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49"/>
  </p:notesMasterIdLst>
  <p:sldIdLst>
    <p:sldId id="311" r:id="rId2"/>
    <p:sldId id="312" r:id="rId3"/>
    <p:sldId id="315" r:id="rId4"/>
    <p:sldId id="296" r:id="rId5"/>
    <p:sldId id="297" r:id="rId6"/>
    <p:sldId id="299" r:id="rId7"/>
    <p:sldId id="363" r:id="rId8"/>
    <p:sldId id="365" r:id="rId9"/>
    <p:sldId id="300" r:id="rId10"/>
    <p:sldId id="364" r:id="rId11"/>
    <p:sldId id="301" r:id="rId12"/>
    <p:sldId id="362" r:id="rId13"/>
    <p:sldId id="367" r:id="rId14"/>
    <p:sldId id="366" r:id="rId15"/>
    <p:sldId id="368" r:id="rId16"/>
    <p:sldId id="370" r:id="rId17"/>
    <p:sldId id="302" r:id="rId18"/>
    <p:sldId id="304" r:id="rId19"/>
    <p:sldId id="371" r:id="rId20"/>
    <p:sldId id="373" r:id="rId21"/>
    <p:sldId id="374" r:id="rId22"/>
    <p:sldId id="375" r:id="rId23"/>
    <p:sldId id="372" r:id="rId24"/>
    <p:sldId id="377" r:id="rId25"/>
    <p:sldId id="376" r:id="rId26"/>
    <p:sldId id="305" r:id="rId27"/>
    <p:sldId id="319" r:id="rId28"/>
    <p:sldId id="378" r:id="rId29"/>
    <p:sldId id="379" r:id="rId30"/>
    <p:sldId id="380" r:id="rId31"/>
    <p:sldId id="369" r:id="rId32"/>
    <p:sldId id="381" r:id="rId33"/>
    <p:sldId id="382" r:id="rId34"/>
    <p:sldId id="383" r:id="rId35"/>
    <p:sldId id="323" r:id="rId36"/>
    <p:sldId id="393" r:id="rId37"/>
    <p:sldId id="303" r:id="rId38"/>
    <p:sldId id="317" r:id="rId39"/>
    <p:sldId id="385" r:id="rId40"/>
    <p:sldId id="384" r:id="rId41"/>
    <p:sldId id="387" r:id="rId42"/>
    <p:sldId id="388" r:id="rId43"/>
    <p:sldId id="389" r:id="rId44"/>
    <p:sldId id="320" r:id="rId45"/>
    <p:sldId id="386" r:id="rId46"/>
    <p:sldId id="391" r:id="rId47"/>
    <p:sldId id="392" r:id="rId48"/>
  </p:sldIdLst>
  <p:sldSz cx="12192000" cy="6858000"/>
  <p:notesSz cx="6858000" cy="9144000"/>
  <p:custDataLst>
    <p:tags r:id="rId5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00"/>
    <a:srgbClr val="0000FF"/>
    <a:srgbClr val="FFC000"/>
    <a:srgbClr val="FFFFFF"/>
    <a:srgbClr val="00005C"/>
    <a:srgbClr val="FFF700"/>
    <a:srgbClr val="06D24C"/>
    <a:srgbClr val="035920"/>
    <a:srgbClr val="F6F5F3"/>
    <a:srgbClr val="0486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2833802-FEF1-4C79-8D5D-14CF1EAF98D9}" styleName="浅色样式 2 - 强调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5DA37D80-6434-44D0-A028-1B22A696006F}" styleName="浅色样式 3 - 强调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15" autoAdjust="0"/>
    <p:restoredTop sz="96182" autoAdjust="0"/>
  </p:normalViewPr>
  <p:slideViewPr>
    <p:cSldViewPr snapToGrid="0">
      <p:cViewPr varScale="1">
        <p:scale>
          <a:sx n="84" d="100"/>
          <a:sy n="84" d="100"/>
        </p:scale>
        <p:origin x="132" y="27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tags" Target="tags/tag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6D8963-CFCD-4740-AF60-049850373CDF}" type="datetimeFigureOut">
              <a:rPr lang="zh-CN" altLang="en-US" smtClean="0"/>
              <a:t>2025/3/31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E6FDB6-6D2B-46C1-9FA1-D82906A37C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77722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 userDrawn="1">
  <p:cSld name="标题幻灯片">
    <p:bg>
      <p:bgPr>
        <a:solidFill>
          <a:srgbClr val="0000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22_1"/>
          <p:cNvSpPr>
            <a:spLocks noChangeArrowheads="1"/>
          </p:cNvSpPr>
          <p:nvPr userDrawn="1"/>
        </p:nvSpPr>
        <p:spPr bwMode="auto">
          <a:xfrm>
            <a:off x="0" y="1531703"/>
            <a:ext cx="12192000" cy="5326297"/>
          </a:xfrm>
          <a:custGeom>
            <a:avLst/>
            <a:gdLst>
              <a:gd name="connsiteX0" fmla="*/ 7259662 w 12192000"/>
              <a:gd name="connsiteY0" fmla="*/ 57321 h 5381035"/>
              <a:gd name="connsiteX1" fmla="*/ 12192000 w 12192000"/>
              <a:gd name="connsiteY1" fmla="*/ 3668162 h 5381035"/>
              <a:gd name="connsiteX2" fmla="*/ 12192000 w 12192000"/>
              <a:gd name="connsiteY2" fmla="*/ 5381035 h 5381035"/>
              <a:gd name="connsiteX3" fmla="*/ 0 w 12192000"/>
              <a:gd name="connsiteY3" fmla="*/ 5381035 h 5381035"/>
              <a:gd name="connsiteX4" fmla="*/ 0 w 12192000"/>
              <a:gd name="connsiteY4" fmla="*/ 4393412 h 5381035"/>
              <a:gd name="connsiteX5" fmla="*/ 4798 w 12192000"/>
              <a:gd name="connsiteY5" fmla="*/ 4668077 h 5381035"/>
              <a:gd name="connsiteX6" fmla="*/ 3480102 w 12192000"/>
              <a:gd name="connsiteY6" fmla="*/ 3079813 h 5381035"/>
              <a:gd name="connsiteX7" fmla="*/ 6789914 w 12192000"/>
              <a:gd name="connsiteY7" fmla="*/ 82876 h 5381035"/>
              <a:gd name="connsiteX8" fmla="*/ 7259662 w 12192000"/>
              <a:gd name="connsiteY8" fmla="*/ 57321 h 5381035"/>
              <a:gd name="connsiteX9" fmla="*/ 10803922 w 12192000"/>
              <a:gd name="connsiteY9" fmla="*/ 0 h 5381035"/>
              <a:gd name="connsiteX10" fmla="*/ 12192000 w 12192000"/>
              <a:gd name="connsiteY10" fmla="*/ 0 h 5381035"/>
              <a:gd name="connsiteX11" fmla="*/ 12192000 w 12192000"/>
              <a:gd name="connsiteY11" fmla="*/ 1322246 h 5381035"/>
              <a:gd name="connsiteX12" fmla="*/ 10969953 w 12192000"/>
              <a:gd name="connsiteY12" fmla="*/ 120266 h 5381035"/>
              <a:gd name="connsiteX13" fmla="*/ 0 w 12192000"/>
              <a:gd name="connsiteY13" fmla="*/ 0 h 5381035"/>
              <a:gd name="connsiteX14" fmla="*/ 4032282 w 12192000"/>
              <a:gd name="connsiteY14" fmla="*/ 0 h 5381035"/>
              <a:gd name="connsiteX15" fmla="*/ 3968734 w 12192000"/>
              <a:gd name="connsiteY15" fmla="*/ 60350 h 5381035"/>
              <a:gd name="connsiteX16" fmla="*/ 2309846 w 12192000"/>
              <a:gd name="connsiteY16" fmla="*/ 2073351 h 5381035"/>
              <a:gd name="connsiteX17" fmla="*/ 26916 w 12192000"/>
              <a:gd name="connsiteY17" fmla="*/ 3331235 h 5381035"/>
              <a:gd name="connsiteX18" fmla="*/ 0 w 12192000"/>
              <a:gd name="connsiteY18" fmla="*/ 3321905 h 5381035"/>
              <a:gd name="connsiteX0-1" fmla="*/ 7259662 w 12192000"/>
              <a:gd name="connsiteY0-2" fmla="*/ 57321 h 5381035"/>
              <a:gd name="connsiteX1-3" fmla="*/ 12192000 w 12192000"/>
              <a:gd name="connsiteY1-4" fmla="*/ 3668162 h 5381035"/>
              <a:gd name="connsiteX2-5" fmla="*/ 12192000 w 12192000"/>
              <a:gd name="connsiteY2-6" fmla="*/ 5381035 h 5381035"/>
              <a:gd name="connsiteX3-7" fmla="*/ 0 w 12192000"/>
              <a:gd name="connsiteY3-8" fmla="*/ 5381035 h 5381035"/>
              <a:gd name="connsiteX4-9" fmla="*/ 0 w 12192000"/>
              <a:gd name="connsiteY4-10" fmla="*/ 4393412 h 5381035"/>
              <a:gd name="connsiteX5-11" fmla="*/ 4798 w 12192000"/>
              <a:gd name="connsiteY5-12" fmla="*/ 4668077 h 5381035"/>
              <a:gd name="connsiteX6-13" fmla="*/ 3480102 w 12192000"/>
              <a:gd name="connsiteY6-14" fmla="*/ 3079813 h 5381035"/>
              <a:gd name="connsiteX7-15" fmla="*/ 6789914 w 12192000"/>
              <a:gd name="connsiteY7-16" fmla="*/ 82876 h 5381035"/>
              <a:gd name="connsiteX8-17" fmla="*/ 7259662 w 12192000"/>
              <a:gd name="connsiteY8-18" fmla="*/ 57321 h 5381035"/>
              <a:gd name="connsiteX9-19" fmla="*/ 10803922 w 12192000"/>
              <a:gd name="connsiteY9-20" fmla="*/ 0 h 5381035"/>
              <a:gd name="connsiteX10-21" fmla="*/ 12192000 w 12192000"/>
              <a:gd name="connsiteY10-22" fmla="*/ 0 h 5381035"/>
              <a:gd name="connsiteX11-23" fmla="*/ 12192000 w 12192000"/>
              <a:gd name="connsiteY11-24" fmla="*/ 1322246 h 5381035"/>
              <a:gd name="connsiteX12-25" fmla="*/ 10969953 w 12192000"/>
              <a:gd name="connsiteY12-26" fmla="*/ 120266 h 5381035"/>
              <a:gd name="connsiteX13-27" fmla="*/ 10803922 w 12192000"/>
              <a:gd name="connsiteY13-28" fmla="*/ 0 h 5381035"/>
              <a:gd name="connsiteX14-29" fmla="*/ 0 w 12192000"/>
              <a:gd name="connsiteY14-30" fmla="*/ 3321905 h 5381035"/>
              <a:gd name="connsiteX15-31" fmla="*/ 4032282 w 12192000"/>
              <a:gd name="connsiteY15-32" fmla="*/ 0 h 5381035"/>
              <a:gd name="connsiteX16-33" fmla="*/ 3968734 w 12192000"/>
              <a:gd name="connsiteY16-34" fmla="*/ 60350 h 5381035"/>
              <a:gd name="connsiteX17-35" fmla="*/ 2309846 w 12192000"/>
              <a:gd name="connsiteY17-36" fmla="*/ 2073351 h 5381035"/>
              <a:gd name="connsiteX18-37" fmla="*/ 26916 w 12192000"/>
              <a:gd name="connsiteY18-38" fmla="*/ 3331235 h 5381035"/>
              <a:gd name="connsiteX19" fmla="*/ 0 w 12192000"/>
              <a:gd name="connsiteY19" fmla="*/ 3321905 h 5381035"/>
              <a:gd name="connsiteX0-39" fmla="*/ 7259662 w 12192000"/>
              <a:gd name="connsiteY0-40" fmla="*/ 57321 h 5381035"/>
              <a:gd name="connsiteX1-41" fmla="*/ 12192000 w 12192000"/>
              <a:gd name="connsiteY1-42" fmla="*/ 3668162 h 5381035"/>
              <a:gd name="connsiteX2-43" fmla="*/ 12192000 w 12192000"/>
              <a:gd name="connsiteY2-44" fmla="*/ 5381035 h 5381035"/>
              <a:gd name="connsiteX3-45" fmla="*/ 0 w 12192000"/>
              <a:gd name="connsiteY3-46" fmla="*/ 5381035 h 5381035"/>
              <a:gd name="connsiteX4-47" fmla="*/ 0 w 12192000"/>
              <a:gd name="connsiteY4-48" fmla="*/ 4393412 h 5381035"/>
              <a:gd name="connsiteX5-49" fmla="*/ 4798 w 12192000"/>
              <a:gd name="connsiteY5-50" fmla="*/ 4668077 h 5381035"/>
              <a:gd name="connsiteX6-51" fmla="*/ 3480102 w 12192000"/>
              <a:gd name="connsiteY6-52" fmla="*/ 3079813 h 5381035"/>
              <a:gd name="connsiteX7-53" fmla="*/ 6789914 w 12192000"/>
              <a:gd name="connsiteY7-54" fmla="*/ 82876 h 5381035"/>
              <a:gd name="connsiteX8-55" fmla="*/ 7259662 w 12192000"/>
              <a:gd name="connsiteY8-56" fmla="*/ 57321 h 5381035"/>
              <a:gd name="connsiteX9-57" fmla="*/ 10803922 w 12192000"/>
              <a:gd name="connsiteY9-58" fmla="*/ 0 h 5381035"/>
              <a:gd name="connsiteX10-59" fmla="*/ 12192000 w 12192000"/>
              <a:gd name="connsiteY10-60" fmla="*/ 0 h 5381035"/>
              <a:gd name="connsiteX11-61" fmla="*/ 12192000 w 12192000"/>
              <a:gd name="connsiteY11-62" fmla="*/ 1322246 h 5381035"/>
              <a:gd name="connsiteX12-63" fmla="*/ 10969953 w 12192000"/>
              <a:gd name="connsiteY12-64" fmla="*/ 120266 h 5381035"/>
              <a:gd name="connsiteX13-65" fmla="*/ 10803922 w 12192000"/>
              <a:gd name="connsiteY13-66" fmla="*/ 0 h 5381035"/>
              <a:gd name="connsiteX14-67" fmla="*/ 0 w 12192000"/>
              <a:gd name="connsiteY14-68" fmla="*/ 3321905 h 5381035"/>
              <a:gd name="connsiteX15-69" fmla="*/ 4032282 w 12192000"/>
              <a:gd name="connsiteY15-70" fmla="*/ 0 h 5381035"/>
              <a:gd name="connsiteX16-71" fmla="*/ 2309846 w 12192000"/>
              <a:gd name="connsiteY16-72" fmla="*/ 2073351 h 5381035"/>
              <a:gd name="connsiteX17-73" fmla="*/ 26916 w 12192000"/>
              <a:gd name="connsiteY17-74" fmla="*/ 3331235 h 5381035"/>
              <a:gd name="connsiteX18-75" fmla="*/ 0 w 12192000"/>
              <a:gd name="connsiteY18-76" fmla="*/ 3321905 h 5381035"/>
              <a:gd name="connsiteX0-77" fmla="*/ 7259662 w 12192000"/>
              <a:gd name="connsiteY0-78" fmla="*/ 57321 h 5381035"/>
              <a:gd name="connsiteX1-79" fmla="*/ 12192000 w 12192000"/>
              <a:gd name="connsiteY1-80" fmla="*/ 3668162 h 5381035"/>
              <a:gd name="connsiteX2-81" fmla="*/ 12192000 w 12192000"/>
              <a:gd name="connsiteY2-82" fmla="*/ 5381035 h 5381035"/>
              <a:gd name="connsiteX3-83" fmla="*/ 0 w 12192000"/>
              <a:gd name="connsiteY3-84" fmla="*/ 5381035 h 5381035"/>
              <a:gd name="connsiteX4-85" fmla="*/ 0 w 12192000"/>
              <a:gd name="connsiteY4-86" fmla="*/ 4393412 h 5381035"/>
              <a:gd name="connsiteX5-87" fmla="*/ 4798 w 12192000"/>
              <a:gd name="connsiteY5-88" fmla="*/ 4668077 h 5381035"/>
              <a:gd name="connsiteX6-89" fmla="*/ 3480102 w 12192000"/>
              <a:gd name="connsiteY6-90" fmla="*/ 3079813 h 5381035"/>
              <a:gd name="connsiteX7-91" fmla="*/ 6789914 w 12192000"/>
              <a:gd name="connsiteY7-92" fmla="*/ 82876 h 5381035"/>
              <a:gd name="connsiteX8-93" fmla="*/ 7259662 w 12192000"/>
              <a:gd name="connsiteY8-94" fmla="*/ 57321 h 5381035"/>
              <a:gd name="connsiteX9-95" fmla="*/ 10803922 w 12192000"/>
              <a:gd name="connsiteY9-96" fmla="*/ 0 h 5381035"/>
              <a:gd name="connsiteX10-97" fmla="*/ 12192000 w 12192000"/>
              <a:gd name="connsiteY10-98" fmla="*/ 0 h 5381035"/>
              <a:gd name="connsiteX11-99" fmla="*/ 12192000 w 12192000"/>
              <a:gd name="connsiteY11-100" fmla="*/ 1322246 h 5381035"/>
              <a:gd name="connsiteX12-101" fmla="*/ 10969953 w 12192000"/>
              <a:gd name="connsiteY12-102" fmla="*/ 120266 h 5381035"/>
              <a:gd name="connsiteX13-103" fmla="*/ 10803922 w 12192000"/>
              <a:gd name="connsiteY13-104" fmla="*/ 0 h 5381035"/>
              <a:gd name="connsiteX14-105" fmla="*/ 0 w 12192000"/>
              <a:gd name="connsiteY14-106" fmla="*/ 3321905 h 5381035"/>
              <a:gd name="connsiteX15-107" fmla="*/ 2309846 w 12192000"/>
              <a:gd name="connsiteY15-108" fmla="*/ 2073351 h 5381035"/>
              <a:gd name="connsiteX16-109" fmla="*/ 26916 w 12192000"/>
              <a:gd name="connsiteY16-110" fmla="*/ 3331235 h 5381035"/>
              <a:gd name="connsiteX17-111" fmla="*/ 0 w 12192000"/>
              <a:gd name="connsiteY17-112" fmla="*/ 3321905 h 5381035"/>
              <a:gd name="connsiteX0-113" fmla="*/ 7259662 w 12192000"/>
              <a:gd name="connsiteY0-114" fmla="*/ 57321 h 5381035"/>
              <a:gd name="connsiteX1-115" fmla="*/ 12192000 w 12192000"/>
              <a:gd name="connsiteY1-116" fmla="*/ 3668162 h 5381035"/>
              <a:gd name="connsiteX2-117" fmla="*/ 12192000 w 12192000"/>
              <a:gd name="connsiteY2-118" fmla="*/ 5381035 h 5381035"/>
              <a:gd name="connsiteX3-119" fmla="*/ 0 w 12192000"/>
              <a:gd name="connsiteY3-120" fmla="*/ 5381035 h 5381035"/>
              <a:gd name="connsiteX4-121" fmla="*/ 0 w 12192000"/>
              <a:gd name="connsiteY4-122" fmla="*/ 4393412 h 5381035"/>
              <a:gd name="connsiteX5-123" fmla="*/ 4798 w 12192000"/>
              <a:gd name="connsiteY5-124" fmla="*/ 4668077 h 5381035"/>
              <a:gd name="connsiteX6-125" fmla="*/ 3480102 w 12192000"/>
              <a:gd name="connsiteY6-126" fmla="*/ 3079813 h 5381035"/>
              <a:gd name="connsiteX7-127" fmla="*/ 6789914 w 12192000"/>
              <a:gd name="connsiteY7-128" fmla="*/ 82876 h 5381035"/>
              <a:gd name="connsiteX8-129" fmla="*/ 7259662 w 12192000"/>
              <a:gd name="connsiteY8-130" fmla="*/ 57321 h 5381035"/>
              <a:gd name="connsiteX9-131" fmla="*/ 10803922 w 12192000"/>
              <a:gd name="connsiteY9-132" fmla="*/ 0 h 5381035"/>
              <a:gd name="connsiteX10-133" fmla="*/ 12192000 w 12192000"/>
              <a:gd name="connsiteY10-134" fmla="*/ 0 h 5381035"/>
              <a:gd name="connsiteX11-135" fmla="*/ 12192000 w 12192000"/>
              <a:gd name="connsiteY11-136" fmla="*/ 1322246 h 5381035"/>
              <a:gd name="connsiteX12-137" fmla="*/ 10969953 w 12192000"/>
              <a:gd name="connsiteY12-138" fmla="*/ 120266 h 5381035"/>
              <a:gd name="connsiteX13-139" fmla="*/ 10803922 w 12192000"/>
              <a:gd name="connsiteY13-140" fmla="*/ 0 h 5381035"/>
              <a:gd name="connsiteX14-141" fmla="*/ 26916 w 12192000"/>
              <a:gd name="connsiteY14-142" fmla="*/ 3331235 h 5381035"/>
              <a:gd name="connsiteX15-143" fmla="*/ 2309846 w 12192000"/>
              <a:gd name="connsiteY15-144" fmla="*/ 2073351 h 5381035"/>
              <a:gd name="connsiteX16-145" fmla="*/ 26916 w 12192000"/>
              <a:gd name="connsiteY16-146" fmla="*/ 3331235 h 5381035"/>
              <a:gd name="connsiteX0-147" fmla="*/ 7259662 w 12192000"/>
              <a:gd name="connsiteY0-148" fmla="*/ 57321 h 5381035"/>
              <a:gd name="connsiteX1-149" fmla="*/ 12192000 w 12192000"/>
              <a:gd name="connsiteY1-150" fmla="*/ 3668162 h 5381035"/>
              <a:gd name="connsiteX2-151" fmla="*/ 12192000 w 12192000"/>
              <a:gd name="connsiteY2-152" fmla="*/ 5381035 h 5381035"/>
              <a:gd name="connsiteX3-153" fmla="*/ 0 w 12192000"/>
              <a:gd name="connsiteY3-154" fmla="*/ 5381035 h 5381035"/>
              <a:gd name="connsiteX4-155" fmla="*/ 0 w 12192000"/>
              <a:gd name="connsiteY4-156" fmla="*/ 4393412 h 5381035"/>
              <a:gd name="connsiteX5-157" fmla="*/ 4798 w 12192000"/>
              <a:gd name="connsiteY5-158" fmla="*/ 4668077 h 5381035"/>
              <a:gd name="connsiteX6-159" fmla="*/ 3480102 w 12192000"/>
              <a:gd name="connsiteY6-160" fmla="*/ 3079813 h 5381035"/>
              <a:gd name="connsiteX7-161" fmla="*/ 6789914 w 12192000"/>
              <a:gd name="connsiteY7-162" fmla="*/ 82876 h 5381035"/>
              <a:gd name="connsiteX8-163" fmla="*/ 7259662 w 12192000"/>
              <a:gd name="connsiteY8-164" fmla="*/ 57321 h 5381035"/>
              <a:gd name="connsiteX9-165" fmla="*/ 10803922 w 12192000"/>
              <a:gd name="connsiteY9-166" fmla="*/ 0 h 5381035"/>
              <a:gd name="connsiteX10-167" fmla="*/ 12192000 w 12192000"/>
              <a:gd name="connsiteY10-168" fmla="*/ 0 h 5381035"/>
              <a:gd name="connsiteX11-169" fmla="*/ 12192000 w 12192000"/>
              <a:gd name="connsiteY11-170" fmla="*/ 1322246 h 5381035"/>
              <a:gd name="connsiteX12-171" fmla="*/ 10969953 w 12192000"/>
              <a:gd name="connsiteY12-172" fmla="*/ 120266 h 5381035"/>
              <a:gd name="connsiteX13-173" fmla="*/ 10803922 w 12192000"/>
              <a:gd name="connsiteY13-174" fmla="*/ 0 h 5381035"/>
              <a:gd name="connsiteX0-175" fmla="*/ 7259662 w 12192000"/>
              <a:gd name="connsiteY0-176" fmla="*/ 57321 h 5381035"/>
              <a:gd name="connsiteX1-177" fmla="*/ 12192000 w 12192000"/>
              <a:gd name="connsiteY1-178" fmla="*/ 3668162 h 5381035"/>
              <a:gd name="connsiteX2-179" fmla="*/ 12192000 w 12192000"/>
              <a:gd name="connsiteY2-180" fmla="*/ 5381035 h 5381035"/>
              <a:gd name="connsiteX3-181" fmla="*/ 0 w 12192000"/>
              <a:gd name="connsiteY3-182" fmla="*/ 5381035 h 5381035"/>
              <a:gd name="connsiteX4-183" fmla="*/ 0 w 12192000"/>
              <a:gd name="connsiteY4-184" fmla="*/ 4393412 h 5381035"/>
              <a:gd name="connsiteX5-185" fmla="*/ 4798 w 12192000"/>
              <a:gd name="connsiteY5-186" fmla="*/ 4668077 h 5381035"/>
              <a:gd name="connsiteX6-187" fmla="*/ 3480102 w 12192000"/>
              <a:gd name="connsiteY6-188" fmla="*/ 3079813 h 5381035"/>
              <a:gd name="connsiteX7-189" fmla="*/ 6789914 w 12192000"/>
              <a:gd name="connsiteY7-190" fmla="*/ 82876 h 5381035"/>
              <a:gd name="connsiteX8-191" fmla="*/ 7259662 w 12192000"/>
              <a:gd name="connsiteY8-192" fmla="*/ 57321 h 5381035"/>
              <a:gd name="connsiteX9-193" fmla="*/ 10803922 w 12192000"/>
              <a:gd name="connsiteY9-194" fmla="*/ 0 h 5381035"/>
              <a:gd name="connsiteX10-195" fmla="*/ 12192000 w 12192000"/>
              <a:gd name="connsiteY10-196" fmla="*/ 1322246 h 5381035"/>
              <a:gd name="connsiteX11-197" fmla="*/ 10969953 w 12192000"/>
              <a:gd name="connsiteY11-198" fmla="*/ 120266 h 5381035"/>
              <a:gd name="connsiteX12-199" fmla="*/ 10803922 w 12192000"/>
              <a:gd name="connsiteY12-200" fmla="*/ 0 h 5381035"/>
              <a:gd name="connsiteX0-201" fmla="*/ 7259662 w 12192000"/>
              <a:gd name="connsiteY0-202" fmla="*/ 2583 h 5326297"/>
              <a:gd name="connsiteX1-203" fmla="*/ 12192000 w 12192000"/>
              <a:gd name="connsiteY1-204" fmla="*/ 3613424 h 5326297"/>
              <a:gd name="connsiteX2-205" fmla="*/ 12192000 w 12192000"/>
              <a:gd name="connsiteY2-206" fmla="*/ 5326297 h 5326297"/>
              <a:gd name="connsiteX3-207" fmla="*/ 0 w 12192000"/>
              <a:gd name="connsiteY3-208" fmla="*/ 5326297 h 5326297"/>
              <a:gd name="connsiteX4-209" fmla="*/ 0 w 12192000"/>
              <a:gd name="connsiteY4-210" fmla="*/ 4338674 h 5326297"/>
              <a:gd name="connsiteX5-211" fmla="*/ 4798 w 12192000"/>
              <a:gd name="connsiteY5-212" fmla="*/ 4613339 h 5326297"/>
              <a:gd name="connsiteX6-213" fmla="*/ 3480102 w 12192000"/>
              <a:gd name="connsiteY6-214" fmla="*/ 3025075 h 5326297"/>
              <a:gd name="connsiteX7-215" fmla="*/ 6789914 w 12192000"/>
              <a:gd name="connsiteY7-216" fmla="*/ 28138 h 5326297"/>
              <a:gd name="connsiteX8-217" fmla="*/ 7259662 w 12192000"/>
              <a:gd name="connsiteY8-218" fmla="*/ 2583 h 5326297"/>
              <a:gd name="connsiteX9-219" fmla="*/ 10969953 w 12192000"/>
              <a:gd name="connsiteY9-220" fmla="*/ 65528 h 5326297"/>
              <a:gd name="connsiteX10-221" fmla="*/ 12192000 w 12192000"/>
              <a:gd name="connsiteY10-222" fmla="*/ 1267508 h 5326297"/>
              <a:gd name="connsiteX11-223" fmla="*/ 10969953 w 12192000"/>
              <a:gd name="connsiteY11-224" fmla="*/ 65528 h 5326297"/>
              <a:gd name="connsiteX0-225" fmla="*/ 7259662 w 12192000"/>
              <a:gd name="connsiteY0-226" fmla="*/ 2583 h 5326297"/>
              <a:gd name="connsiteX1-227" fmla="*/ 12192000 w 12192000"/>
              <a:gd name="connsiteY1-228" fmla="*/ 3613424 h 5326297"/>
              <a:gd name="connsiteX2-229" fmla="*/ 12192000 w 12192000"/>
              <a:gd name="connsiteY2-230" fmla="*/ 5326297 h 5326297"/>
              <a:gd name="connsiteX3-231" fmla="*/ 0 w 12192000"/>
              <a:gd name="connsiteY3-232" fmla="*/ 5326297 h 5326297"/>
              <a:gd name="connsiteX4-233" fmla="*/ 0 w 12192000"/>
              <a:gd name="connsiteY4-234" fmla="*/ 4338674 h 5326297"/>
              <a:gd name="connsiteX5-235" fmla="*/ 4798 w 12192000"/>
              <a:gd name="connsiteY5-236" fmla="*/ 4613339 h 5326297"/>
              <a:gd name="connsiteX6-237" fmla="*/ 3480102 w 12192000"/>
              <a:gd name="connsiteY6-238" fmla="*/ 3025075 h 5326297"/>
              <a:gd name="connsiteX7-239" fmla="*/ 6789914 w 12192000"/>
              <a:gd name="connsiteY7-240" fmla="*/ 28138 h 5326297"/>
              <a:gd name="connsiteX8-241" fmla="*/ 7259662 w 12192000"/>
              <a:gd name="connsiteY8-242" fmla="*/ 2583 h 532629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</a:cxnLst>
            <a:rect l="l" t="t" r="r" b="b"/>
            <a:pathLst>
              <a:path w="12192000" h="5326297">
                <a:moveTo>
                  <a:pt x="7259662" y="2583"/>
                </a:moveTo>
                <a:cubicBezTo>
                  <a:pt x="9625834" y="111255"/>
                  <a:pt x="12192000" y="3613424"/>
                  <a:pt x="12192000" y="3613424"/>
                </a:cubicBezTo>
                <a:lnTo>
                  <a:pt x="12192000" y="5326297"/>
                </a:lnTo>
                <a:lnTo>
                  <a:pt x="0" y="5326297"/>
                </a:lnTo>
                <a:lnTo>
                  <a:pt x="0" y="4338674"/>
                </a:lnTo>
                <a:cubicBezTo>
                  <a:pt x="1599" y="4430229"/>
                  <a:pt x="3199" y="4521784"/>
                  <a:pt x="4798" y="4613339"/>
                </a:cubicBezTo>
                <a:cubicBezTo>
                  <a:pt x="4798" y="4613339"/>
                  <a:pt x="1766092" y="5316740"/>
                  <a:pt x="3480102" y="3025075"/>
                </a:cubicBezTo>
                <a:cubicBezTo>
                  <a:pt x="5194112" y="732474"/>
                  <a:pt x="5876761" y="174992"/>
                  <a:pt x="6789914" y="28138"/>
                </a:cubicBezTo>
                <a:cubicBezTo>
                  <a:pt x="6945061" y="3175"/>
                  <a:pt x="7101917" y="-4662"/>
                  <a:pt x="7259662" y="2583"/>
                </a:cubicBezTo>
                <a:close/>
              </a:path>
            </a:pathLst>
          </a:custGeom>
          <a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 t="-28757" b="-15909"/>
            </a:stretch>
          </a:blip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/>
          </a:p>
        </p:txBody>
      </p:sp>
      <p:sp>
        <p:nvSpPr>
          <p:cNvPr id="23" name="任意多边形: 形状 22"/>
          <p:cNvSpPr>
            <a:spLocks noChangeArrowheads="1"/>
          </p:cNvSpPr>
          <p:nvPr userDrawn="1"/>
        </p:nvSpPr>
        <p:spPr bwMode="auto">
          <a:xfrm>
            <a:off x="-794" y="1531703"/>
            <a:ext cx="12192000" cy="5326297"/>
          </a:xfrm>
          <a:custGeom>
            <a:avLst/>
            <a:gdLst>
              <a:gd name="connsiteX0" fmla="*/ 7259662 w 12192000"/>
              <a:gd name="connsiteY0" fmla="*/ 57321 h 5381035"/>
              <a:gd name="connsiteX1" fmla="*/ 12192000 w 12192000"/>
              <a:gd name="connsiteY1" fmla="*/ 3668162 h 5381035"/>
              <a:gd name="connsiteX2" fmla="*/ 12192000 w 12192000"/>
              <a:gd name="connsiteY2" fmla="*/ 5381035 h 5381035"/>
              <a:gd name="connsiteX3" fmla="*/ 0 w 12192000"/>
              <a:gd name="connsiteY3" fmla="*/ 5381035 h 5381035"/>
              <a:gd name="connsiteX4" fmla="*/ 0 w 12192000"/>
              <a:gd name="connsiteY4" fmla="*/ 4393412 h 5381035"/>
              <a:gd name="connsiteX5" fmla="*/ 4798 w 12192000"/>
              <a:gd name="connsiteY5" fmla="*/ 4668077 h 5381035"/>
              <a:gd name="connsiteX6" fmla="*/ 3480102 w 12192000"/>
              <a:gd name="connsiteY6" fmla="*/ 3079813 h 5381035"/>
              <a:gd name="connsiteX7" fmla="*/ 6789914 w 12192000"/>
              <a:gd name="connsiteY7" fmla="*/ 82876 h 5381035"/>
              <a:gd name="connsiteX8" fmla="*/ 7259662 w 12192000"/>
              <a:gd name="connsiteY8" fmla="*/ 57321 h 5381035"/>
              <a:gd name="connsiteX9" fmla="*/ 10803922 w 12192000"/>
              <a:gd name="connsiteY9" fmla="*/ 0 h 5381035"/>
              <a:gd name="connsiteX10" fmla="*/ 12192000 w 12192000"/>
              <a:gd name="connsiteY10" fmla="*/ 0 h 5381035"/>
              <a:gd name="connsiteX11" fmla="*/ 12192000 w 12192000"/>
              <a:gd name="connsiteY11" fmla="*/ 1322246 h 5381035"/>
              <a:gd name="connsiteX12" fmla="*/ 10969953 w 12192000"/>
              <a:gd name="connsiteY12" fmla="*/ 120266 h 5381035"/>
              <a:gd name="connsiteX13" fmla="*/ 0 w 12192000"/>
              <a:gd name="connsiteY13" fmla="*/ 0 h 5381035"/>
              <a:gd name="connsiteX14" fmla="*/ 4032282 w 12192000"/>
              <a:gd name="connsiteY14" fmla="*/ 0 h 5381035"/>
              <a:gd name="connsiteX15" fmla="*/ 3968734 w 12192000"/>
              <a:gd name="connsiteY15" fmla="*/ 60350 h 5381035"/>
              <a:gd name="connsiteX16" fmla="*/ 2309846 w 12192000"/>
              <a:gd name="connsiteY16" fmla="*/ 2073351 h 5381035"/>
              <a:gd name="connsiteX17" fmla="*/ 26916 w 12192000"/>
              <a:gd name="connsiteY17" fmla="*/ 3331235 h 5381035"/>
              <a:gd name="connsiteX18" fmla="*/ 0 w 12192000"/>
              <a:gd name="connsiteY18" fmla="*/ 3321905 h 5381035"/>
              <a:gd name="connsiteX0-1" fmla="*/ 7259662 w 12192000"/>
              <a:gd name="connsiteY0-2" fmla="*/ 57321 h 5381035"/>
              <a:gd name="connsiteX1-3" fmla="*/ 12192000 w 12192000"/>
              <a:gd name="connsiteY1-4" fmla="*/ 3668162 h 5381035"/>
              <a:gd name="connsiteX2-5" fmla="*/ 12192000 w 12192000"/>
              <a:gd name="connsiteY2-6" fmla="*/ 5381035 h 5381035"/>
              <a:gd name="connsiteX3-7" fmla="*/ 0 w 12192000"/>
              <a:gd name="connsiteY3-8" fmla="*/ 5381035 h 5381035"/>
              <a:gd name="connsiteX4-9" fmla="*/ 0 w 12192000"/>
              <a:gd name="connsiteY4-10" fmla="*/ 4393412 h 5381035"/>
              <a:gd name="connsiteX5-11" fmla="*/ 4798 w 12192000"/>
              <a:gd name="connsiteY5-12" fmla="*/ 4668077 h 5381035"/>
              <a:gd name="connsiteX6-13" fmla="*/ 3480102 w 12192000"/>
              <a:gd name="connsiteY6-14" fmla="*/ 3079813 h 5381035"/>
              <a:gd name="connsiteX7-15" fmla="*/ 6789914 w 12192000"/>
              <a:gd name="connsiteY7-16" fmla="*/ 82876 h 5381035"/>
              <a:gd name="connsiteX8-17" fmla="*/ 7259662 w 12192000"/>
              <a:gd name="connsiteY8-18" fmla="*/ 57321 h 5381035"/>
              <a:gd name="connsiteX9-19" fmla="*/ 10803922 w 12192000"/>
              <a:gd name="connsiteY9-20" fmla="*/ 0 h 5381035"/>
              <a:gd name="connsiteX10-21" fmla="*/ 12192000 w 12192000"/>
              <a:gd name="connsiteY10-22" fmla="*/ 0 h 5381035"/>
              <a:gd name="connsiteX11-23" fmla="*/ 12192000 w 12192000"/>
              <a:gd name="connsiteY11-24" fmla="*/ 1322246 h 5381035"/>
              <a:gd name="connsiteX12-25" fmla="*/ 10969953 w 12192000"/>
              <a:gd name="connsiteY12-26" fmla="*/ 120266 h 5381035"/>
              <a:gd name="connsiteX13-27" fmla="*/ 10803922 w 12192000"/>
              <a:gd name="connsiteY13-28" fmla="*/ 0 h 5381035"/>
              <a:gd name="connsiteX14-29" fmla="*/ 0 w 12192000"/>
              <a:gd name="connsiteY14-30" fmla="*/ 3321905 h 5381035"/>
              <a:gd name="connsiteX15-31" fmla="*/ 4032282 w 12192000"/>
              <a:gd name="connsiteY15-32" fmla="*/ 0 h 5381035"/>
              <a:gd name="connsiteX16-33" fmla="*/ 3968734 w 12192000"/>
              <a:gd name="connsiteY16-34" fmla="*/ 60350 h 5381035"/>
              <a:gd name="connsiteX17-35" fmla="*/ 2309846 w 12192000"/>
              <a:gd name="connsiteY17-36" fmla="*/ 2073351 h 5381035"/>
              <a:gd name="connsiteX18-37" fmla="*/ 26916 w 12192000"/>
              <a:gd name="connsiteY18-38" fmla="*/ 3331235 h 5381035"/>
              <a:gd name="connsiteX19" fmla="*/ 0 w 12192000"/>
              <a:gd name="connsiteY19" fmla="*/ 3321905 h 5381035"/>
              <a:gd name="connsiteX0-39" fmla="*/ 7259662 w 12192000"/>
              <a:gd name="connsiteY0-40" fmla="*/ 57321 h 5381035"/>
              <a:gd name="connsiteX1-41" fmla="*/ 12192000 w 12192000"/>
              <a:gd name="connsiteY1-42" fmla="*/ 3668162 h 5381035"/>
              <a:gd name="connsiteX2-43" fmla="*/ 12192000 w 12192000"/>
              <a:gd name="connsiteY2-44" fmla="*/ 5381035 h 5381035"/>
              <a:gd name="connsiteX3-45" fmla="*/ 0 w 12192000"/>
              <a:gd name="connsiteY3-46" fmla="*/ 5381035 h 5381035"/>
              <a:gd name="connsiteX4-47" fmla="*/ 0 w 12192000"/>
              <a:gd name="connsiteY4-48" fmla="*/ 4393412 h 5381035"/>
              <a:gd name="connsiteX5-49" fmla="*/ 4798 w 12192000"/>
              <a:gd name="connsiteY5-50" fmla="*/ 4668077 h 5381035"/>
              <a:gd name="connsiteX6-51" fmla="*/ 3480102 w 12192000"/>
              <a:gd name="connsiteY6-52" fmla="*/ 3079813 h 5381035"/>
              <a:gd name="connsiteX7-53" fmla="*/ 6789914 w 12192000"/>
              <a:gd name="connsiteY7-54" fmla="*/ 82876 h 5381035"/>
              <a:gd name="connsiteX8-55" fmla="*/ 7259662 w 12192000"/>
              <a:gd name="connsiteY8-56" fmla="*/ 57321 h 5381035"/>
              <a:gd name="connsiteX9-57" fmla="*/ 10803922 w 12192000"/>
              <a:gd name="connsiteY9-58" fmla="*/ 0 h 5381035"/>
              <a:gd name="connsiteX10-59" fmla="*/ 12192000 w 12192000"/>
              <a:gd name="connsiteY10-60" fmla="*/ 0 h 5381035"/>
              <a:gd name="connsiteX11-61" fmla="*/ 12192000 w 12192000"/>
              <a:gd name="connsiteY11-62" fmla="*/ 1322246 h 5381035"/>
              <a:gd name="connsiteX12-63" fmla="*/ 10969953 w 12192000"/>
              <a:gd name="connsiteY12-64" fmla="*/ 120266 h 5381035"/>
              <a:gd name="connsiteX13-65" fmla="*/ 10803922 w 12192000"/>
              <a:gd name="connsiteY13-66" fmla="*/ 0 h 5381035"/>
              <a:gd name="connsiteX14-67" fmla="*/ 0 w 12192000"/>
              <a:gd name="connsiteY14-68" fmla="*/ 3321905 h 5381035"/>
              <a:gd name="connsiteX15-69" fmla="*/ 4032282 w 12192000"/>
              <a:gd name="connsiteY15-70" fmla="*/ 0 h 5381035"/>
              <a:gd name="connsiteX16-71" fmla="*/ 2309846 w 12192000"/>
              <a:gd name="connsiteY16-72" fmla="*/ 2073351 h 5381035"/>
              <a:gd name="connsiteX17-73" fmla="*/ 26916 w 12192000"/>
              <a:gd name="connsiteY17-74" fmla="*/ 3331235 h 5381035"/>
              <a:gd name="connsiteX18-75" fmla="*/ 0 w 12192000"/>
              <a:gd name="connsiteY18-76" fmla="*/ 3321905 h 5381035"/>
              <a:gd name="connsiteX0-77" fmla="*/ 7259662 w 12192000"/>
              <a:gd name="connsiteY0-78" fmla="*/ 57321 h 5381035"/>
              <a:gd name="connsiteX1-79" fmla="*/ 12192000 w 12192000"/>
              <a:gd name="connsiteY1-80" fmla="*/ 3668162 h 5381035"/>
              <a:gd name="connsiteX2-81" fmla="*/ 12192000 w 12192000"/>
              <a:gd name="connsiteY2-82" fmla="*/ 5381035 h 5381035"/>
              <a:gd name="connsiteX3-83" fmla="*/ 0 w 12192000"/>
              <a:gd name="connsiteY3-84" fmla="*/ 5381035 h 5381035"/>
              <a:gd name="connsiteX4-85" fmla="*/ 0 w 12192000"/>
              <a:gd name="connsiteY4-86" fmla="*/ 4393412 h 5381035"/>
              <a:gd name="connsiteX5-87" fmla="*/ 4798 w 12192000"/>
              <a:gd name="connsiteY5-88" fmla="*/ 4668077 h 5381035"/>
              <a:gd name="connsiteX6-89" fmla="*/ 3480102 w 12192000"/>
              <a:gd name="connsiteY6-90" fmla="*/ 3079813 h 5381035"/>
              <a:gd name="connsiteX7-91" fmla="*/ 6789914 w 12192000"/>
              <a:gd name="connsiteY7-92" fmla="*/ 82876 h 5381035"/>
              <a:gd name="connsiteX8-93" fmla="*/ 7259662 w 12192000"/>
              <a:gd name="connsiteY8-94" fmla="*/ 57321 h 5381035"/>
              <a:gd name="connsiteX9-95" fmla="*/ 10803922 w 12192000"/>
              <a:gd name="connsiteY9-96" fmla="*/ 0 h 5381035"/>
              <a:gd name="connsiteX10-97" fmla="*/ 12192000 w 12192000"/>
              <a:gd name="connsiteY10-98" fmla="*/ 0 h 5381035"/>
              <a:gd name="connsiteX11-99" fmla="*/ 12192000 w 12192000"/>
              <a:gd name="connsiteY11-100" fmla="*/ 1322246 h 5381035"/>
              <a:gd name="connsiteX12-101" fmla="*/ 10969953 w 12192000"/>
              <a:gd name="connsiteY12-102" fmla="*/ 120266 h 5381035"/>
              <a:gd name="connsiteX13-103" fmla="*/ 10803922 w 12192000"/>
              <a:gd name="connsiteY13-104" fmla="*/ 0 h 5381035"/>
              <a:gd name="connsiteX14-105" fmla="*/ 0 w 12192000"/>
              <a:gd name="connsiteY14-106" fmla="*/ 3321905 h 5381035"/>
              <a:gd name="connsiteX15-107" fmla="*/ 2309846 w 12192000"/>
              <a:gd name="connsiteY15-108" fmla="*/ 2073351 h 5381035"/>
              <a:gd name="connsiteX16-109" fmla="*/ 26916 w 12192000"/>
              <a:gd name="connsiteY16-110" fmla="*/ 3331235 h 5381035"/>
              <a:gd name="connsiteX17-111" fmla="*/ 0 w 12192000"/>
              <a:gd name="connsiteY17-112" fmla="*/ 3321905 h 5381035"/>
              <a:gd name="connsiteX0-113" fmla="*/ 7259662 w 12192000"/>
              <a:gd name="connsiteY0-114" fmla="*/ 57321 h 5381035"/>
              <a:gd name="connsiteX1-115" fmla="*/ 12192000 w 12192000"/>
              <a:gd name="connsiteY1-116" fmla="*/ 3668162 h 5381035"/>
              <a:gd name="connsiteX2-117" fmla="*/ 12192000 w 12192000"/>
              <a:gd name="connsiteY2-118" fmla="*/ 5381035 h 5381035"/>
              <a:gd name="connsiteX3-119" fmla="*/ 0 w 12192000"/>
              <a:gd name="connsiteY3-120" fmla="*/ 5381035 h 5381035"/>
              <a:gd name="connsiteX4-121" fmla="*/ 0 w 12192000"/>
              <a:gd name="connsiteY4-122" fmla="*/ 4393412 h 5381035"/>
              <a:gd name="connsiteX5-123" fmla="*/ 4798 w 12192000"/>
              <a:gd name="connsiteY5-124" fmla="*/ 4668077 h 5381035"/>
              <a:gd name="connsiteX6-125" fmla="*/ 3480102 w 12192000"/>
              <a:gd name="connsiteY6-126" fmla="*/ 3079813 h 5381035"/>
              <a:gd name="connsiteX7-127" fmla="*/ 6789914 w 12192000"/>
              <a:gd name="connsiteY7-128" fmla="*/ 82876 h 5381035"/>
              <a:gd name="connsiteX8-129" fmla="*/ 7259662 w 12192000"/>
              <a:gd name="connsiteY8-130" fmla="*/ 57321 h 5381035"/>
              <a:gd name="connsiteX9-131" fmla="*/ 10803922 w 12192000"/>
              <a:gd name="connsiteY9-132" fmla="*/ 0 h 5381035"/>
              <a:gd name="connsiteX10-133" fmla="*/ 12192000 w 12192000"/>
              <a:gd name="connsiteY10-134" fmla="*/ 0 h 5381035"/>
              <a:gd name="connsiteX11-135" fmla="*/ 12192000 w 12192000"/>
              <a:gd name="connsiteY11-136" fmla="*/ 1322246 h 5381035"/>
              <a:gd name="connsiteX12-137" fmla="*/ 10969953 w 12192000"/>
              <a:gd name="connsiteY12-138" fmla="*/ 120266 h 5381035"/>
              <a:gd name="connsiteX13-139" fmla="*/ 10803922 w 12192000"/>
              <a:gd name="connsiteY13-140" fmla="*/ 0 h 5381035"/>
              <a:gd name="connsiteX14-141" fmla="*/ 26916 w 12192000"/>
              <a:gd name="connsiteY14-142" fmla="*/ 3331235 h 5381035"/>
              <a:gd name="connsiteX15-143" fmla="*/ 2309846 w 12192000"/>
              <a:gd name="connsiteY15-144" fmla="*/ 2073351 h 5381035"/>
              <a:gd name="connsiteX16-145" fmla="*/ 26916 w 12192000"/>
              <a:gd name="connsiteY16-146" fmla="*/ 3331235 h 5381035"/>
              <a:gd name="connsiteX0-147" fmla="*/ 7259662 w 12192000"/>
              <a:gd name="connsiteY0-148" fmla="*/ 57321 h 5381035"/>
              <a:gd name="connsiteX1-149" fmla="*/ 12192000 w 12192000"/>
              <a:gd name="connsiteY1-150" fmla="*/ 3668162 h 5381035"/>
              <a:gd name="connsiteX2-151" fmla="*/ 12192000 w 12192000"/>
              <a:gd name="connsiteY2-152" fmla="*/ 5381035 h 5381035"/>
              <a:gd name="connsiteX3-153" fmla="*/ 0 w 12192000"/>
              <a:gd name="connsiteY3-154" fmla="*/ 5381035 h 5381035"/>
              <a:gd name="connsiteX4-155" fmla="*/ 0 w 12192000"/>
              <a:gd name="connsiteY4-156" fmla="*/ 4393412 h 5381035"/>
              <a:gd name="connsiteX5-157" fmla="*/ 4798 w 12192000"/>
              <a:gd name="connsiteY5-158" fmla="*/ 4668077 h 5381035"/>
              <a:gd name="connsiteX6-159" fmla="*/ 3480102 w 12192000"/>
              <a:gd name="connsiteY6-160" fmla="*/ 3079813 h 5381035"/>
              <a:gd name="connsiteX7-161" fmla="*/ 6789914 w 12192000"/>
              <a:gd name="connsiteY7-162" fmla="*/ 82876 h 5381035"/>
              <a:gd name="connsiteX8-163" fmla="*/ 7259662 w 12192000"/>
              <a:gd name="connsiteY8-164" fmla="*/ 57321 h 5381035"/>
              <a:gd name="connsiteX9-165" fmla="*/ 10803922 w 12192000"/>
              <a:gd name="connsiteY9-166" fmla="*/ 0 h 5381035"/>
              <a:gd name="connsiteX10-167" fmla="*/ 12192000 w 12192000"/>
              <a:gd name="connsiteY10-168" fmla="*/ 0 h 5381035"/>
              <a:gd name="connsiteX11-169" fmla="*/ 12192000 w 12192000"/>
              <a:gd name="connsiteY11-170" fmla="*/ 1322246 h 5381035"/>
              <a:gd name="connsiteX12-171" fmla="*/ 10969953 w 12192000"/>
              <a:gd name="connsiteY12-172" fmla="*/ 120266 h 5381035"/>
              <a:gd name="connsiteX13-173" fmla="*/ 10803922 w 12192000"/>
              <a:gd name="connsiteY13-174" fmla="*/ 0 h 5381035"/>
              <a:gd name="connsiteX0-175" fmla="*/ 7259662 w 12192000"/>
              <a:gd name="connsiteY0-176" fmla="*/ 57321 h 5381035"/>
              <a:gd name="connsiteX1-177" fmla="*/ 12192000 w 12192000"/>
              <a:gd name="connsiteY1-178" fmla="*/ 3668162 h 5381035"/>
              <a:gd name="connsiteX2-179" fmla="*/ 12192000 w 12192000"/>
              <a:gd name="connsiteY2-180" fmla="*/ 5381035 h 5381035"/>
              <a:gd name="connsiteX3-181" fmla="*/ 0 w 12192000"/>
              <a:gd name="connsiteY3-182" fmla="*/ 5381035 h 5381035"/>
              <a:gd name="connsiteX4-183" fmla="*/ 0 w 12192000"/>
              <a:gd name="connsiteY4-184" fmla="*/ 4393412 h 5381035"/>
              <a:gd name="connsiteX5-185" fmla="*/ 4798 w 12192000"/>
              <a:gd name="connsiteY5-186" fmla="*/ 4668077 h 5381035"/>
              <a:gd name="connsiteX6-187" fmla="*/ 3480102 w 12192000"/>
              <a:gd name="connsiteY6-188" fmla="*/ 3079813 h 5381035"/>
              <a:gd name="connsiteX7-189" fmla="*/ 6789914 w 12192000"/>
              <a:gd name="connsiteY7-190" fmla="*/ 82876 h 5381035"/>
              <a:gd name="connsiteX8-191" fmla="*/ 7259662 w 12192000"/>
              <a:gd name="connsiteY8-192" fmla="*/ 57321 h 5381035"/>
              <a:gd name="connsiteX9-193" fmla="*/ 10803922 w 12192000"/>
              <a:gd name="connsiteY9-194" fmla="*/ 0 h 5381035"/>
              <a:gd name="connsiteX10-195" fmla="*/ 12192000 w 12192000"/>
              <a:gd name="connsiteY10-196" fmla="*/ 1322246 h 5381035"/>
              <a:gd name="connsiteX11-197" fmla="*/ 10969953 w 12192000"/>
              <a:gd name="connsiteY11-198" fmla="*/ 120266 h 5381035"/>
              <a:gd name="connsiteX12-199" fmla="*/ 10803922 w 12192000"/>
              <a:gd name="connsiteY12-200" fmla="*/ 0 h 5381035"/>
              <a:gd name="connsiteX0-201" fmla="*/ 7259662 w 12192000"/>
              <a:gd name="connsiteY0-202" fmla="*/ 2583 h 5326297"/>
              <a:gd name="connsiteX1-203" fmla="*/ 12192000 w 12192000"/>
              <a:gd name="connsiteY1-204" fmla="*/ 3613424 h 5326297"/>
              <a:gd name="connsiteX2-205" fmla="*/ 12192000 w 12192000"/>
              <a:gd name="connsiteY2-206" fmla="*/ 5326297 h 5326297"/>
              <a:gd name="connsiteX3-207" fmla="*/ 0 w 12192000"/>
              <a:gd name="connsiteY3-208" fmla="*/ 5326297 h 5326297"/>
              <a:gd name="connsiteX4-209" fmla="*/ 0 w 12192000"/>
              <a:gd name="connsiteY4-210" fmla="*/ 4338674 h 5326297"/>
              <a:gd name="connsiteX5-211" fmla="*/ 4798 w 12192000"/>
              <a:gd name="connsiteY5-212" fmla="*/ 4613339 h 5326297"/>
              <a:gd name="connsiteX6-213" fmla="*/ 3480102 w 12192000"/>
              <a:gd name="connsiteY6-214" fmla="*/ 3025075 h 5326297"/>
              <a:gd name="connsiteX7-215" fmla="*/ 6789914 w 12192000"/>
              <a:gd name="connsiteY7-216" fmla="*/ 28138 h 5326297"/>
              <a:gd name="connsiteX8-217" fmla="*/ 7259662 w 12192000"/>
              <a:gd name="connsiteY8-218" fmla="*/ 2583 h 5326297"/>
              <a:gd name="connsiteX9-219" fmla="*/ 10969953 w 12192000"/>
              <a:gd name="connsiteY9-220" fmla="*/ 65528 h 5326297"/>
              <a:gd name="connsiteX10-221" fmla="*/ 12192000 w 12192000"/>
              <a:gd name="connsiteY10-222" fmla="*/ 1267508 h 5326297"/>
              <a:gd name="connsiteX11-223" fmla="*/ 10969953 w 12192000"/>
              <a:gd name="connsiteY11-224" fmla="*/ 65528 h 5326297"/>
              <a:gd name="connsiteX0-225" fmla="*/ 7259662 w 12192000"/>
              <a:gd name="connsiteY0-226" fmla="*/ 2583 h 5326297"/>
              <a:gd name="connsiteX1-227" fmla="*/ 12192000 w 12192000"/>
              <a:gd name="connsiteY1-228" fmla="*/ 3613424 h 5326297"/>
              <a:gd name="connsiteX2-229" fmla="*/ 12192000 w 12192000"/>
              <a:gd name="connsiteY2-230" fmla="*/ 5326297 h 5326297"/>
              <a:gd name="connsiteX3-231" fmla="*/ 0 w 12192000"/>
              <a:gd name="connsiteY3-232" fmla="*/ 5326297 h 5326297"/>
              <a:gd name="connsiteX4-233" fmla="*/ 0 w 12192000"/>
              <a:gd name="connsiteY4-234" fmla="*/ 4338674 h 5326297"/>
              <a:gd name="connsiteX5-235" fmla="*/ 4798 w 12192000"/>
              <a:gd name="connsiteY5-236" fmla="*/ 4613339 h 5326297"/>
              <a:gd name="connsiteX6-237" fmla="*/ 3480102 w 12192000"/>
              <a:gd name="connsiteY6-238" fmla="*/ 3025075 h 5326297"/>
              <a:gd name="connsiteX7-239" fmla="*/ 6789914 w 12192000"/>
              <a:gd name="connsiteY7-240" fmla="*/ 28138 h 5326297"/>
              <a:gd name="connsiteX8-241" fmla="*/ 7259662 w 12192000"/>
              <a:gd name="connsiteY8-242" fmla="*/ 2583 h 532629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</a:cxnLst>
            <a:rect l="l" t="t" r="r" b="b"/>
            <a:pathLst>
              <a:path w="12192000" h="5326297">
                <a:moveTo>
                  <a:pt x="7259662" y="2583"/>
                </a:moveTo>
                <a:cubicBezTo>
                  <a:pt x="9625834" y="111255"/>
                  <a:pt x="12192000" y="3613424"/>
                  <a:pt x="12192000" y="3613424"/>
                </a:cubicBezTo>
                <a:lnTo>
                  <a:pt x="12192000" y="5326297"/>
                </a:lnTo>
                <a:lnTo>
                  <a:pt x="0" y="5326297"/>
                </a:lnTo>
                <a:lnTo>
                  <a:pt x="0" y="4338674"/>
                </a:lnTo>
                <a:cubicBezTo>
                  <a:pt x="1599" y="4430229"/>
                  <a:pt x="3199" y="4521784"/>
                  <a:pt x="4798" y="4613339"/>
                </a:cubicBezTo>
                <a:cubicBezTo>
                  <a:pt x="4798" y="4613339"/>
                  <a:pt x="1766092" y="5316740"/>
                  <a:pt x="3480102" y="3025075"/>
                </a:cubicBezTo>
                <a:cubicBezTo>
                  <a:pt x="5194112" y="732474"/>
                  <a:pt x="5876761" y="174992"/>
                  <a:pt x="6789914" y="28138"/>
                </a:cubicBezTo>
                <a:cubicBezTo>
                  <a:pt x="6945061" y="3175"/>
                  <a:pt x="7101917" y="-4662"/>
                  <a:pt x="7259662" y="2583"/>
                </a:cubicBezTo>
                <a:close/>
              </a:path>
            </a:pathLst>
          </a:custGeom>
          <a:solidFill>
            <a:srgbClr val="FFC000">
              <a:alpha val="2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/>
          </a:p>
        </p:txBody>
      </p:sp>
      <p:sp>
        <p:nvSpPr>
          <p:cNvPr id="20" name="任意多边形: 形状 19"/>
          <p:cNvSpPr/>
          <p:nvPr userDrawn="1"/>
        </p:nvSpPr>
        <p:spPr bwMode="auto">
          <a:xfrm>
            <a:off x="0" y="543509"/>
            <a:ext cx="12192000" cy="6167761"/>
          </a:xfrm>
          <a:custGeom>
            <a:avLst/>
            <a:gdLst>
              <a:gd name="connsiteX0" fmla="*/ 7144392 w 12325350"/>
              <a:gd name="connsiteY0" fmla="*/ 261 h 6478847"/>
              <a:gd name="connsiteX1" fmla="*/ 8214533 w 12325350"/>
              <a:gd name="connsiteY1" fmla="*/ 121934 h 6478847"/>
              <a:gd name="connsiteX2" fmla="*/ 10903294 w 12325350"/>
              <a:gd name="connsiteY2" fmla="*/ 1454273 h 6478847"/>
              <a:gd name="connsiteX3" fmla="*/ 12325350 w 12325350"/>
              <a:gd name="connsiteY3" fmla="*/ 2857357 h 6478847"/>
              <a:gd name="connsiteX4" fmla="*/ 12325350 w 12325350"/>
              <a:gd name="connsiteY4" fmla="*/ 5321595 h 6478847"/>
              <a:gd name="connsiteX5" fmla="*/ 6864178 w 12325350"/>
              <a:gd name="connsiteY5" fmla="*/ 1555476 h 6478847"/>
              <a:gd name="connsiteX6" fmla="*/ 3518165 w 12325350"/>
              <a:gd name="connsiteY6" fmla="*/ 4703571 h 6478847"/>
              <a:gd name="connsiteX7" fmla="*/ 4850 w 12325350"/>
              <a:gd name="connsiteY7" fmla="*/ 6371943 h 6478847"/>
              <a:gd name="connsiteX8" fmla="*/ 0 w 12325350"/>
              <a:gd name="connsiteY8" fmla="*/ 6083424 h 6478847"/>
              <a:gd name="connsiteX9" fmla="*/ 0 w 12325350"/>
              <a:gd name="connsiteY9" fmla="*/ 4957873 h 6478847"/>
              <a:gd name="connsiteX10" fmla="*/ 27210 w 12325350"/>
              <a:gd name="connsiteY10" fmla="*/ 4967674 h 6478847"/>
              <a:gd name="connsiteX11" fmla="*/ 2335110 w 12325350"/>
              <a:gd name="connsiteY11" fmla="*/ 3646345 h 6478847"/>
              <a:gd name="connsiteX12" fmla="*/ 7144392 w 12325350"/>
              <a:gd name="connsiteY12" fmla="*/ 261 h 6478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325350" h="6478847">
                <a:moveTo>
                  <a:pt x="7144392" y="261"/>
                </a:moveTo>
                <a:cubicBezTo>
                  <a:pt x="7479248" y="-3556"/>
                  <a:pt x="7835119" y="34487"/>
                  <a:pt x="8214533" y="121934"/>
                </a:cubicBezTo>
                <a:cubicBezTo>
                  <a:pt x="9475264" y="412769"/>
                  <a:pt x="10281892" y="1000335"/>
                  <a:pt x="10903294" y="1454273"/>
                </a:cubicBezTo>
                <a:cubicBezTo>
                  <a:pt x="11940956" y="2211820"/>
                  <a:pt x="12295475" y="2846549"/>
                  <a:pt x="12325350" y="2857357"/>
                </a:cubicBezTo>
                <a:cubicBezTo>
                  <a:pt x="12325350" y="5321595"/>
                  <a:pt x="12325350" y="5321595"/>
                  <a:pt x="12325350" y="5321595"/>
                </a:cubicBezTo>
                <a:cubicBezTo>
                  <a:pt x="12325350" y="5321595"/>
                  <a:pt x="9373688" y="1135927"/>
                  <a:pt x="6864178" y="1555476"/>
                </a:cubicBezTo>
                <a:cubicBezTo>
                  <a:pt x="5941038" y="1709737"/>
                  <a:pt x="5250922" y="2295337"/>
                  <a:pt x="3518165" y="4703571"/>
                </a:cubicBezTo>
                <a:cubicBezTo>
                  <a:pt x="1785408" y="7110821"/>
                  <a:pt x="4850" y="6371943"/>
                  <a:pt x="4850" y="6371943"/>
                </a:cubicBezTo>
                <a:lnTo>
                  <a:pt x="0" y="6083424"/>
                </a:lnTo>
                <a:lnTo>
                  <a:pt x="0" y="4957873"/>
                </a:lnTo>
                <a:lnTo>
                  <a:pt x="27210" y="4967674"/>
                </a:lnTo>
                <a:cubicBezTo>
                  <a:pt x="239930" y="5036640"/>
                  <a:pt x="1164005" y="5214497"/>
                  <a:pt x="2335110" y="3646345"/>
                </a:cubicBezTo>
                <a:cubicBezTo>
                  <a:pt x="3486174" y="2104845"/>
                  <a:pt x="4800399" y="26979"/>
                  <a:pt x="7144392" y="261"/>
                </a:cubicBezTo>
                <a:close/>
              </a:path>
            </a:pathLst>
          </a:custGeom>
          <a:gradFill flip="none" rotWithShape="1">
            <a:gsLst>
              <a:gs pos="78000">
                <a:srgbClr val="FFC000"/>
              </a:gs>
              <a:gs pos="11000">
                <a:schemeClr val="accent1"/>
              </a:gs>
            </a:gsLst>
            <a:lin ang="4800000" scaled="0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>
              <a:gradFill>
                <a:gsLst>
                  <a:gs pos="100000">
                    <a:schemeClr val="accent3"/>
                  </a:gs>
                  <a:gs pos="0">
                    <a:schemeClr val="accent4"/>
                  </a:gs>
                </a:gsLst>
                <a:lin ang="13500000" scaled="1"/>
              </a:gradFill>
            </a:endParaRPr>
          </a:p>
        </p:txBody>
      </p:sp>
      <p:sp>
        <p:nvSpPr>
          <p:cNvPr id="12" name="文本占位符 13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669925" y="5306656"/>
            <a:ext cx="10850563" cy="296271"/>
          </a:xfrm>
        </p:spPr>
        <p:txBody>
          <a:bodyPr vert="horz" anchor="ctr">
            <a:noAutofit/>
          </a:bodyPr>
          <a:lstStyle>
            <a:lvl1pPr marL="0" indent="0" algn="r">
              <a:buNone/>
              <a:defRPr sz="1500" b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Signature</a:t>
            </a:r>
          </a:p>
        </p:txBody>
      </p:sp>
      <p:sp>
        <p:nvSpPr>
          <p:cNvPr id="13" name="文本占位符 13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669925" y="5602927"/>
            <a:ext cx="10850563" cy="296271"/>
          </a:xfrm>
        </p:spPr>
        <p:txBody>
          <a:bodyPr vert="horz" anchor="ctr">
            <a:noAutofit/>
          </a:bodyPr>
          <a:lstStyle>
            <a:lvl1pPr marL="0" indent="0" algn="r">
              <a:buNone/>
              <a:defRPr sz="1500" b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Date</a:t>
            </a:r>
            <a:endParaRPr lang="zh-CN" altLang="en-US" dirty="0"/>
          </a:p>
        </p:txBody>
      </p:sp>
      <p:sp>
        <p:nvSpPr>
          <p:cNvPr id="9801" name="副标题 2"/>
          <p:cNvSpPr>
            <a:spLocks noGrp="1"/>
          </p:cNvSpPr>
          <p:nvPr userDrawn="1">
            <p:ph type="subTitle" idx="1"/>
          </p:nvPr>
        </p:nvSpPr>
        <p:spPr>
          <a:xfrm>
            <a:off x="669925" y="4456729"/>
            <a:ext cx="10850563" cy="558799"/>
          </a:xfrm>
        </p:spPr>
        <p:txBody>
          <a:bodyPr anchor="t" anchorCtr="0"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9802" name="标题 1"/>
          <p:cNvSpPr>
            <a:spLocks noGrp="1"/>
          </p:cNvSpPr>
          <p:nvPr userDrawn="1">
            <p:ph type="ctrTitle"/>
          </p:nvPr>
        </p:nvSpPr>
        <p:spPr>
          <a:xfrm>
            <a:off x="669925" y="1028701"/>
            <a:ext cx="10850563" cy="3136900"/>
          </a:xfrm>
        </p:spPr>
        <p:txBody>
          <a:bodyPr anchor="b" anchorCtr="0">
            <a:normAutofit/>
          </a:bodyPr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22_1"/>
          <p:cNvSpPr>
            <a:spLocks noChangeArrowheads="1"/>
          </p:cNvSpPr>
          <p:nvPr userDrawn="1"/>
        </p:nvSpPr>
        <p:spPr bwMode="auto">
          <a:xfrm>
            <a:off x="190500" y="3192312"/>
            <a:ext cx="12192000" cy="3429000"/>
          </a:xfrm>
          <a:custGeom>
            <a:avLst/>
            <a:gdLst>
              <a:gd name="connsiteX0" fmla="*/ 7259662 w 12192000"/>
              <a:gd name="connsiteY0" fmla="*/ 57321 h 5381035"/>
              <a:gd name="connsiteX1" fmla="*/ 12192000 w 12192000"/>
              <a:gd name="connsiteY1" fmla="*/ 3668162 h 5381035"/>
              <a:gd name="connsiteX2" fmla="*/ 12192000 w 12192000"/>
              <a:gd name="connsiteY2" fmla="*/ 5381035 h 5381035"/>
              <a:gd name="connsiteX3" fmla="*/ 0 w 12192000"/>
              <a:gd name="connsiteY3" fmla="*/ 5381035 h 5381035"/>
              <a:gd name="connsiteX4" fmla="*/ 0 w 12192000"/>
              <a:gd name="connsiteY4" fmla="*/ 4393412 h 5381035"/>
              <a:gd name="connsiteX5" fmla="*/ 4798 w 12192000"/>
              <a:gd name="connsiteY5" fmla="*/ 4668077 h 5381035"/>
              <a:gd name="connsiteX6" fmla="*/ 3480102 w 12192000"/>
              <a:gd name="connsiteY6" fmla="*/ 3079813 h 5381035"/>
              <a:gd name="connsiteX7" fmla="*/ 6789914 w 12192000"/>
              <a:gd name="connsiteY7" fmla="*/ 82876 h 5381035"/>
              <a:gd name="connsiteX8" fmla="*/ 7259662 w 12192000"/>
              <a:gd name="connsiteY8" fmla="*/ 57321 h 5381035"/>
              <a:gd name="connsiteX9" fmla="*/ 10803922 w 12192000"/>
              <a:gd name="connsiteY9" fmla="*/ 0 h 5381035"/>
              <a:gd name="connsiteX10" fmla="*/ 12192000 w 12192000"/>
              <a:gd name="connsiteY10" fmla="*/ 0 h 5381035"/>
              <a:gd name="connsiteX11" fmla="*/ 12192000 w 12192000"/>
              <a:gd name="connsiteY11" fmla="*/ 1322246 h 5381035"/>
              <a:gd name="connsiteX12" fmla="*/ 10969953 w 12192000"/>
              <a:gd name="connsiteY12" fmla="*/ 120266 h 5381035"/>
              <a:gd name="connsiteX13" fmla="*/ 0 w 12192000"/>
              <a:gd name="connsiteY13" fmla="*/ 0 h 5381035"/>
              <a:gd name="connsiteX14" fmla="*/ 4032282 w 12192000"/>
              <a:gd name="connsiteY14" fmla="*/ 0 h 5381035"/>
              <a:gd name="connsiteX15" fmla="*/ 3968734 w 12192000"/>
              <a:gd name="connsiteY15" fmla="*/ 60350 h 5381035"/>
              <a:gd name="connsiteX16" fmla="*/ 2309846 w 12192000"/>
              <a:gd name="connsiteY16" fmla="*/ 2073351 h 5381035"/>
              <a:gd name="connsiteX17" fmla="*/ 26916 w 12192000"/>
              <a:gd name="connsiteY17" fmla="*/ 3331235 h 5381035"/>
              <a:gd name="connsiteX18" fmla="*/ 0 w 12192000"/>
              <a:gd name="connsiteY18" fmla="*/ 3321905 h 5381035"/>
              <a:gd name="connsiteX0-1" fmla="*/ 7259662 w 12192000"/>
              <a:gd name="connsiteY0-2" fmla="*/ 57321 h 5381035"/>
              <a:gd name="connsiteX1-3" fmla="*/ 12192000 w 12192000"/>
              <a:gd name="connsiteY1-4" fmla="*/ 3668162 h 5381035"/>
              <a:gd name="connsiteX2-5" fmla="*/ 12192000 w 12192000"/>
              <a:gd name="connsiteY2-6" fmla="*/ 5381035 h 5381035"/>
              <a:gd name="connsiteX3-7" fmla="*/ 0 w 12192000"/>
              <a:gd name="connsiteY3-8" fmla="*/ 5381035 h 5381035"/>
              <a:gd name="connsiteX4-9" fmla="*/ 0 w 12192000"/>
              <a:gd name="connsiteY4-10" fmla="*/ 4393412 h 5381035"/>
              <a:gd name="connsiteX5-11" fmla="*/ 4798 w 12192000"/>
              <a:gd name="connsiteY5-12" fmla="*/ 4668077 h 5381035"/>
              <a:gd name="connsiteX6-13" fmla="*/ 3480102 w 12192000"/>
              <a:gd name="connsiteY6-14" fmla="*/ 3079813 h 5381035"/>
              <a:gd name="connsiteX7-15" fmla="*/ 6789914 w 12192000"/>
              <a:gd name="connsiteY7-16" fmla="*/ 82876 h 5381035"/>
              <a:gd name="connsiteX8-17" fmla="*/ 7259662 w 12192000"/>
              <a:gd name="connsiteY8-18" fmla="*/ 57321 h 5381035"/>
              <a:gd name="connsiteX9-19" fmla="*/ 10803922 w 12192000"/>
              <a:gd name="connsiteY9-20" fmla="*/ 0 h 5381035"/>
              <a:gd name="connsiteX10-21" fmla="*/ 12192000 w 12192000"/>
              <a:gd name="connsiteY10-22" fmla="*/ 0 h 5381035"/>
              <a:gd name="connsiteX11-23" fmla="*/ 12192000 w 12192000"/>
              <a:gd name="connsiteY11-24" fmla="*/ 1322246 h 5381035"/>
              <a:gd name="connsiteX12-25" fmla="*/ 10969953 w 12192000"/>
              <a:gd name="connsiteY12-26" fmla="*/ 120266 h 5381035"/>
              <a:gd name="connsiteX13-27" fmla="*/ 10803922 w 12192000"/>
              <a:gd name="connsiteY13-28" fmla="*/ 0 h 5381035"/>
              <a:gd name="connsiteX14-29" fmla="*/ 0 w 12192000"/>
              <a:gd name="connsiteY14-30" fmla="*/ 3321905 h 5381035"/>
              <a:gd name="connsiteX15-31" fmla="*/ 4032282 w 12192000"/>
              <a:gd name="connsiteY15-32" fmla="*/ 0 h 5381035"/>
              <a:gd name="connsiteX16-33" fmla="*/ 3968734 w 12192000"/>
              <a:gd name="connsiteY16-34" fmla="*/ 60350 h 5381035"/>
              <a:gd name="connsiteX17-35" fmla="*/ 2309846 w 12192000"/>
              <a:gd name="connsiteY17-36" fmla="*/ 2073351 h 5381035"/>
              <a:gd name="connsiteX18-37" fmla="*/ 26916 w 12192000"/>
              <a:gd name="connsiteY18-38" fmla="*/ 3331235 h 5381035"/>
              <a:gd name="connsiteX19" fmla="*/ 0 w 12192000"/>
              <a:gd name="connsiteY19" fmla="*/ 3321905 h 5381035"/>
              <a:gd name="connsiteX0-39" fmla="*/ 7259662 w 12192000"/>
              <a:gd name="connsiteY0-40" fmla="*/ 57321 h 5381035"/>
              <a:gd name="connsiteX1-41" fmla="*/ 12192000 w 12192000"/>
              <a:gd name="connsiteY1-42" fmla="*/ 3668162 h 5381035"/>
              <a:gd name="connsiteX2-43" fmla="*/ 12192000 w 12192000"/>
              <a:gd name="connsiteY2-44" fmla="*/ 5381035 h 5381035"/>
              <a:gd name="connsiteX3-45" fmla="*/ 0 w 12192000"/>
              <a:gd name="connsiteY3-46" fmla="*/ 5381035 h 5381035"/>
              <a:gd name="connsiteX4-47" fmla="*/ 0 w 12192000"/>
              <a:gd name="connsiteY4-48" fmla="*/ 4393412 h 5381035"/>
              <a:gd name="connsiteX5-49" fmla="*/ 4798 w 12192000"/>
              <a:gd name="connsiteY5-50" fmla="*/ 4668077 h 5381035"/>
              <a:gd name="connsiteX6-51" fmla="*/ 3480102 w 12192000"/>
              <a:gd name="connsiteY6-52" fmla="*/ 3079813 h 5381035"/>
              <a:gd name="connsiteX7-53" fmla="*/ 6789914 w 12192000"/>
              <a:gd name="connsiteY7-54" fmla="*/ 82876 h 5381035"/>
              <a:gd name="connsiteX8-55" fmla="*/ 7259662 w 12192000"/>
              <a:gd name="connsiteY8-56" fmla="*/ 57321 h 5381035"/>
              <a:gd name="connsiteX9-57" fmla="*/ 10803922 w 12192000"/>
              <a:gd name="connsiteY9-58" fmla="*/ 0 h 5381035"/>
              <a:gd name="connsiteX10-59" fmla="*/ 12192000 w 12192000"/>
              <a:gd name="connsiteY10-60" fmla="*/ 0 h 5381035"/>
              <a:gd name="connsiteX11-61" fmla="*/ 12192000 w 12192000"/>
              <a:gd name="connsiteY11-62" fmla="*/ 1322246 h 5381035"/>
              <a:gd name="connsiteX12-63" fmla="*/ 10969953 w 12192000"/>
              <a:gd name="connsiteY12-64" fmla="*/ 120266 h 5381035"/>
              <a:gd name="connsiteX13-65" fmla="*/ 10803922 w 12192000"/>
              <a:gd name="connsiteY13-66" fmla="*/ 0 h 5381035"/>
              <a:gd name="connsiteX14-67" fmla="*/ 0 w 12192000"/>
              <a:gd name="connsiteY14-68" fmla="*/ 3321905 h 5381035"/>
              <a:gd name="connsiteX15-69" fmla="*/ 4032282 w 12192000"/>
              <a:gd name="connsiteY15-70" fmla="*/ 0 h 5381035"/>
              <a:gd name="connsiteX16-71" fmla="*/ 2309846 w 12192000"/>
              <a:gd name="connsiteY16-72" fmla="*/ 2073351 h 5381035"/>
              <a:gd name="connsiteX17-73" fmla="*/ 26916 w 12192000"/>
              <a:gd name="connsiteY17-74" fmla="*/ 3331235 h 5381035"/>
              <a:gd name="connsiteX18-75" fmla="*/ 0 w 12192000"/>
              <a:gd name="connsiteY18-76" fmla="*/ 3321905 h 5381035"/>
              <a:gd name="connsiteX0-77" fmla="*/ 7259662 w 12192000"/>
              <a:gd name="connsiteY0-78" fmla="*/ 57321 h 5381035"/>
              <a:gd name="connsiteX1-79" fmla="*/ 12192000 w 12192000"/>
              <a:gd name="connsiteY1-80" fmla="*/ 3668162 h 5381035"/>
              <a:gd name="connsiteX2-81" fmla="*/ 12192000 w 12192000"/>
              <a:gd name="connsiteY2-82" fmla="*/ 5381035 h 5381035"/>
              <a:gd name="connsiteX3-83" fmla="*/ 0 w 12192000"/>
              <a:gd name="connsiteY3-84" fmla="*/ 5381035 h 5381035"/>
              <a:gd name="connsiteX4-85" fmla="*/ 0 w 12192000"/>
              <a:gd name="connsiteY4-86" fmla="*/ 4393412 h 5381035"/>
              <a:gd name="connsiteX5-87" fmla="*/ 4798 w 12192000"/>
              <a:gd name="connsiteY5-88" fmla="*/ 4668077 h 5381035"/>
              <a:gd name="connsiteX6-89" fmla="*/ 3480102 w 12192000"/>
              <a:gd name="connsiteY6-90" fmla="*/ 3079813 h 5381035"/>
              <a:gd name="connsiteX7-91" fmla="*/ 6789914 w 12192000"/>
              <a:gd name="connsiteY7-92" fmla="*/ 82876 h 5381035"/>
              <a:gd name="connsiteX8-93" fmla="*/ 7259662 w 12192000"/>
              <a:gd name="connsiteY8-94" fmla="*/ 57321 h 5381035"/>
              <a:gd name="connsiteX9-95" fmla="*/ 10803922 w 12192000"/>
              <a:gd name="connsiteY9-96" fmla="*/ 0 h 5381035"/>
              <a:gd name="connsiteX10-97" fmla="*/ 12192000 w 12192000"/>
              <a:gd name="connsiteY10-98" fmla="*/ 0 h 5381035"/>
              <a:gd name="connsiteX11-99" fmla="*/ 12192000 w 12192000"/>
              <a:gd name="connsiteY11-100" fmla="*/ 1322246 h 5381035"/>
              <a:gd name="connsiteX12-101" fmla="*/ 10969953 w 12192000"/>
              <a:gd name="connsiteY12-102" fmla="*/ 120266 h 5381035"/>
              <a:gd name="connsiteX13-103" fmla="*/ 10803922 w 12192000"/>
              <a:gd name="connsiteY13-104" fmla="*/ 0 h 5381035"/>
              <a:gd name="connsiteX14-105" fmla="*/ 0 w 12192000"/>
              <a:gd name="connsiteY14-106" fmla="*/ 3321905 h 5381035"/>
              <a:gd name="connsiteX15-107" fmla="*/ 2309846 w 12192000"/>
              <a:gd name="connsiteY15-108" fmla="*/ 2073351 h 5381035"/>
              <a:gd name="connsiteX16-109" fmla="*/ 26916 w 12192000"/>
              <a:gd name="connsiteY16-110" fmla="*/ 3331235 h 5381035"/>
              <a:gd name="connsiteX17-111" fmla="*/ 0 w 12192000"/>
              <a:gd name="connsiteY17-112" fmla="*/ 3321905 h 5381035"/>
              <a:gd name="connsiteX0-113" fmla="*/ 7259662 w 12192000"/>
              <a:gd name="connsiteY0-114" fmla="*/ 57321 h 5381035"/>
              <a:gd name="connsiteX1-115" fmla="*/ 12192000 w 12192000"/>
              <a:gd name="connsiteY1-116" fmla="*/ 3668162 h 5381035"/>
              <a:gd name="connsiteX2-117" fmla="*/ 12192000 w 12192000"/>
              <a:gd name="connsiteY2-118" fmla="*/ 5381035 h 5381035"/>
              <a:gd name="connsiteX3-119" fmla="*/ 0 w 12192000"/>
              <a:gd name="connsiteY3-120" fmla="*/ 5381035 h 5381035"/>
              <a:gd name="connsiteX4-121" fmla="*/ 0 w 12192000"/>
              <a:gd name="connsiteY4-122" fmla="*/ 4393412 h 5381035"/>
              <a:gd name="connsiteX5-123" fmla="*/ 4798 w 12192000"/>
              <a:gd name="connsiteY5-124" fmla="*/ 4668077 h 5381035"/>
              <a:gd name="connsiteX6-125" fmla="*/ 3480102 w 12192000"/>
              <a:gd name="connsiteY6-126" fmla="*/ 3079813 h 5381035"/>
              <a:gd name="connsiteX7-127" fmla="*/ 6789914 w 12192000"/>
              <a:gd name="connsiteY7-128" fmla="*/ 82876 h 5381035"/>
              <a:gd name="connsiteX8-129" fmla="*/ 7259662 w 12192000"/>
              <a:gd name="connsiteY8-130" fmla="*/ 57321 h 5381035"/>
              <a:gd name="connsiteX9-131" fmla="*/ 10803922 w 12192000"/>
              <a:gd name="connsiteY9-132" fmla="*/ 0 h 5381035"/>
              <a:gd name="connsiteX10-133" fmla="*/ 12192000 w 12192000"/>
              <a:gd name="connsiteY10-134" fmla="*/ 0 h 5381035"/>
              <a:gd name="connsiteX11-135" fmla="*/ 12192000 w 12192000"/>
              <a:gd name="connsiteY11-136" fmla="*/ 1322246 h 5381035"/>
              <a:gd name="connsiteX12-137" fmla="*/ 10969953 w 12192000"/>
              <a:gd name="connsiteY12-138" fmla="*/ 120266 h 5381035"/>
              <a:gd name="connsiteX13-139" fmla="*/ 10803922 w 12192000"/>
              <a:gd name="connsiteY13-140" fmla="*/ 0 h 5381035"/>
              <a:gd name="connsiteX14-141" fmla="*/ 26916 w 12192000"/>
              <a:gd name="connsiteY14-142" fmla="*/ 3331235 h 5381035"/>
              <a:gd name="connsiteX15-143" fmla="*/ 2309846 w 12192000"/>
              <a:gd name="connsiteY15-144" fmla="*/ 2073351 h 5381035"/>
              <a:gd name="connsiteX16-145" fmla="*/ 26916 w 12192000"/>
              <a:gd name="connsiteY16-146" fmla="*/ 3331235 h 5381035"/>
              <a:gd name="connsiteX0-147" fmla="*/ 7259662 w 12192000"/>
              <a:gd name="connsiteY0-148" fmla="*/ 57321 h 5381035"/>
              <a:gd name="connsiteX1-149" fmla="*/ 12192000 w 12192000"/>
              <a:gd name="connsiteY1-150" fmla="*/ 3668162 h 5381035"/>
              <a:gd name="connsiteX2-151" fmla="*/ 12192000 w 12192000"/>
              <a:gd name="connsiteY2-152" fmla="*/ 5381035 h 5381035"/>
              <a:gd name="connsiteX3-153" fmla="*/ 0 w 12192000"/>
              <a:gd name="connsiteY3-154" fmla="*/ 5381035 h 5381035"/>
              <a:gd name="connsiteX4-155" fmla="*/ 0 w 12192000"/>
              <a:gd name="connsiteY4-156" fmla="*/ 4393412 h 5381035"/>
              <a:gd name="connsiteX5-157" fmla="*/ 4798 w 12192000"/>
              <a:gd name="connsiteY5-158" fmla="*/ 4668077 h 5381035"/>
              <a:gd name="connsiteX6-159" fmla="*/ 3480102 w 12192000"/>
              <a:gd name="connsiteY6-160" fmla="*/ 3079813 h 5381035"/>
              <a:gd name="connsiteX7-161" fmla="*/ 6789914 w 12192000"/>
              <a:gd name="connsiteY7-162" fmla="*/ 82876 h 5381035"/>
              <a:gd name="connsiteX8-163" fmla="*/ 7259662 w 12192000"/>
              <a:gd name="connsiteY8-164" fmla="*/ 57321 h 5381035"/>
              <a:gd name="connsiteX9-165" fmla="*/ 10803922 w 12192000"/>
              <a:gd name="connsiteY9-166" fmla="*/ 0 h 5381035"/>
              <a:gd name="connsiteX10-167" fmla="*/ 12192000 w 12192000"/>
              <a:gd name="connsiteY10-168" fmla="*/ 0 h 5381035"/>
              <a:gd name="connsiteX11-169" fmla="*/ 12192000 w 12192000"/>
              <a:gd name="connsiteY11-170" fmla="*/ 1322246 h 5381035"/>
              <a:gd name="connsiteX12-171" fmla="*/ 10969953 w 12192000"/>
              <a:gd name="connsiteY12-172" fmla="*/ 120266 h 5381035"/>
              <a:gd name="connsiteX13-173" fmla="*/ 10803922 w 12192000"/>
              <a:gd name="connsiteY13-174" fmla="*/ 0 h 5381035"/>
              <a:gd name="connsiteX0-175" fmla="*/ 7259662 w 12192000"/>
              <a:gd name="connsiteY0-176" fmla="*/ 57321 h 5381035"/>
              <a:gd name="connsiteX1-177" fmla="*/ 12192000 w 12192000"/>
              <a:gd name="connsiteY1-178" fmla="*/ 3668162 h 5381035"/>
              <a:gd name="connsiteX2-179" fmla="*/ 12192000 w 12192000"/>
              <a:gd name="connsiteY2-180" fmla="*/ 5381035 h 5381035"/>
              <a:gd name="connsiteX3-181" fmla="*/ 0 w 12192000"/>
              <a:gd name="connsiteY3-182" fmla="*/ 5381035 h 5381035"/>
              <a:gd name="connsiteX4-183" fmla="*/ 0 w 12192000"/>
              <a:gd name="connsiteY4-184" fmla="*/ 4393412 h 5381035"/>
              <a:gd name="connsiteX5-185" fmla="*/ 4798 w 12192000"/>
              <a:gd name="connsiteY5-186" fmla="*/ 4668077 h 5381035"/>
              <a:gd name="connsiteX6-187" fmla="*/ 3480102 w 12192000"/>
              <a:gd name="connsiteY6-188" fmla="*/ 3079813 h 5381035"/>
              <a:gd name="connsiteX7-189" fmla="*/ 6789914 w 12192000"/>
              <a:gd name="connsiteY7-190" fmla="*/ 82876 h 5381035"/>
              <a:gd name="connsiteX8-191" fmla="*/ 7259662 w 12192000"/>
              <a:gd name="connsiteY8-192" fmla="*/ 57321 h 5381035"/>
              <a:gd name="connsiteX9-193" fmla="*/ 10803922 w 12192000"/>
              <a:gd name="connsiteY9-194" fmla="*/ 0 h 5381035"/>
              <a:gd name="connsiteX10-195" fmla="*/ 12192000 w 12192000"/>
              <a:gd name="connsiteY10-196" fmla="*/ 1322246 h 5381035"/>
              <a:gd name="connsiteX11-197" fmla="*/ 10969953 w 12192000"/>
              <a:gd name="connsiteY11-198" fmla="*/ 120266 h 5381035"/>
              <a:gd name="connsiteX12-199" fmla="*/ 10803922 w 12192000"/>
              <a:gd name="connsiteY12-200" fmla="*/ 0 h 5381035"/>
              <a:gd name="connsiteX0-201" fmla="*/ 7259662 w 12192000"/>
              <a:gd name="connsiteY0-202" fmla="*/ 2583 h 5326297"/>
              <a:gd name="connsiteX1-203" fmla="*/ 12192000 w 12192000"/>
              <a:gd name="connsiteY1-204" fmla="*/ 3613424 h 5326297"/>
              <a:gd name="connsiteX2-205" fmla="*/ 12192000 w 12192000"/>
              <a:gd name="connsiteY2-206" fmla="*/ 5326297 h 5326297"/>
              <a:gd name="connsiteX3-207" fmla="*/ 0 w 12192000"/>
              <a:gd name="connsiteY3-208" fmla="*/ 5326297 h 5326297"/>
              <a:gd name="connsiteX4-209" fmla="*/ 0 w 12192000"/>
              <a:gd name="connsiteY4-210" fmla="*/ 4338674 h 5326297"/>
              <a:gd name="connsiteX5-211" fmla="*/ 4798 w 12192000"/>
              <a:gd name="connsiteY5-212" fmla="*/ 4613339 h 5326297"/>
              <a:gd name="connsiteX6-213" fmla="*/ 3480102 w 12192000"/>
              <a:gd name="connsiteY6-214" fmla="*/ 3025075 h 5326297"/>
              <a:gd name="connsiteX7-215" fmla="*/ 6789914 w 12192000"/>
              <a:gd name="connsiteY7-216" fmla="*/ 28138 h 5326297"/>
              <a:gd name="connsiteX8-217" fmla="*/ 7259662 w 12192000"/>
              <a:gd name="connsiteY8-218" fmla="*/ 2583 h 5326297"/>
              <a:gd name="connsiteX9-219" fmla="*/ 10969953 w 12192000"/>
              <a:gd name="connsiteY9-220" fmla="*/ 65528 h 5326297"/>
              <a:gd name="connsiteX10-221" fmla="*/ 12192000 w 12192000"/>
              <a:gd name="connsiteY10-222" fmla="*/ 1267508 h 5326297"/>
              <a:gd name="connsiteX11-223" fmla="*/ 10969953 w 12192000"/>
              <a:gd name="connsiteY11-224" fmla="*/ 65528 h 5326297"/>
              <a:gd name="connsiteX0-225" fmla="*/ 7259662 w 12192000"/>
              <a:gd name="connsiteY0-226" fmla="*/ 2583 h 5326297"/>
              <a:gd name="connsiteX1-227" fmla="*/ 12192000 w 12192000"/>
              <a:gd name="connsiteY1-228" fmla="*/ 3613424 h 5326297"/>
              <a:gd name="connsiteX2-229" fmla="*/ 12192000 w 12192000"/>
              <a:gd name="connsiteY2-230" fmla="*/ 5326297 h 5326297"/>
              <a:gd name="connsiteX3-231" fmla="*/ 0 w 12192000"/>
              <a:gd name="connsiteY3-232" fmla="*/ 5326297 h 5326297"/>
              <a:gd name="connsiteX4-233" fmla="*/ 0 w 12192000"/>
              <a:gd name="connsiteY4-234" fmla="*/ 4338674 h 5326297"/>
              <a:gd name="connsiteX5-235" fmla="*/ 4798 w 12192000"/>
              <a:gd name="connsiteY5-236" fmla="*/ 4613339 h 5326297"/>
              <a:gd name="connsiteX6-237" fmla="*/ 3480102 w 12192000"/>
              <a:gd name="connsiteY6-238" fmla="*/ 3025075 h 5326297"/>
              <a:gd name="connsiteX7-239" fmla="*/ 6789914 w 12192000"/>
              <a:gd name="connsiteY7-240" fmla="*/ 28138 h 5326297"/>
              <a:gd name="connsiteX8-241" fmla="*/ 7259662 w 12192000"/>
              <a:gd name="connsiteY8-242" fmla="*/ 2583 h 532629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</a:cxnLst>
            <a:rect l="l" t="t" r="r" b="b"/>
            <a:pathLst>
              <a:path w="12192000" h="5326297">
                <a:moveTo>
                  <a:pt x="7259662" y="2583"/>
                </a:moveTo>
                <a:cubicBezTo>
                  <a:pt x="9625834" y="111255"/>
                  <a:pt x="12192000" y="3613424"/>
                  <a:pt x="12192000" y="3613424"/>
                </a:cubicBezTo>
                <a:lnTo>
                  <a:pt x="12192000" y="5326297"/>
                </a:lnTo>
                <a:lnTo>
                  <a:pt x="0" y="5326297"/>
                </a:lnTo>
                <a:lnTo>
                  <a:pt x="0" y="4338674"/>
                </a:lnTo>
                <a:cubicBezTo>
                  <a:pt x="1599" y="4430229"/>
                  <a:pt x="3199" y="4521784"/>
                  <a:pt x="4798" y="4613339"/>
                </a:cubicBezTo>
                <a:cubicBezTo>
                  <a:pt x="4798" y="4613339"/>
                  <a:pt x="1766092" y="5316740"/>
                  <a:pt x="3480102" y="3025075"/>
                </a:cubicBezTo>
                <a:cubicBezTo>
                  <a:pt x="5194112" y="732474"/>
                  <a:pt x="5876761" y="174992"/>
                  <a:pt x="6789914" y="28138"/>
                </a:cubicBezTo>
                <a:cubicBezTo>
                  <a:pt x="6945061" y="3175"/>
                  <a:pt x="7101917" y="-4662"/>
                  <a:pt x="7259662" y="2583"/>
                </a:cubicBez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 t="-93255" b="-31457"/>
            </a:stretch>
          </a:blip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sp>
        <p:nvSpPr>
          <p:cNvPr id="20" name="标题 1"/>
          <p:cNvSpPr>
            <a:spLocks noGrp="1"/>
          </p:cNvSpPr>
          <p:nvPr userDrawn="1">
            <p:ph type="title"/>
          </p:nvPr>
        </p:nvSpPr>
        <p:spPr>
          <a:xfrm>
            <a:off x="2488168" y="2033814"/>
            <a:ext cx="5419185" cy="895350"/>
          </a:xfrm>
        </p:spPr>
        <p:txBody>
          <a:bodyPr anchor="b">
            <a:normAutofit/>
          </a:bodyPr>
          <a:lstStyle>
            <a:lvl1pPr algn="l">
              <a:defRPr sz="2400" b="1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zh-CN" altLang="en-US" dirty="0"/>
          </a:p>
        </p:txBody>
      </p:sp>
      <p:sp>
        <p:nvSpPr>
          <p:cNvPr id="21" name="文本占位符 2"/>
          <p:cNvSpPr>
            <a:spLocks noGrp="1"/>
          </p:cNvSpPr>
          <p:nvPr userDrawn="1">
            <p:ph type="body" idx="1"/>
          </p:nvPr>
        </p:nvSpPr>
        <p:spPr>
          <a:xfrm>
            <a:off x="2489284" y="2929164"/>
            <a:ext cx="5419185" cy="1015623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100">
                <a:solidFill>
                  <a:schemeClr val="accent3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: 形状 6"/>
          <p:cNvSpPr/>
          <p:nvPr userDrawn="1"/>
        </p:nvSpPr>
        <p:spPr>
          <a:xfrm>
            <a:off x="-9525" y="-9525"/>
            <a:ext cx="12220575" cy="942975"/>
          </a:xfrm>
          <a:custGeom>
            <a:avLst/>
            <a:gdLst>
              <a:gd name="connsiteX0" fmla="*/ 0 w 12220575"/>
              <a:gd name="connsiteY0" fmla="*/ 0 h 942975"/>
              <a:gd name="connsiteX1" fmla="*/ 9525 w 12220575"/>
              <a:gd name="connsiteY1" fmla="*/ 647700 h 942975"/>
              <a:gd name="connsiteX2" fmla="*/ 2686050 w 12220575"/>
              <a:gd name="connsiteY2" fmla="*/ 942975 h 942975"/>
              <a:gd name="connsiteX3" fmla="*/ 5124450 w 12220575"/>
              <a:gd name="connsiteY3" fmla="*/ 923925 h 942975"/>
              <a:gd name="connsiteX4" fmla="*/ 7277100 w 12220575"/>
              <a:gd name="connsiteY4" fmla="*/ 809625 h 942975"/>
              <a:gd name="connsiteX5" fmla="*/ 9296400 w 12220575"/>
              <a:gd name="connsiteY5" fmla="*/ 466725 h 942975"/>
              <a:gd name="connsiteX6" fmla="*/ 11325225 w 12220575"/>
              <a:gd name="connsiteY6" fmla="*/ 314325 h 942975"/>
              <a:gd name="connsiteX7" fmla="*/ 12220575 w 12220575"/>
              <a:gd name="connsiteY7" fmla="*/ 352425 h 942975"/>
              <a:gd name="connsiteX8" fmla="*/ 12182475 w 12220575"/>
              <a:gd name="connsiteY8" fmla="*/ 9525 h 942975"/>
              <a:gd name="connsiteX9" fmla="*/ 0 w 12220575"/>
              <a:gd name="connsiteY9" fmla="*/ 0 h 942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220575" h="942975">
                <a:moveTo>
                  <a:pt x="0" y="0"/>
                </a:moveTo>
                <a:lnTo>
                  <a:pt x="9525" y="647700"/>
                </a:lnTo>
                <a:lnTo>
                  <a:pt x="2686050" y="942975"/>
                </a:lnTo>
                <a:lnTo>
                  <a:pt x="5124450" y="923925"/>
                </a:lnTo>
                <a:lnTo>
                  <a:pt x="7277100" y="809625"/>
                </a:lnTo>
                <a:lnTo>
                  <a:pt x="9296400" y="466725"/>
                </a:lnTo>
                <a:lnTo>
                  <a:pt x="11325225" y="314325"/>
                </a:lnTo>
                <a:lnTo>
                  <a:pt x="12220575" y="352425"/>
                </a:lnTo>
                <a:lnTo>
                  <a:pt x="12182475" y="952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>
              <a:lumMod val="90000"/>
              <a:lumOff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任意多边形: 形状 9"/>
          <p:cNvSpPr/>
          <p:nvPr userDrawn="1"/>
        </p:nvSpPr>
        <p:spPr bwMode="auto">
          <a:xfrm flipH="1" flipV="1">
            <a:off x="-1219199" y="239311"/>
            <a:ext cx="13411199" cy="801180"/>
          </a:xfrm>
          <a:custGeom>
            <a:avLst/>
            <a:gdLst>
              <a:gd name="connsiteX0" fmla="*/ 7144392 w 12325350"/>
              <a:gd name="connsiteY0" fmla="*/ 261 h 6478847"/>
              <a:gd name="connsiteX1" fmla="*/ 8214533 w 12325350"/>
              <a:gd name="connsiteY1" fmla="*/ 121934 h 6478847"/>
              <a:gd name="connsiteX2" fmla="*/ 10903294 w 12325350"/>
              <a:gd name="connsiteY2" fmla="*/ 1454273 h 6478847"/>
              <a:gd name="connsiteX3" fmla="*/ 12325350 w 12325350"/>
              <a:gd name="connsiteY3" fmla="*/ 2857357 h 6478847"/>
              <a:gd name="connsiteX4" fmla="*/ 12325350 w 12325350"/>
              <a:gd name="connsiteY4" fmla="*/ 5321595 h 6478847"/>
              <a:gd name="connsiteX5" fmla="*/ 6864178 w 12325350"/>
              <a:gd name="connsiteY5" fmla="*/ 1555476 h 6478847"/>
              <a:gd name="connsiteX6" fmla="*/ 3518165 w 12325350"/>
              <a:gd name="connsiteY6" fmla="*/ 4703571 h 6478847"/>
              <a:gd name="connsiteX7" fmla="*/ 4850 w 12325350"/>
              <a:gd name="connsiteY7" fmla="*/ 6371943 h 6478847"/>
              <a:gd name="connsiteX8" fmla="*/ 0 w 12325350"/>
              <a:gd name="connsiteY8" fmla="*/ 6083424 h 6478847"/>
              <a:gd name="connsiteX9" fmla="*/ 0 w 12325350"/>
              <a:gd name="connsiteY9" fmla="*/ 4957873 h 6478847"/>
              <a:gd name="connsiteX10" fmla="*/ 27210 w 12325350"/>
              <a:gd name="connsiteY10" fmla="*/ 4967674 h 6478847"/>
              <a:gd name="connsiteX11" fmla="*/ 2335110 w 12325350"/>
              <a:gd name="connsiteY11" fmla="*/ 3646345 h 6478847"/>
              <a:gd name="connsiteX12" fmla="*/ 7144392 w 12325350"/>
              <a:gd name="connsiteY12" fmla="*/ 261 h 6478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325350" h="6478847">
                <a:moveTo>
                  <a:pt x="7144392" y="261"/>
                </a:moveTo>
                <a:cubicBezTo>
                  <a:pt x="7479248" y="-3556"/>
                  <a:pt x="7835119" y="34487"/>
                  <a:pt x="8214533" y="121934"/>
                </a:cubicBezTo>
                <a:cubicBezTo>
                  <a:pt x="9475264" y="412769"/>
                  <a:pt x="10281892" y="1000335"/>
                  <a:pt x="10903294" y="1454273"/>
                </a:cubicBezTo>
                <a:cubicBezTo>
                  <a:pt x="11940956" y="2211820"/>
                  <a:pt x="12295475" y="2846549"/>
                  <a:pt x="12325350" y="2857357"/>
                </a:cubicBezTo>
                <a:cubicBezTo>
                  <a:pt x="12325350" y="5321595"/>
                  <a:pt x="12325350" y="5321595"/>
                  <a:pt x="12325350" y="5321595"/>
                </a:cubicBezTo>
                <a:cubicBezTo>
                  <a:pt x="12325350" y="5321595"/>
                  <a:pt x="9373688" y="1135927"/>
                  <a:pt x="6864178" y="1555476"/>
                </a:cubicBezTo>
                <a:cubicBezTo>
                  <a:pt x="5941038" y="1709737"/>
                  <a:pt x="5250922" y="2295337"/>
                  <a:pt x="3518165" y="4703571"/>
                </a:cubicBezTo>
                <a:cubicBezTo>
                  <a:pt x="1785408" y="7110821"/>
                  <a:pt x="4850" y="6371943"/>
                  <a:pt x="4850" y="6371943"/>
                </a:cubicBezTo>
                <a:lnTo>
                  <a:pt x="0" y="6083424"/>
                </a:lnTo>
                <a:lnTo>
                  <a:pt x="0" y="4957873"/>
                </a:lnTo>
                <a:lnTo>
                  <a:pt x="27210" y="4967674"/>
                </a:lnTo>
                <a:cubicBezTo>
                  <a:pt x="239930" y="5036640"/>
                  <a:pt x="1164005" y="5214497"/>
                  <a:pt x="2335110" y="3646345"/>
                </a:cubicBezTo>
                <a:cubicBezTo>
                  <a:pt x="3486174" y="2104845"/>
                  <a:pt x="4800399" y="26979"/>
                  <a:pt x="7144392" y="261"/>
                </a:cubicBezTo>
                <a:close/>
              </a:path>
            </a:pathLst>
          </a:custGeom>
          <a:gradFill flip="none" rotWithShape="1">
            <a:gsLst>
              <a:gs pos="78000">
                <a:srgbClr val="FFFF00"/>
              </a:gs>
              <a:gs pos="11000">
                <a:srgbClr val="FFC000"/>
              </a:gs>
            </a:gsLst>
            <a:lin ang="4800000" scaled="0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>
              <a:gradFill>
                <a:gsLst>
                  <a:gs pos="100000">
                    <a:schemeClr val="accent3"/>
                  </a:gs>
                  <a:gs pos="0">
                    <a:schemeClr val="accent4"/>
                  </a:gs>
                </a:gsLst>
                <a:lin ang="13500000" scaled="1"/>
              </a:gradFill>
            </a:endParaRPr>
          </a:p>
        </p:txBody>
      </p:sp>
      <p:sp>
        <p:nvSpPr>
          <p:cNvPr id="11" name="任意多边形: 形状 10"/>
          <p:cNvSpPr/>
          <p:nvPr userDrawn="1"/>
        </p:nvSpPr>
        <p:spPr>
          <a:xfrm rot="10800000">
            <a:off x="-28575" y="6321199"/>
            <a:ext cx="12220575" cy="942975"/>
          </a:xfrm>
          <a:custGeom>
            <a:avLst/>
            <a:gdLst>
              <a:gd name="connsiteX0" fmla="*/ 0 w 12220575"/>
              <a:gd name="connsiteY0" fmla="*/ 0 h 942975"/>
              <a:gd name="connsiteX1" fmla="*/ 9525 w 12220575"/>
              <a:gd name="connsiteY1" fmla="*/ 647700 h 942975"/>
              <a:gd name="connsiteX2" fmla="*/ 2686050 w 12220575"/>
              <a:gd name="connsiteY2" fmla="*/ 942975 h 942975"/>
              <a:gd name="connsiteX3" fmla="*/ 5124450 w 12220575"/>
              <a:gd name="connsiteY3" fmla="*/ 923925 h 942975"/>
              <a:gd name="connsiteX4" fmla="*/ 7277100 w 12220575"/>
              <a:gd name="connsiteY4" fmla="*/ 809625 h 942975"/>
              <a:gd name="connsiteX5" fmla="*/ 9296400 w 12220575"/>
              <a:gd name="connsiteY5" fmla="*/ 466725 h 942975"/>
              <a:gd name="connsiteX6" fmla="*/ 11325225 w 12220575"/>
              <a:gd name="connsiteY6" fmla="*/ 314325 h 942975"/>
              <a:gd name="connsiteX7" fmla="*/ 12220575 w 12220575"/>
              <a:gd name="connsiteY7" fmla="*/ 352425 h 942975"/>
              <a:gd name="connsiteX8" fmla="*/ 12182475 w 12220575"/>
              <a:gd name="connsiteY8" fmla="*/ 9525 h 942975"/>
              <a:gd name="connsiteX9" fmla="*/ 0 w 12220575"/>
              <a:gd name="connsiteY9" fmla="*/ 0 h 942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220575" h="942975">
                <a:moveTo>
                  <a:pt x="0" y="0"/>
                </a:moveTo>
                <a:lnTo>
                  <a:pt x="9525" y="647700"/>
                </a:lnTo>
                <a:lnTo>
                  <a:pt x="2686050" y="942975"/>
                </a:lnTo>
                <a:lnTo>
                  <a:pt x="5124450" y="923925"/>
                </a:lnTo>
                <a:lnTo>
                  <a:pt x="7277100" y="809625"/>
                </a:lnTo>
                <a:lnTo>
                  <a:pt x="9296400" y="466725"/>
                </a:lnTo>
                <a:lnTo>
                  <a:pt x="11325225" y="314325"/>
                </a:lnTo>
                <a:lnTo>
                  <a:pt x="12220575" y="352425"/>
                </a:lnTo>
                <a:lnTo>
                  <a:pt x="12182475" y="952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>
              <a:lumMod val="90000"/>
              <a:lumOff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任意多边形: 形状 11"/>
          <p:cNvSpPr/>
          <p:nvPr userDrawn="1"/>
        </p:nvSpPr>
        <p:spPr bwMode="auto">
          <a:xfrm>
            <a:off x="-9525" y="6230938"/>
            <a:ext cx="12201525" cy="801179"/>
          </a:xfrm>
          <a:custGeom>
            <a:avLst/>
            <a:gdLst>
              <a:gd name="connsiteX0" fmla="*/ 7144392 w 12325350"/>
              <a:gd name="connsiteY0" fmla="*/ 261 h 6478847"/>
              <a:gd name="connsiteX1" fmla="*/ 8214533 w 12325350"/>
              <a:gd name="connsiteY1" fmla="*/ 121934 h 6478847"/>
              <a:gd name="connsiteX2" fmla="*/ 10903294 w 12325350"/>
              <a:gd name="connsiteY2" fmla="*/ 1454273 h 6478847"/>
              <a:gd name="connsiteX3" fmla="*/ 12325350 w 12325350"/>
              <a:gd name="connsiteY3" fmla="*/ 2857357 h 6478847"/>
              <a:gd name="connsiteX4" fmla="*/ 12325350 w 12325350"/>
              <a:gd name="connsiteY4" fmla="*/ 5321595 h 6478847"/>
              <a:gd name="connsiteX5" fmla="*/ 6864178 w 12325350"/>
              <a:gd name="connsiteY5" fmla="*/ 1555476 h 6478847"/>
              <a:gd name="connsiteX6" fmla="*/ 3518165 w 12325350"/>
              <a:gd name="connsiteY6" fmla="*/ 4703571 h 6478847"/>
              <a:gd name="connsiteX7" fmla="*/ 4850 w 12325350"/>
              <a:gd name="connsiteY7" fmla="*/ 6371943 h 6478847"/>
              <a:gd name="connsiteX8" fmla="*/ 0 w 12325350"/>
              <a:gd name="connsiteY8" fmla="*/ 6083424 h 6478847"/>
              <a:gd name="connsiteX9" fmla="*/ 0 w 12325350"/>
              <a:gd name="connsiteY9" fmla="*/ 4957873 h 6478847"/>
              <a:gd name="connsiteX10" fmla="*/ 27210 w 12325350"/>
              <a:gd name="connsiteY10" fmla="*/ 4967674 h 6478847"/>
              <a:gd name="connsiteX11" fmla="*/ 2335110 w 12325350"/>
              <a:gd name="connsiteY11" fmla="*/ 3646345 h 6478847"/>
              <a:gd name="connsiteX12" fmla="*/ 7144392 w 12325350"/>
              <a:gd name="connsiteY12" fmla="*/ 261 h 6478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325350" h="6478847">
                <a:moveTo>
                  <a:pt x="7144392" y="261"/>
                </a:moveTo>
                <a:cubicBezTo>
                  <a:pt x="7479248" y="-3556"/>
                  <a:pt x="7835119" y="34487"/>
                  <a:pt x="8214533" y="121934"/>
                </a:cubicBezTo>
                <a:cubicBezTo>
                  <a:pt x="9475264" y="412769"/>
                  <a:pt x="10281892" y="1000335"/>
                  <a:pt x="10903294" y="1454273"/>
                </a:cubicBezTo>
                <a:cubicBezTo>
                  <a:pt x="11940956" y="2211820"/>
                  <a:pt x="12295475" y="2846549"/>
                  <a:pt x="12325350" y="2857357"/>
                </a:cubicBezTo>
                <a:cubicBezTo>
                  <a:pt x="12325350" y="5321595"/>
                  <a:pt x="12325350" y="5321595"/>
                  <a:pt x="12325350" y="5321595"/>
                </a:cubicBezTo>
                <a:cubicBezTo>
                  <a:pt x="12325350" y="5321595"/>
                  <a:pt x="9373688" y="1135927"/>
                  <a:pt x="6864178" y="1555476"/>
                </a:cubicBezTo>
                <a:cubicBezTo>
                  <a:pt x="5941038" y="1709737"/>
                  <a:pt x="5250922" y="2295337"/>
                  <a:pt x="3518165" y="4703571"/>
                </a:cubicBezTo>
                <a:cubicBezTo>
                  <a:pt x="1785408" y="7110821"/>
                  <a:pt x="4850" y="6371943"/>
                  <a:pt x="4850" y="6371943"/>
                </a:cubicBezTo>
                <a:lnTo>
                  <a:pt x="0" y="6083424"/>
                </a:lnTo>
                <a:lnTo>
                  <a:pt x="0" y="4957873"/>
                </a:lnTo>
                <a:lnTo>
                  <a:pt x="27210" y="4967674"/>
                </a:lnTo>
                <a:cubicBezTo>
                  <a:pt x="239930" y="5036640"/>
                  <a:pt x="1164005" y="5214497"/>
                  <a:pt x="2335110" y="3646345"/>
                </a:cubicBezTo>
                <a:cubicBezTo>
                  <a:pt x="3486174" y="2104845"/>
                  <a:pt x="4800399" y="26979"/>
                  <a:pt x="7144392" y="261"/>
                </a:cubicBezTo>
                <a:close/>
              </a:path>
            </a:pathLst>
          </a:custGeom>
          <a:gradFill flip="none" rotWithShape="1">
            <a:gsLst>
              <a:gs pos="78000">
                <a:srgbClr val="FFFF00"/>
              </a:gs>
              <a:gs pos="11000">
                <a:srgbClr val="FFC000"/>
              </a:gs>
            </a:gsLst>
            <a:lin ang="4800000" scaled="0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>
              <a:gradFill>
                <a:gsLst>
                  <a:gs pos="100000">
                    <a:schemeClr val="accent3"/>
                  </a:gs>
                  <a:gs pos="0">
                    <a:schemeClr val="accent4"/>
                  </a:gs>
                </a:gsLst>
                <a:lin ang="13500000" scaled="1"/>
              </a:gradFill>
            </a:endParaRPr>
          </a:p>
        </p:txBody>
      </p:sp>
      <p:sp>
        <p:nvSpPr>
          <p:cNvPr id="2" name="文本框 1"/>
          <p:cNvSpPr txBox="1"/>
          <p:nvPr userDrawn="1"/>
        </p:nvSpPr>
        <p:spPr>
          <a:xfrm>
            <a:off x="11520488" y="6486465"/>
            <a:ext cx="6715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379552D3-A968-4710-B841-1063F5B640DF}" type="slidenum">
              <a:rPr lang="zh-CN" altLang="en-US" sz="2000" b="1" smtClean="0">
                <a:solidFill>
                  <a:schemeClr val="accent2">
                    <a:lumMod val="50000"/>
                  </a:schemeClr>
                </a:solidFill>
              </a:rPr>
              <a:t>‹#›</a:t>
            </a:fld>
            <a:endParaRPr lang="zh-CN" altLang="en-US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34410" y="24187"/>
            <a:ext cx="527050" cy="5270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 userDrawn="1">
  <p:cSld name="仅标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26766-F62E-419D-BB7F-91C9CEBCA24E}" type="datetime1">
              <a:rPr lang="zh-CN" altLang="en-US" smtClean="0"/>
              <a:t>2025/3/31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请在插入菜单</a:t>
            </a:r>
            <a:r>
              <a:rPr lang="en-US" altLang="zh-CN"/>
              <a:t>—</a:t>
            </a:r>
            <a:r>
              <a:rPr lang="zh-CN" altLang="en-US"/>
              <a:t>页眉和页脚中修改此文本</a:t>
            </a:r>
            <a:endParaRPr lang="zh-CN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末尾幻灯片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22_1"/>
          <p:cNvSpPr>
            <a:spLocks noChangeArrowheads="1"/>
          </p:cNvSpPr>
          <p:nvPr userDrawn="1"/>
        </p:nvSpPr>
        <p:spPr bwMode="auto">
          <a:xfrm>
            <a:off x="0" y="1531703"/>
            <a:ext cx="12192000" cy="5326297"/>
          </a:xfrm>
          <a:custGeom>
            <a:avLst/>
            <a:gdLst>
              <a:gd name="connsiteX0" fmla="*/ 7259662 w 12192000"/>
              <a:gd name="connsiteY0" fmla="*/ 57321 h 5381035"/>
              <a:gd name="connsiteX1" fmla="*/ 12192000 w 12192000"/>
              <a:gd name="connsiteY1" fmla="*/ 3668162 h 5381035"/>
              <a:gd name="connsiteX2" fmla="*/ 12192000 w 12192000"/>
              <a:gd name="connsiteY2" fmla="*/ 5381035 h 5381035"/>
              <a:gd name="connsiteX3" fmla="*/ 0 w 12192000"/>
              <a:gd name="connsiteY3" fmla="*/ 5381035 h 5381035"/>
              <a:gd name="connsiteX4" fmla="*/ 0 w 12192000"/>
              <a:gd name="connsiteY4" fmla="*/ 4393412 h 5381035"/>
              <a:gd name="connsiteX5" fmla="*/ 4798 w 12192000"/>
              <a:gd name="connsiteY5" fmla="*/ 4668077 h 5381035"/>
              <a:gd name="connsiteX6" fmla="*/ 3480102 w 12192000"/>
              <a:gd name="connsiteY6" fmla="*/ 3079813 h 5381035"/>
              <a:gd name="connsiteX7" fmla="*/ 6789914 w 12192000"/>
              <a:gd name="connsiteY7" fmla="*/ 82876 h 5381035"/>
              <a:gd name="connsiteX8" fmla="*/ 7259662 w 12192000"/>
              <a:gd name="connsiteY8" fmla="*/ 57321 h 5381035"/>
              <a:gd name="connsiteX9" fmla="*/ 10803922 w 12192000"/>
              <a:gd name="connsiteY9" fmla="*/ 0 h 5381035"/>
              <a:gd name="connsiteX10" fmla="*/ 12192000 w 12192000"/>
              <a:gd name="connsiteY10" fmla="*/ 0 h 5381035"/>
              <a:gd name="connsiteX11" fmla="*/ 12192000 w 12192000"/>
              <a:gd name="connsiteY11" fmla="*/ 1322246 h 5381035"/>
              <a:gd name="connsiteX12" fmla="*/ 10969953 w 12192000"/>
              <a:gd name="connsiteY12" fmla="*/ 120266 h 5381035"/>
              <a:gd name="connsiteX13" fmla="*/ 0 w 12192000"/>
              <a:gd name="connsiteY13" fmla="*/ 0 h 5381035"/>
              <a:gd name="connsiteX14" fmla="*/ 4032282 w 12192000"/>
              <a:gd name="connsiteY14" fmla="*/ 0 h 5381035"/>
              <a:gd name="connsiteX15" fmla="*/ 3968734 w 12192000"/>
              <a:gd name="connsiteY15" fmla="*/ 60350 h 5381035"/>
              <a:gd name="connsiteX16" fmla="*/ 2309846 w 12192000"/>
              <a:gd name="connsiteY16" fmla="*/ 2073351 h 5381035"/>
              <a:gd name="connsiteX17" fmla="*/ 26916 w 12192000"/>
              <a:gd name="connsiteY17" fmla="*/ 3331235 h 5381035"/>
              <a:gd name="connsiteX18" fmla="*/ 0 w 12192000"/>
              <a:gd name="connsiteY18" fmla="*/ 3321905 h 5381035"/>
              <a:gd name="connsiteX0-1" fmla="*/ 7259662 w 12192000"/>
              <a:gd name="connsiteY0-2" fmla="*/ 57321 h 5381035"/>
              <a:gd name="connsiteX1-3" fmla="*/ 12192000 w 12192000"/>
              <a:gd name="connsiteY1-4" fmla="*/ 3668162 h 5381035"/>
              <a:gd name="connsiteX2-5" fmla="*/ 12192000 w 12192000"/>
              <a:gd name="connsiteY2-6" fmla="*/ 5381035 h 5381035"/>
              <a:gd name="connsiteX3-7" fmla="*/ 0 w 12192000"/>
              <a:gd name="connsiteY3-8" fmla="*/ 5381035 h 5381035"/>
              <a:gd name="connsiteX4-9" fmla="*/ 0 w 12192000"/>
              <a:gd name="connsiteY4-10" fmla="*/ 4393412 h 5381035"/>
              <a:gd name="connsiteX5-11" fmla="*/ 4798 w 12192000"/>
              <a:gd name="connsiteY5-12" fmla="*/ 4668077 h 5381035"/>
              <a:gd name="connsiteX6-13" fmla="*/ 3480102 w 12192000"/>
              <a:gd name="connsiteY6-14" fmla="*/ 3079813 h 5381035"/>
              <a:gd name="connsiteX7-15" fmla="*/ 6789914 w 12192000"/>
              <a:gd name="connsiteY7-16" fmla="*/ 82876 h 5381035"/>
              <a:gd name="connsiteX8-17" fmla="*/ 7259662 w 12192000"/>
              <a:gd name="connsiteY8-18" fmla="*/ 57321 h 5381035"/>
              <a:gd name="connsiteX9-19" fmla="*/ 10803922 w 12192000"/>
              <a:gd name="connsiteY9-20" fmla="*/ 0 h 5381035"/>
              <a:gd name="connsiteX10-21" fmla="*/ 12192000 w 12192000"/>
              <a:gd name="connsiteY10-22" fmla="*/ 0 h 5381035"/>
              <a:gd name="connsiteX11-23" fmla="*/ 12192000 w 12192000"/>
              <a:gd name="connsiteY11-24" fmla="*/ 1322246 h 5381035"/>
              <a:gd name="connsiteX12-25" fmla="*/ 10969953 w 12192000"/>
              <a:gd name="connsiteY12-26" fmla="*/ 120266 h 5381035"/>
              <a:gd name="connsiteX13-27" fmla="*/ 10803922 w 12192000"/>
              <a:gd name="connsiteY13-28" fmla="*/ 0 h 5381035"/>
              <a:gd name="connsiteX14-29" fmla="*/ 0 w 12192000"/>
              <a:gd name="connsiteY14-30" fmla="*/ 3321905 h 5381035"/>
              <a:gd name="connsiteX15-31" fmla="*/ 4032282 w 12192000"/>
              <a:gd name="connsiteY15-32" fmla="*/ 0 h 5381035"/>
              <a:gd name="connsiteX16-33" fmla="*/ 3968734 w 12192000"/>
              <a:gd name="connsiteY16-34" fmla="*/ 60350 h 5381035"/>
              <a:gd name="connsiteX17-35" fmla="*/ 2309846 w 12192000"/>
              <a:gd name="connsiteY17-36" fmla="*/ 2073351 h 5381035"/>
              <a:gd name="connsiteX18-37" fmla="*/ 26916 w 12192000"/>
              <a:gd name="connsiteY18-38" fmla="*/ 3331235 h 5381035"/>
              <a:gd name="connsiteX19" fmla="*/ 0 w 12192000"/>
              <a:gd name="connsiteY19" fmla="*/ 3321905 h 5381035"/>
              <a:gd name="connsiteX0-39" fmla="*/ 7259662 w 12192000"/>
              <a:gd name="connsiteY0-40" fmla="*/ 57321 h 5381035"/>
              <a:gd name="connsiteX1-41" fmla="*/ 12192000 w 12192000"/>
              <a:gd name="connsiteY1-42" fmla="*/ 3668162 h 5381035"/>
              <a:gd name="connsiteX2-43" fmla="*/ 12192000 w 12192000"/>
              <a:gd name="connsiteY2-44" fmla="*/ 5381035 h 5381035"/>
              <a:gd name="connsiteX3-45" fmla="*/ 0 w 12192000"/>
              <a:gd name="connsiteY3-46" fmla="*/ 5381035 h 5381035"/>
              <a:gd name="connsiteX4-47" fmla="*/ 0 w 12192000"/>
              <a:gd name="connsiteY4-48" fmla="*/ 4393412 h 5381035"/>
              <a:gd name="connsiteX5-49" fmla="*/ 4798 w 12192000"/>
              <a:gd name="connsiteY5-50" fmla="*/ 4668077 h 5381035"/>
              <a:gd name="connsiteX6-51" fmla="*/ 3480102 w 12192000"/>
              <a:gd name="connsiteY6-52" fmla="*/ 3079813 h 5381035"/>
              <a:gd name="connsiteX7-53" fmla="*/ 6789914 w 12192000"/>
              <a:gd name="connsiteY7-54" fmla="*/ 82876 h 5381035"/>
              <a:gd name="connsiteX8-55" fmla="*/ 7259662 w 12192000"/>
              <a:gd name="connsiteY8-56" fmla="*/ 57321 h 5381035"/>
              <a:gd name="connsiteX9-57" fmla="*/ 10803922 w 12192000"/>
              <a:gd name="connsiteY9-58" fmla="*/ 0 h 5381035"/>
              <a:gd name="connsiteX10-59" fmla="*/ 12192000 w 12192000"/>
              <a:gd name="connsiteY10-60" fmla="*/ 0 h 5381035"/>
              <a:gd name="connsiteX11-61" fmla="*/ 12192000 w 12192000"/>
              <a:gd name="connsiteY11-62" fmla="*/ 1322246 h 5381035"/>
              <a:gd name="connsiteX12-63" fmla="*/ 10969953 w 12192000"/>
              <a:gd name="connsiteY12-64" fmla="*/ 120266 h 5381035"/>
              <a:gd name="connsiteX13-65" fmla="*/ 10803922 w 12192000"/>
              <a:gd name="connsiteY13-66" fmla="*/ 0 h 5381035"/>
              <a:gd name="connsiteX14-67" fmla="*/ 0 w 12192000"/>
              <a:gd name="connsiteY14-68" fmla="*/ 3321905 h 5381035"/>
              <a:gd name="connsiteX15-69" fmla="*/ 4032282 w 12192000"/>
              <a:gd name="connsiteY15-70" fmla="*/ 0 h 5381035"/>
              <a:gd name="connsiteX16-71" fmla="*/ 2309846 w 12192000"/>
              <a:gd name="connsiteY16-72" fmla="*/ 2073351 h 5381035"/>
              <a:gd name="connsiteX17-73" fmla="*/ 26916 w 12192000"/>
              <a:gd name="connsiteY17-74" fmla="*/ 3331235 h 5381035"/>
              <a:gd name="connsiteX18-75" fmla="*/ 0 w 12192000"/>
              <a:gd name="connsiteY18-76" fmla="*/ 3321905 h 5381035"/>
              <a:gd name="connsiteX0-77" fmla="*/ 7259662 w 12192000"/>
              <a:gd name="connsiteY0-78" fmla="*/ 57321 h 5381035"/>
              <a:gd name="connsiteX1-79" fmla="*/ 12192000 w 12192000"/>
              <a:gd name="connsiteY1-80" fmla="*/ 3668162 h 5381035"/>
              <a:gd name="connsiteX2-81" fmla="*/ 12192000 w 12192000"/>
              <a:gd name="connsiteY2-82" fmla="*/ 5381035 h 5381035"/>
              <a:gd name="connsiteX3-83" fmla="*/ 0 w 12192000"/>
              <a:gd name="connsiteY3-84" fmla="*/ 5381035 h 5381035"/>
              <a:gd name="connsiteX4-85" fmla="*/ 0 w 12192000"/>
              <a:gd name="connsiteY4-86" fmla="*/ 4393412 h 5381035"/>
              <a:gd name="connsiteX5-87" fmla="*/ 4798 w 12192000"/>
              <a:gd name="connsiteY5-88" fmla="*/ 4668077 h 5381035"/>
              <a:gd name="connsiteX6-89" fmla="*/ 3480102 w 12192000"/>
              <a:gd name="connsiteY6-90" fmla="*/ 3079813 h 5381035"/>
              <a:gd name="connsiteX7-91" fmla="*/ 6789914 w 12192000"/>
              <a:gd name="connsiteY7-92" fmla="*/ 82876 h 5381035"/>
              <a:gd name="connsiteX8-93" fmla="*/ 7259662 w 12192000"/>
              <a:gd name="connsiteY8-94" fmla="*/ 57321 h 5381035"/>
              <a:gd name="connsiteX9-95" fmla="*/ 10803922 w 12192000"/>
              <a:gd name="connsiteY9-96" fmla="*/ 0 h 5381035"/>
              <a:gd name="connsiteX10-97" fmla="*/ 12192000 w 12192000"/>
              <a:gd name="connsiteY10-98" fmla="*/ 0 h 5381035"/>
              <a:gd name="connsiteX11-99" fmla="*/ 12192000 w 12192000"/>
              <a:gd name="connsiteY11-100" fmla="*/ 1322246 h 5381035"/>
              <a:gd name="connsiteX12-101" fmla="*/ 10969953 w 12192000"/>
              <a:gd name="connsiteY12-102" fmla="*/ 120266 h 5381035"/>
              <a:gd name="connsiteX13-103" fmla="*/ 10803922 w 12192000"/>
              <a:gd name="connsiteY13-104" fmla="*/ 0 h 5381035"/>
              <a:gd name="connsiteX14-105" fmla="*/ 0 w 12192000"/>
              <a:gd name="connsiteY14-106" fmla="*/ 3321905 h 5381035"/>
              <a:gd name="connsiteX15-107" fmla="*/ 2309846 w 12192000"/>
              <a:gd name="connsiteY15-108" fmla="*/ 2073351 h 5381035"/>
              <a:gd name="connsiteX16-109" fmla="*/ 26916 w 12192000"/>
              <a:gd name="connsiteY16-110" fmla="*/ 3331235 h 5381035"/>
              <a:gd name="connsiteX17-111" fmla="*/ 0 w 12192000"/>
              <a:gd name="connsiteY17-112" fmla="*/ 3321905 h 5381035"/>
              <a:gd name="connsiteX0-113" fmla="*/ 7259662 w 12192000"/>
              <a:gd name="connsiteY0-114" fmla="*/ 57321 h 5381035"/>
              <a:gd name="connsiteX1-115" fmla="*/ 12192000 w 12192000"/>
              <a:gd name="connsiteY1-116" fmla="*/ 3668162 h 5381035"/>
              <a:gd name="connsiteX2-117" fmla="*/ 12192000 w 12192000"/>
              <a:gd name="connsiteY2-118" fmla="*/ 5381035 h 5381035"/>
              <a:gd name="connsiteX3-119" fmla="*/ 0 w 12192000"/>
              <a:gd name="connsiteY3-120" fmla="*/ 5381035 h 5381035"/>
              <a:gd name="connsiteX4-121" fmla="*/ 0 w 12192000"/>
              <a:gd name="connsiteY4-122" fmla="*/ 4393412 h 5381035"/>
              <a:gd name="connsiteX5-123" fmla="*/ 4798 w 12192000"/>
              <a:gd name="connsiteY5-124" fmla="*/ 4668077 h 5381035"/>
              <a:gd name="connsiteX6-125" fmla="*/ 3480102 w 12192000"/>
              <a:gd name="connsiteY6-126" fmla="*/ 3079813 h 5381035"/>
              <a:gd name="connsiteX7-127" fmla="*/ 6789914 w 12192000"/>
              <a:gd name="connsiteY7-128" fmla="*/ 82876 h 5381035"/>
              <a:gd name="connsiteX8-129" fmla="*/ 7259662 w 12192000"/>
              <a:gd name="connsiteY8-130" fmla="*/ 57321 h 5381035"/>
              <a:gd name="connsiteX9-131" fmla="*/ 10803922 w 12192000"/>
              <a:gd name="connsiteY9-132" fmla="*/ 0 h 5381035"/>
              <a:gd name="connsiteX10-133" fmla="*/ 12192000 w 12192000"/>
              <a:gd name="connsiteY10-134" fmla="*/ 0 h 5381035"/>
              <a:gd name="connsiteX11-135" fmla="*/ 12192000 w 12192000"/>
              <a:gd name="connsiteY11-136" fmla="*/ 1322246 h 5381035"/>
              <a:gd name="connsiteX12-137" fmla="*/ 10969953 w 12192000"/>
              <a:gd name="connsiteY12-138" fmla="*/ 120266 h 5381035"/>
              <a:gd name="connsiteX13-139" fmla="*/ 10803922 w 12192000"/>
              <a:gd name="connsiteY13-140" fmla="*/ 0 h 5381035"/>
              <a:gd name="connsiteX14-141" fmla="*/ 26916 w 12192000"/>
              <a:gd name="connsiteY14-142" fmla="*/ 3331235 h 5381035"/>
              <a:gd name="connsiteX15-143" fmla="*/ 2309846 w 12192000"/>
              <a:gd name="connsiteY15-144" fmla="*/ 2073351 h 5381035"/>
              <a:gd name="connsiteX16-145" fmla="*/ 26916 w 12192000"/>
              <a:gd name="connsiteY16-146" fmla="*/ 3331235 h 5381035"/>
              <a:gd name="connsiteX0-147" fmla="*/ 7259662 w 12192000"/>
              <a:gd name="connsiteY0-148" fmla="*/ 57321 h 5381035"/>
              <a:gd name="connsiteX1-149" fmla="*/ 12192000 w 12192000"/>
              <a:gd name="connsiteY1-150" fmla="*/ 3668162 h 5381035"/>
              <a:gd name="connsiteX2-151" fmla="*/ 12192000 w 12192000"/>
              <a:gd name="connsiteY2-152" fmla="*/ 5381035 h 5381035"/>
              <a:gd name="connsiteX3-153" fmla="*/ 0 w 12192000"/>
              <a:gd name="connsiteY3-154" fmla="*/ 5381035 h 5381035"/>
              <a:gd name="connsiteX4-155" fmla="*/ 0 w 12192000"/>
              <a:gd name="connsiteY4-156" fmla="*/ 4393412 h 5381035"/>
              <a:gd name="connsiteX5-157" fmla="*/ 4798 w 12192000"/>
              <a:gd name="connsiteY5-158" fmla="*/ 4668077 h 5381035"/>
              <a:gd name="connsiteX6-159" fmla="*/ 3480102 w 12192000"/>
              <a:gd name="connsiteY6-160" fmla="*/ 3079813 h 5381035"/>
              <a:gd name="connsiteX7-161" fmla="*/ 6789914 w 12192000"/>
              <a:gd name="connsiteY7-162" fmla="*/ 82876 h 5381035"/>
              <a:gd name="connsiteX8-163" fmla="*/ 7259662 w 12192000"/>
              <a:gd name="connsiteY8-164" fmla="*/ 57321 h 5381035"/>
              <a:gd name="connsiteX9-165" fmla="*/ 10803922 w 12192000"/>
              <a:gd name="connsiteY9-166" fmla="*/ 0 h 5381035"/>
              <a:gd name="connsiteX10-167" fmla="*/ 12192000 w 12192000"/>
              <a:gd name="connsiteY10-168" fmla="*/ 0 h 5381035"/>
              <a:gd name="connsiteX11-169" fmla="*/ 12192000 w 12192000"/>
              <a:gd name="connsiteY11-170" fmla="*/ 1322246 h 5381035"/>
              <a:gd name="connsiteX12-171" fmla="*/ 10969953 w 12192000"/>
              <a:gd name="connsiteY12-172" fmla="*/ 120266 h 5381035"/>
              <a:gd name="connsiteX13-173" fmla="*/ 10803922 w 12192000"/>
              <a:gd name="connsiteY13-174" fmla="*/ 0 h 5381035"/>
              <a:gd name="connsiteX0-175" fmla="*/ 7259662 w 12192000"/>
              <a:gd name="connsiteY0-176" fmla="*/ 57321 h 5381035"/>
              <a:gd name="connsiteX1-177" fmla="*/ 12192000 w 12192000"/>
              <a:gd name="connsiteY1-178" fmla="*/ 3668162 h 5381035"/>
              <a:gd name="connsiteX2-179" fmla="*/ 12192000 w 12192000"/>
              <a:gd name="connsiteY2-180" fmla="*/ 5381035 h 5381035"/>
              <a:gd name="connsiteX3-181" fmla="*/ 0 w 12192000"/>
              <a:gd name="connsiteY3-182" fmla="*/ 5381035 h 5381035"/>
              <a:gd name="connsiteX4-183" fmla="*/ 0 w 12192000"/>
              <a:gd name="connsiteY4-184" fmla="*/ 4393412 h 5381035"/>
              <a:gd name="connsiteX5-185" fmla="*/ 4798 w 12192000"/>
              <a:gd name="connsiteY5-186" fmla="*/ 4668077 h 5381035"/>
              <a:gd name="connsiteX6-187" fmla="*/ 3480102 w 12192000"/>
              <a:gd name="connsiteY6-188" fmla="*/ 3079813 h 5381035"/>
              <a:gd name="connsiteX7-189" fmla="*/ 6789914 w 12192000"/>
              <a:gd name="connsiteY7-190" fmla="*/ 82876 h 5381035"/>
              <a:gd name="connsiteX8-191" fmla="*/ 7259662 w 12192000"/>
              <a:gd name="connsiteY8-192" fmla="*/ 57321 h 5381035"/>
              <a:gd name="connsiteX9-193" fmla="*/ 10803922 w 12192000"/>
              <a:gd name="connsiteY9-194" fmla="*/ 0 h 5381035"/>
              <a:gd name="connsiteX10-195" fmla="*/ 12192000 w 12192000"/>
              <a:gd name="connsiteY10-196" fmla="*/ 1322246 h 5381035"/>
              <a:gd name="connsiteX11-197" fmla="*/ 10969953 w 12192000"/>
              <a:gd name="connsiteY11-198" fmla="*/ 120266 h 5381035"/>
              <a:gd name="connsiteX12-199" fmla="*/ 10803922 w 12192000"/>
              <a:gd name="connsiteY12-200" fmla="*/ 0 h 5381035"/>
              <a:gd name="connsiteX0-201" fmla="*/ 7259662 w 12192000"/>
              <a:gd name="connsiteY0-202" fmla="*/ 2583 h 5326297"/>
              <a:gd name="connsiteX1-203" fmla="*/ 12192000 w 12192000"/>
              <a:gd name="connsiteY1-204" fmla="*/ 3613424 h 5326297"/>
              <a:gd name="connsiteX2-205" fmla="*/ 12192000 w 12192000"/>
              <a:gd name="connsiteY2-206" fmla="*/ 5326297 h 5326297"/>
              <a:gd name="connsiteX3-207" fmla="*/ 0 w 12192000"/>
              <a:gd name="connsiteY3-208" fmla="*/ 5326297 h 5326297"/>
              <a:gd name="connsiteX4-209" fmla="*/ 0 w 12192000"/>
              <a:gd name="connsiteY4-210" fmla="*/ 4338674 h 5326297"/>
              <a:gd name="connsiteX5-211" fmla="*/ 4798 w 12192000"/>
              <a:gd name="connsiteY5-212" fmla="*/ 4613339 h 5326297"/>
              <a:gd name="connsiteX6-213" fmla="*/ 3480102 w 12192000"/>
              <a:gd name="connsiteY6-214" fmla="*/ 3025075 h 5326297"/>
              <a:gd name="connsiteX7-215" fmla="*/ 6789914 w 12192000"/>
              <a:gd name="connsiteY7-216" fmla="*/ 28138 h 5326297"/>
              <a:gd name="connsiteX8-217" fmla="*/ 7259662 w 12192000"/>
              <a:gd name="connsiteY8-218" fmla="*/ 2583 h 5326297"/>
              <a:gd name="connsiteX9-219" fmla="*/ 10969953 w 12192000"/>
              <a:gd name="connsiteY9-220" fmla="*/ 65528 h 5326297"/>
              <a:gd name="connsiteX10-221" fmla="*/ 12192000 w 12192000"/>
              <a:gd name="connsiteY10-222" fmla="*/ 1267508 h 5326297"/>
              <a:gd name="connsiteX11-223" fmla="*/ 10969953 w 12192000"/>
              <a:gd name="connsiteY11-224" fmla="*/ 65528 h 5326297"/>
              <a:gd name="connsiteX0-225" fmla="*/ 7259662 w 12192000"/>
              <a:gd name="connsiteY0-226" fmla="*/ 2583 h 5326297"/>
              <a:gd name="connsiteX1-227" fmla="*/ 12192000 w 12192000"/>
              <a:gd name="connsiteY1-228" fmla="*/ 3613424 h 5326297"/>
              <a:gd name="connsiteX2-229" fmla="*/ 12192000 w 12192000"/>
              <a:gd name="connsiteY2-230" fmla="*/ 5326297 h 5326297"/>
              <a:gd name="connsiteX3-231" fmla="*/ 0 w 12192000"/>
              <a:gd name="connsiteY3-232" fmla="*/ 5326297 h 5326297"/>
              <a:gd name="connsiteX4-233" fmla="*/ 0 w 12192000"/>
              <a:gd name="connsiteY4-234" fmla="*/ 4338674 h 5326297"/>
              <a:gd name="connsiteX5-235" fmla="*/ 4798 w 12192000"/>
              <a:gd name="connsiteY5-236" fmla="*/ 4613339 h 5326297"/>
              <a:gd name="connsiteX6-237" fmla="*/ 3480102 w 12192000"/>
              <a:gd name="connsiteY6-238" fmla="*/ 3025075 h 5326297"/>
              <a:gd name="connsiteX7-239" fmla="*/ 6789914 w 12192000"/>
              <a:gd name="connsiteY7-240" fmla="*/ 28138 h 5326297"/>
              <a:gd name="connsiteX8-241" fmla="*/ 7259662 w 12192000"/>
              <a:gd name="connsiteY8-242" fmla="*/ 2583 h 532629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</a:cxnLst>
            <a:rect l="l" t="t" r="r" b="b"/>
            <a:pathLst>
              <a:path w="12192000" h="5326297">
                <a:moveTo>
                  <a:pt x="7259662" y="2583"/>
                </a:moveTo>
                <a:cubicBezTo>
                  <a:pt x="9625834" y="111255"/>
                  <a:pt x="12192000" y="3613424"/>
                  <a:pt x="12192000" y="3613424"/>
                </a:cubicBezTo>
                <a:lnTo>
                  <a:pt x="12192000" y="5326297"/>
                </a:lnTo>
                <a:lnTo>
                  <a:pt x="0" y="5326297"/>
                </a:lnTo>
                <a:lnTo>
                  <a:pt x="0" y="4338674"/>
                </a:lnTo>
                <a:cubicBezTo>
                  <a:pt x="1599" y="4430229"/>
                  <a:pt x="3199" y="4521784"/>
                  <a:pt x="4798" y="4613339"/>
                </a:cubicBezTo>
                <a:cubicBezTo>
                  <a:pt x="4798" y="4613339"/>
                  <a:pt x="1766092" y="5316740"/>
                  <a:pt x="3480102" y="3025075"/>
                </a:cubicBezTo>
                <a:cubicBezTo>
                  <a:pt x="5194112" y="732474"/>
                  <a:pt x="5876761" y="174992"/>
                  <a:pt x="6789914" y="28138"/>
                </a:cubicBezTo>
                <a:cubicBezTo>
                  <a:pt x="6945061" y="3175"/>
                  <a:pt x="7101917" y="-4662"/>
                  <a:pt x="7259662" y="2583"/>
                </a:cubicBezTo>
                <a:close/>
              </a:path>
            </a:pathLst>
          </a:custGeom>
          <a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 t="-28757" b="-15909"/>
            </a:stretch>
          </a:blip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/>
          </a:p>
        </p:txBody>
      </p:sp>
      <p:sp>
        <p:nvSpPr>
          <p:cNvPr id="10" name="任意多边形: 形状 9"/>
          <p:cNvSpPr>
            <a:spLocks noChangeArrowheads="1"/>
          </p:cNvSpPr>
          <p:nvPr userDrawn="1"/>
        </p:nvSpPr>
        <p:spPr bwMode="auto">
          <a:xfrm>
            <a:off x="-794" y="1531703"/>
            <a:ext cx="12192000" cy="5326297"/>
          </a:xfrm>
          <a:custGeom>
            <a:avLst/>
            <a:gdLst>
              <a:gd name="connsiteX0" fmla="*/ 7259662 w 12192000"/>
              <a:gd name="connsiteY0" fmla="*/ 57321 h 5381035"/>
              <a:gd name="connsiteX1" fmla="*/ 12192000 w 12192000"/>
              <a:gd name="connsiteY1" fmla="*/ 3668162 h 5381035"/>
              <a:gd name="connsiteX2" fmla="*/ 12192000 w 12192000"/>
              <a:gd name="connsiteY2" fmla="*/ 5381035 h 5381035"/>
              <a:gd name="connsiteX3" fmla="*/ 0 w 12192000"/>
              <a:gd name="connsiteY3" fmla="*/ 5381035 h 5381035"/>
              <a:gd name="connsiteX4" fmla="*/ 0 w 12192000"/>
              <a:gd name="connsiteY4" fmla="*/ 4393412 h 5381035"/>
              <a:gd name="connsiteX5" fmla="*/ 4798 w 12192000"/>
              <a:gd name="connsiteY5" fmla="*/ 4668077 h 5381035"/>
              <a:gd name="connsiteX6" fmla="*/ 3480102 w 12192000"/>
              <a:gd name="connsiteY6" fmla="*/ 3079813 h 5381035"/>
              <a:gd name="connsiteX7" fmla="*/ 6789914 w 12192000"/>
              <a:gd name="connsiteY7" fmla="*/ 82876 h 5381035"/>
              <a:gd name="connsiteX8" fmla="*/ 7259662 w 12192000"/>
              <a:gd name="connsiteY8" fmla="*/ 57321 h 5381035"/>
              <a:gd name="connsiteX9" fmla="*/ 10803922 w 12192000"/>
              <a:gd name="connsiteY9" fmla="*/ 0 h 5381035"/>
              <a:gd name="connsiteX10" fmla="*/ 12192000 w 12192000"/>
              <a:gd name="connsiteY10" fmla="*/ 0 h 5381035"/>
              <a:gd name="connsiteX11" fmla="*/ 12192000 w 12192000"/>
              <a:gd name="connsiteY11" fmla="*/ 1322246 h 5381035"/>
              <a:gd name="connsiteX12" fmla="*/ 10969953 w 12192000"/>
              <a:gd name="connsiteY12" fmla="*/ 120266 h 5381035"/>
              <a:gd name="connsiteX13" fmla="*/ 0 w 12192000"/>
              <a:gd name="connsiteY13" fmla="*/ 0 h 5381035"/>
              <a:gd name="connsiteX14" fmla="*/ 4032282 w 12192000"/>
              <a:gd name="connsiteY14" fmla="*/ 0 h 5381035"/>
              <a:gd name="connsiteX15" fmla="*/ 3968734 w 12192000"/>
              <a:gd name="connsiteY15" fmla="*/ 60350 h 5381035"/>
              <a:gd name="connsiteX16" fmla="*/ 2309846 w 12192000"/>
              <a:gd name="connsiteY16" fmla="*/ 2073351 h 5381035"/>
              <a:gd name="connsiteX17" fmla="*/ 26916 w 12192000"/>
              <a:gd name="connsiteY17" fmla="*/ 3331235 h 5381035"/>
              <a:gd name="connsiteX18" fmla="*/ 0 w 12192000"/>
              <a:gd name="connsiteY18" fmla="*/ 3321905 h 5381035"/>
              <a:gd name="connsiteX0-1" fmla="*/ 7259662 w 12192000"/>
              <a:gd name="connsiteY0-2" fmla="*/ 57321 h 5381035"/>
              <a:gd name="connsiteX1-3" fmla="*/ 12192000 w 12192000"/>
              <a:gd name="connsiteY1-4" fmla="*/ 3668162 h 5381035"/>
              <a:gd name="connsiteX2-5" fmla="*/ 12192000 w 12192000"/>
              <a:gd name="connsiteY2-6" fmla="*/ 5381035 h 5381035"/>
              <a:gd name="connsiteX3-7" fmla="*/ 0 w 12192000"/>
              <a:gd name="connsiteY3-8" fmla="*/ 5381035 h 5381035"/>
              <a:gd name="connsiteX4-9" fmla="*/ 0 w 12192000"/>
              <a:gd name="connsiteY4-10" fmla="*/ 4393412 h 5381035"/>
              <a:gd name="connsiteX5-11" fmla="*/ 4798 w 12192000"/>
              <a:gd name="connsiteY5-12" fmla="*/ 4668077 h 5381035"/>
              <a:gd name="connsiteX6-13" fmla="*/ 3480102 w 12192000"/>
              <a:gd name="connsiteY6-14" fmla="*/ 3079813 h 5381035"/>
              <a:gd name="connsiteX7-15" fmla="*/ 6789914 w 12192000"/>
              <a:gd name="connsiteY7-16" fmla="*/ 82876 h 5381035"/>
              <a:gd name="connsiteX8-17" fmla="*/ 7259662 w 12192000"/>
              <a:gd name="connsiteY8-18" fmla="*/ 57321 h 5381035"/>
              <a:gd name="connsiteX9-19" fmla="*/ 10803922 w 12192000"/>
              <a:gd name="connsiteY9-20" fmla="*/ 0 h 5381035"/>
              <a:gd name="connsiteX10-21" fmla="*/ 12192000 w 12192000"/>
              <a:gd name="connsiteY10-22" fmla="*/ 0 h 5381035"/>
              <a:gd name="connsiteX11-23" fmla="*/ 12192000 w 12192000"/>
              <a:gd name="connsiteY11-24" fmla="*/ 1322246 h 5381035"/>
              <a:gd name="connsiteX12-25" fmla="*/ 10969953 w 12192000"/>
              <a:gd name="connsiteY12-26" fmla="*/ 120266 h 5381035"/>
              <a:gd name="connsiteX13-27" fmla="*/ 10803922 w 12192000"/>
              <a:gd name="connsiteY13-28" fmla="*/ 0 h 5381035"/>
              <a:gd name="connsiteX14-29" fmla="*/ 0 w 12192000"/>
              <a:gd name="connsiteY14-30" fmla="*/ 3321905 h 5381035"/>
              <a:gd name="connsiteX15-31" fmla="*/ 4032282 w 12192000"/>
              <a:gd name="connsiteY15-32" fmla="*/ 0 h 5381035"/>
              <a:gd name="connsiteX16-33" fmla="*/ 3968734 w 12192000"/>
              <a:gd name="connsiteY16-34" fmla="*/ 60350 h 5381035"/>
              <a:gd name="connsiteX17-35" fmla="*/ 2309846 w 12192000"/>
              <a:gd name="connsiteY17-36" fmla="*/ 2073351 h 5381035"/>
              <a:gd name="connsiteX18-37" fmla="*/ 26916 w 12192000"/>
              <a:gd name="connsiteY18-38" fmla="*/ 3331235 h 5381035"/>
              <a:gd name="connsiteX19" fmla="*/ 0 w 12192000"/>
              <a:gd name="connsiteY19" fmla="*/ 3321905 h 5381035"/>
              <a:gd name="connsiteX0-39" fmla="*/ 7259662 w 12192000"/>
              <a:gd name="connsiteY0-40" fmla="*/ 57321 h 5381035"/>
              <a:gd name="connsiteX1-41" fmla="*/ 12192000 w 12192000"/>
              <a:gd name="connsiteY1-42" fmla="*/ 3668162 h 5381035"/>
              <a:gd name="connsiteX2-43" fmla="*/ 12192000 w 12192000"/>
              <a:gd name="connsiteY2-44" fmla="*/ 5381035 h 5381035"/>
              <a:gd name="connsiteX3-45" fmla="*/ 0 w 12192000"/>
              <a:gd name="connsiteY3-46" fmla="*/ 5381035 h 5381035"/>
              <a:gd name="connsiteX4-47" fmla="*/ 0 w 12192000"/>
              <a:gd name="connsiteY4-48" fmla="*/ 4393412 h 5381035"/>
              <a:gd name="connsiteX5-49" fmla="*/ 4798 w 12192000"/>
              <a:gd name="connsiteY5-50" fmla="*/ 4668077 h 5381035"/>
              <a:gd name="connsiteX6-51" fmla="*/ 3480102 w 12192000"/>
              <a:gd name="connsiteY6-52" fmla="*/ 3079813 h 5381035"/>
              <a:gd name="connsiteX7-53" fmla="*/ 6789914 w 12192000"/>
              <a:gd name="connsiteY7-54" fmla="*/ 82876 h 5381035"/>
              <a:gd name="connsiteX8-55" fmla="*/ 7259662 w 12192000"/>
              <a:gd name="connsiteY8-56" fmla="*/ 57321 h 5381035"/>
              <a:gd name="connsiteX9-57" fmla="*/ 10803922 w 12192000"/>
              <a:gd name="connsiteY9-58" fmla="*/ 0 h 5381035"/>
              <a:gd name="connsiteX10-59" fmla="*/ 12192000 w 12192000"/>
              <a:gd name="connsiteY10-60" fmla="*/ 0 h 5381035"/>
              <a:gd name="connsiteX11-61" fmla="*/ 12192000 w 12192000"/>
              <a:gd name="connsiteY11-62" fmla="*/ 1322246 h 5381035"/>
              <a:gd name="connsiteX12-63" fmla="*/ 10969953 w 12192000"/>
              <a:gd name="connsiteY12-64" fmla="*/ 120266 h 5381035"/>
              <a:gd name="connsiteX13-65" fmla="*/ 10803922 w 12192000"/>
              <a:gd name="connsiteY13-66" fmla="*/ 0 h 5381035"/>
              <a:gd name="connsiteX14-67" fmla="*/ 0 w 12192000"/>
              <a:gd name="connsiteY14-68" fmla="*/ 3321905 h 5381035"/>
              <a:gd name="connsiteX15-69" fmla="*/ 4032282 w 12192000"/>
              <a:gd name="connsiteY15-70" fmla="*/ 0 h 5381035"/>
              <a:gd name="connsiteX16-71" fmla="*/ 2309846 w 12192000"/>
              <a:gd name="connsiteY16-72" fmla="*/ 2073351 h 5381035"/>
              <a:gd name="connsiteX17-73" fmla="*/ 26916 w 12192000"/>
              <a:gd name="connsiteY17-74" fmla="*/ 3331235 h 5381035"/>
              <a:gd name="connsiteX18-75" fmla="*/ 0 w 12192000"/>
              <a:gd name="connsiteY18-76" fmla="*/ 3321905 h 5381035"/>
              <a:gd name="connsiteX0-77" fmla="*/ 7259662 w 12192000"/>
              <a:gd name="connsiteY0-78" fmla="*/ 57321 h 5381035"/>
              <a:gd name="connsiteX1-79" fmla="*/ 12192000 w 12192000"/>
              <a:gd name="connsiteY1-80" fmla="*/ 3668162 h 5381035"/>
              <a:gd name="connsiteX2-81" fmla="*/ 12192000 w 12192000"/>
              <a:gd name="connsiteY2-82" fmla="*/ 5381035 h 5381035"/>
              <a:gd name="connsiteX3-83" fmla="*/ 0 w 12192000"/>
              <a:gd name="connsiteY3-84" fmla="*/ 5381035 h 5381035"/>
              <a:gd name="connsiteX4-85" fmla="*/ 0 w 12192000"/>
              <a:gd name="connsiteY4-86" fmla="*/ 4393412 h 5381035"/>
              <a:gd name="connsiteX5-87" fmla="*/ 4798 w 12192000"/>
              <a:gd name="connsiteY5-88" fmla="*/ 4668077 h 5381035"/>
              <a:gd name="connsiteX6-89" fmla="*/ 3480102 w 12192000"/>
              <a:gd name="connsiteY6-90" fmla="*/ 3079813 h 5381035"/>
              <a:gd name="connsiteX7-91" fmla="*/ 6789914 w 12192000"/>
              <a:gd name="connsiteY7-92" fmla="*/ 82876 h 5381035"/>
              <a:gd name="connsiteX8-93" fmla="*/ 7259662 w 12192000"/>
              <a:gd name="connsiteY8-94" fmla="*/ 57321 h 5381035"/>
              <a:gd name="connsiteX9-95" fmla="*/ 10803922 w 12192000"/>
              <a:gd name="connsiteY9-96" fmla="*/ 0 h 5381035"/>
              <a:gd name="connsiteX10-97" fmla="*/ 12192000 w 12192000"/>
              <a:gd name="connsiteY10-98" fmla="*/ 0 h 5381035"/>
              <a:gd name="connsiteX11-99" fmla="*/ 12192000 w 12192000"/>
              <a:gd name="connsiteY11-100" fmla="*/ 1322246 h 5381035"/>
              <a:gd name="connsiteX12-101" fmla="*/ 10969953 w 12192000"/>
              <a:gd name="connsiteY12-102" fmla="*/ 120266 h 5381035"/>
              <a:gd name="connsiteX13-103" fmla="*/ 10803922 w 12192000"/>
              <a:gd name="connsiteY13-104" fmla="*/ 0 h 5381035"/>
              <a:gd name="connsiteX14-105" fmla="*/ 0 w 12192000"/>
              <a:gd name="connsiteY14-106" fmla="*/ 3321905 h 5381035"/>
              <a:gd name="connsiteX15-107" fmla="*/ 2309846 w 12192000"/>
              <a:gd name="connsiteY15-108" fmla="*/ 2073351 h 5381035"/>
              <a:gd name="connsiteX16-109" fmla="*/ 26916 w 12192000"/>
              <a:gd name="connsiteY16-110" fmla="*/ 3331235 h 5381035"/>
              <a:gd name="connsiteX17-111" fmla="*/ 0 w 12192000"/>
              <a:gd name="connsiteY17-112" fmla="*/ 3321905 h 5381035"/>
              <a:gd name="connsiteX0-113" fmla="*/ 7259662 w 12192000"/>
              <a:gd name="connsiteY0-114" fmla="*/ 57321 h 5381035"/>
              <a:gd name="connsiteX1-115" fmla="*/ 12192000 w 12192000"/>
              <a:gd name="connsiteY1-116" fmla="*/ 3668162 h 5381035"/>
              <a:gd name="connsiteX2-117" fmla="*/ 12192000 w 12192000"/>
              <a:gd name="connsiteY2-118" fmla="*/ 5381035 h 5381035"/>
              <a:gd name="connsiteX3-119" fmla="*/ 0 w 12192000"/>
              <a:gd name="connsiteY3-120" fmla="*/ 5381035 h 5381035"/>
              <a:gd name="connsiteX4-121" fmla="*/ 0 w 12192000"/>
              <a:gd name="connsiteY4-122" fmla="*/ 4393412 h 5381035"/>
              <a:gd name="connsiteX5-123" fmla="*/ 4798 w 12192000"/>
              <a:gd name="connsiteY5-124" fmla="*/ 4668077 h 5381035"/>
              <a:gd name="connsiteX6-125" fmla="*/ 3480102 w 12192000"/>
              <a:gd name="connsiteY6-126" fmla="*/ 3079813 h 5381035"/>
              <a:gd name="connsiteX7-127" fmla="*/ 6789914 w 12192000"/>
              <a:gd name="connsiteY7-128" fmla="*/ 82876 h 5381035"/>
              <a:gd name="connsiteX8-129" fmla="*/ 7259662 w 12192000"/>
              <a:gd name="connsiteY8-130" fmla="*/ 57321 h 5381035"/>
              <a:gd name="connsiteX9-131" fmla="*/ 10803922 w 12192000"/>
              <a:gd name="connsiteY9-132" fmla="*/ 0 h 5381035"/>
              <a:gd name="connsiteX10-133" fmla="*/ 12192000 w 12192000"/>
              <a:gd name="connsiteY10-134" fmla="*/ 0 h 5381035"/>
              <a:gd name="connsiteX11-135" fmla="*/ 12192000 w 12192000"/>
              <a:gd name="connsiteY11-136" fmla="*/ 1322246 h 5381035"/>
              <a:gd name="connsiteX12-137" fmla="*/ 10969953 w 12192000"/>
              <a:gd name="connsiteY12-138" fmla="*/ 120266 h 5381035"/>
              <a:gd name="connsiteX13-139" fmla="*/ 10803922 w 12192000"/>
              <a:gd name="connsiteY13-140" fmla="*/ 0 h 5381035"/>
              <a:gd name="connsiteX14-141" fmla="*/ 26916 w 12192000"/>
              <a:gd name="connsiteY14-142" fmla="*/ 3331235 h 5381035"/>
              <a:gd name="connsiteX15-143" fmla="*/ 2309846 w 12192000"/>
              <a:gd name="connsiteY15-144" fmla="*/ 2073351 h 5381035"/>
              <a:gd name="connsiteX16-145" fmla="*/ 26916 w 12192000"/>
              <a:gd name="connsiteY16-146" fmla="*/ 3331235 h 5381035"/>
              <a:gd name="connsiteX0-147" fmla="*/ 7259662 w 12192000"/>
              <a:gd name="connsiteY0-148" fmla="*/ 57321 h 5381035"/>
              <a:gd name="connsiteX1-149" fmla="*/ 12192000 w 12192000"/>
              <a:gd name="connsiteY1-150" fmla="*/ 3668162 h 5381035"/>
              <a:gd name="connsiteX2-151" fmla="*/ 12192000 w 12192000"/>
              <a:gd name="connsiteY2-152" fmla="*/ 5381035 h 5381035"/>
              <a:gd name="connsiteX3-153" fmla="*/ 0 w 12192000"/>
              <a:gd name="connsiteY3-154" fmla="*/ 5381035 h 5381035"/>
              <a:gd name="connsiteX4-155" fmla="*/ 0 w 12192000"/>
              <a:gd name="connsiteY4-156" fmla="*/ 4393412 h 5381035"/>
              <a:gd name="connsiteX5-157" fmla="*/ 4798 w 12192000"/>
              <a:gd name="connsiteY5-158" fmla="*/ 4668077 h 5381035"/>
              <a:gd name="connsiteX6-159" fmla="*/ 3480102 w 12192000"/>
              <a:gd name="connsiteY6-160" fmla="*/ 3079813 h 5381035"/>
              <a:gd name="connsiteX7-161" fmla="*/ 6789914 w 12192000"/>
              <a:gd name="connsiteY7-162" fmla="*/ 82876 h 5381035"/>
              <a:gd name="connsiteX8-163" fmla="*/ 7259662 w 12192000"/>
              <a:gd name="connsiteY8-164" fmla="*/ 57321 h 5381035"/>
              <a:gd name="connsiteX9-165" fmla="*/ 10803922 w 12192000"/>
              <a:gd name="connsiteY9-166" fmla="*/ 0 h 5381035"/>
              <a:gd name="connsiteX10-167" fmla="*/ 12192000 w 12192000"/>
              <a:gd name="connsiteY10-168" fmla="*/ 0 h 5381035"/>
              <a:gd name="connsiteX11-169" fmla="*/ 12192000 w 12192000"/>
              <a:gd name="connsiteY11-170" fmla="*/ 1322246 h 5381035"/>
              <a:gd name="connsiteX12-171" fmla="*/ 10969953 w 12192000"/>
              <a:gd name="connsiteY12-172" fmla="*/ 120266 h 5381035"/>
              <a:gd name="connsiteX13-173" fmla="*/ 10803922 w 12192000"/>
              <a:gd name="connsiteY13-174" fmla="*/ 0 h 5381035"/>
              <a:gd name="connsiteX0-175" fmla="*/ 7259662 w 12192000"/>
              <a:gd name="connsiteY0-176" fmla="*/ 57321 h 5381035"/>
              <a:gd name="connsiteX1-177" fmla="*/ 12192000 w 12192000"/>
              <a:gd name="connsiteY1-178" fmla="*/ 3668162 h 5381035"/>
              <a:gd name="connsiteX2-179" fmla="*/ 12192000 w 12192000"/>
              <a:gd name="connsiteY2-180" fmla="*/ 5381035 h 5381035"/>
              <a:gd name="connsiteX3-181" fmla="*/ 0 w 12192000"/>
              <a:gd name="connsiteY3-182" fmla="*/ 5381035 h 5381035"/>
              <a:gd name="connsiteX4-183" fmla="*/ 0 w 12192000"/>
              <a:gd name="connsiteY4-184" fmla="*/ 4393412 h 5381035"/>
              <a:gd name="connsiteX5-185" fmla="*/ 4798 w 12192000"/>
              <a:gd name="connsiteY5-186" fmla="*/ 4668077 h 5381035"/>
              <a:gd name="connsiteX6-187" fmla="*/ 3480102 w 12192000"/>
              <a:gd name="connsiteY6-188" fmla="*/ 3079813 h 5381035"/>
              <a:gd name="connsiteX7-189" fmla="*/ 6789914 w 12192000"/>
              <a:gd name="connsiteY7-190" fmla="*/ 82876 h 5381035"/>
              <a:gd name="connsiteX8-191" fmla="*/ 7259662 w 12192000"/>
              <a:gd name="connsiteY8-192" fmla="*/ 57321 h 5381035"/>
              <a:gd name="connsiteX9-193" fmla="*/ 10803922 w 12192000"/>
              <a:gd name="connsiteY9-194" fmla="*/ 0 h 5381035"/>
              <a:gd name="connsiteX10-195" fmla="*/ 12192000 w 12192000"/>
              <a:gd name="connsiteY10-196" fmla="*/ 1322246 h 5381035"/>
              <a:gd name="connsiteX11-197" fmla="*/ 10969953 w 12192000"/>
              <a:gd name="connsiteY11-198" fmla="*/ 120266 h 5381035"/>
              <a:gd name="connsiteX12-199" fmla="*/ 10803922 w 12192000"/>
              <a:gd name="connsiteY12-200" fmla="*/ 0 h 5381035"/>
              <a:gd name="connsiteX0-201" fmla="*/ 7259662 w 12192000"/>
              <a:gd name="connsiteY0-202" fmla="*/ 2583 h 5326297"/>
              <a:gd name="connsiteX1-203" fmla="*/ 12192000 w 12192000"/>
              <a:gd name="connsiteY1-204" fmla="*/ 3613424 h 5326297"/>
              <a:gd name="connsiteX2-205" fmla="*/ 12192000 w 12192000"/>
              <a:gd name="connsiteY2-206" fmla="*/ 5326297 h 5326297"/>
              <a:gd name="connsiteX3-207" fmla="*/ 0 w 12192000"/>
              <a:gd name="connsiteY3-208" fmla="*/ 5326297 h 5326297"/>
              <a:gd name="connsiteX4-209" fmla="*/ 0 w 12192000"/>
              <a:gd name="connsiteY4-210" fmla="*/ 4338674 h 5326297"/>
              <a:gd name="connsiteX5-211" fmla="*/ 4798 w 12192000"/>
              <a:gd name="connsiteY5-212" fmla="*/ 4613339 h 5326297"/>
              <a:gd name="connsiteX6-213" fmla="*/ 3480102 w 12192000"/>
              <a:gd name="connsiteY6-214" fmla="*/ 3025075 h 5326297"/>
              <a:gd name="connsiteX7-215" fmla="*/ 6789914 w 12192000"/>
              <a:gd name="connsiteY7-216" fmla="*/ 28138 h 5326297"/>
              <a:gd name="connsiteX8-217" fmla="*/ 7259662 w 12192000"/>
              <a:gd name="connsiteY8-218" fmla="*/ 2583 h 5326297"/>
              <a:gd name="connsiteX9-219" fmla="*/ 10969953 w 12192000"/>
              <a:gd name="connsiteY9-220" fmla="*/ 65528 h 5326297"/>
              <a:gd name="connsiteX10-221" fmla="*/ 12192000 w 12192000"/>
              <a:gd name="connsiteY10-222" fmla="*/ 1267508 h 5326297"/>
              <a:gd name="connsiteX11-223" fmla="*/ 10969953 w 12192000"/>
              <a:gd name="connsiteY11-224" fmla="*/ 65528 h 5326297"/>
              <a:gd name="connsiteX0-225" fmla="*/ 7259662 w 12192000"/>
              <a:gd name="connsiteY0-226" fmla="*/ 2583 h 5326297"/>
              <a:gd name="connsiteX1-227" fmla="*/ 12192000 w 12192000"/>
              <a:gd name="connsiteY1-228" fmla="*/ 3613424 h 5326297"/>
              <a:gd name="connsiteX2-229" fmla="*/ 12192000 w 12192000"/>
              <a:gd name="connsiteY2-230" fmla="*/ 5326297 h 5326297"/>
              <a:gd name="connsiteX3-231" fmla="*/ 0 w 12192000"/>
              <a:gd name="connsiteY3-232" fmla="*/ 5326297 h 5326297"/>
              <a:gd name="connsiteX4-233" fmla="*/ 0 w 12192000"/>
              <a:gd name="connsiteY4-234" fmla="*/ 4338674 h 5326297"/>
              <a:gd name="connsiteX5-235" fmla="*/ 4798 w 12192000"/>
              <a:gd name="connsiteY5-236" fmla="*/ 4613339 h 5326297"/>
              <a:gd name="connsiteX6-237" fmla="*/ 3480102 w 12192000"/>
              <a:gd name="connsiteY6-238" fmla="*/ 3025075 h 5326297"/>
              <a:gd name="connsiteX7-239" fmla="*/ 6789914 w 12192000"/>
              <a:gd name="connsiteY7-240" fmla="*/ 28138 h 5326297"/>
              <a:gd name="connsiteX8-241" fmla="*/ 7259662 w 12192000"/>
              <a:gd name="connsiteY8-242" fmla="*/ 2583 h 532629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</a:cxnLst>
            <a:rect l="l" t="t" r="r" b="b"/>
            <a:pathLst>
              <a:path w="12192000" h="5326297">
                <a:moveTo>
                  <a:pt x="7259662" y="2583"/>
                </a:moveTo>
                <a:cubicBezTo>
                  <a:pt x="9625834" y="111255"/>
                  <a:pt x="12192000" y="3613424"/>
                  <a:pt x="12192000" y="3613424"/>
                </a:cubicBezTo>
                <a:lnTo>
                  <a:pt x="12192000" y="5326297"/>
                </a:lnTo>
                <a:lnTo>
                  <a:pt x="0" y="5326297"/>
                </a:lnTo>
                <a:lnTo>
                  <a:pt x="0" y="4338674"/>
                </a:lnTo>
                <a:cubicBezTo>
                  <a:pt x="1599" y="4430229"/>
                  <a:pt x="3199" y="4521784"/>
                  <a:pt x="4798" y="4613339"/>
                </a:cubicBezTo>
                <a:cubicBezTo>
                  <a:pt x="4798" y="4613339"/>
                  <a:pt x="1766092" y="5316740"/>
                  <a:pt x="3480102" y="3025075"/>
                </a:cubicBezTo>
                <a:cubicBezTo>
                  <a:pt x="5194112" y="732474"/>
                  <a:pt x="5876761" y="174992"/>
                  <a:pt x="6789914" y="28138"/>
                </a:cubicBezTo>
                <a:cubicBezTo>
                  <a:pt x="6945061" y="3175"/>
                  <a:pt x="7101917" y="-4662"/>
                  <a:pt x="7259662" y="2583"/>
                </a:cubicBezTo>
                <a:close/>
              </a:path>
            </a:pathLst>
          </a:custGeom>
          <a:solidFill>
            <a:srgbClr val="FFC000">
              <a:alpha val="2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/>
          </a:p>
        </p:txBody>
      </p:sp>
      <p:sp>
        <p:nvSpPr>
          <p:cNvPr id="13" name="标题 1"/>
          <p:cNvSpPr>
            <a:spLocks noGrp="1"/>
          </p:cNvSpPr>
          <p:nvPr userDrawn="1">
            <p:ph type="ctrTitle" hasCustomPrompt="1"/>
          </p:nvPr>
        </p:nvSpPr>
        <p:spPr>
          <a:xfrm>
            <a:off x="4034971" y="2163199"/>
            <a:ext cx="6536871" cy="2390427"/>
          </a:xfrm>
        </p:spPr>
        <p:txBody>
          <a:bodyPr anchor="b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altLang="zh-CN" dirty="0"/>
              <a:t>Conclusion</a:t>
            </a:r>
            <a:endParaRPr lang="zh-CN" altLang="en-US" dirty="0"/>
          </a:p>
        </p:txBody>
      </p:sp>
      <p:sp>
        <p:nvSpPr>
          <p:cNvPr id="15" name="文本占位符 62"/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4034971" y="5238353"/>
            <a:ext cx="6536871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buNone/>
              <a:defRPr lang="zh-CN" altLang="en-US" sz="1500" smtClean="0">
                <a:solidFill>
                  <a:schemeClr val="bg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marL="228600" marR="0" lvl="0" indent="-228600" fontAlgn="auto">
              <a:spcAft>
                <a:spcPts val="0"/>
              </a:spcAft>
              <a:buClrTx/>
              <a:buSzTx/>
            </a:pPr>
            <a:r>
              <a:rPr lang="en-US" altLang="zh-CN" dirty="0"/>
              <a:t>Data</a:t>
            </a:r>
          </a:p>
        </p:txBody>
      </p:sp>
      <p:sp>
        <p:nvSpPr>
          <p:cNvPr id="6" name="文本占位符 13"/>
          <p:cNvSpPr>
            <a:spLocks noGrp="1"/>
          </p:cNvSpPr>
          <p:nvPr>
            <p:ph type="body" sz="quarter" idx="10" hasCustomPrompt="1"/>
          </p:nvPr>
        </p:nvSpPr>
        <p:spPr>
          <a:xfrm>
            <a:off x="4034973" y="4942082"/>
            <a:ext cx="6536871" cy="296271"/>
          </a:xfrm>
        </p:spPr>
        <p:txBody>
          <a:bodyPr vert="horz" anchor="ctr">
            <a:noAutofit/>
          </a:bodyPr>
          <a:lstStyle>
            <a:lvl1pPr marL="0" indent="0" algn="ctr">
              <a:buNone/>
              <a:defRPr sz="1500" b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Signature</a:t>
            </a:r>
          </a:p>
        </p:txBody>
      </p:sp>
      <p:sp>
        <p:nvSpPr>
          <p:cNvPr id="11" name="任意多边形: 形状 10"/>
          <p:cNvSpPr/>
          <p:nvPr userDrawn="1"/>
        </p:nvSpPr>
        <p:spPr bwMode="auto">
          <a:xfrm>
            <a:off x="0" y="543509"/>
            <a:ext cx="12192000" cy="6167761"/>
          </a:xfrm>
          <a:custGeom>
            <a:avLst/>
            <a:gdLst>
              <a:gd name="connsiteX0" fmla="*/ 7144392 w 12325350"/>
              <a:gd name="connsiteY0" fmla="*/ 261 h 6478847"/>
              <a:gd name="connsiteX1" fmla="*/ 8214533 w 12325350"/>
              <a:gd name="connsiteY1" fmla="*/ 121934 h 6478847"/>
              <a:gd name="connsiteX2" fmla="*/ 10903294 w 12325350"/>
              <a:gd name="connsiteY2" fmla="*/ 1454273 h 6478847"/>
              <a:gd name="connsiteX3" fmla="*/ 12325350 w 12325350"/>
              <a:gd name="connsiteY3" fmla="*/ 2857357 h 6478847"/>
              <a:gd name="connsiteX4" fmla="*/ 12325350 w 12325350"/>
              <a:gd name="connsiteY4" fmla="*/ 5321595 h 6478847"/>
              <a:gd name="connsiteX5" fmla="*/ 6864178 w 12325350"/>
              <a:gd name="connsiteY5" fmla="*/ 1555476 h 6478847"/>
              <a:gd name="connsiteX6" fmla="*/ 3518165 w 12325350"/>
              <a:gd name="connsiteY6" fmla="*/ 4703571 h 6478847"/>
              <a:gd name="connsiteX7" fmla="*/ 4850 w 12325350"/>
              <a:gd name="connsiteY7" fmla="*/ 6371943 h 6478847"/>
              <a:gd name="connsiteX8" fmla="*/ 0 w 12325350"/>
              <a:gd name="connsiteY8" fmla="*/ 6083424 h 6478847"/>
              <a:gd name="connsiteX9" fmla="*/ 0 w 12325350"/>
              <a:gd name="connsiteY9" fmla="*/ 4957873 h 6478847"/>
              <a:gd name="connsiteX10" fmla="*/ 27210 w 12325350"/>
              <a:gd name="connsiteY10" fmla="*/ 4967674 h 6478847"/>
              <a:gd name="connsiteX11" fmla="*/ 2335110 w 12325350"/>
              <a:gd name="connsiteY11" fmla="*/ 3646345 h 6478847"/>
              <a:gd name="connsiteX12" fmla="*/ 7144392 w 12325350"/>
              <a:gd name="connsiteY12" fmla="*/ 261 h 6478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325350" h="6478847">
                <a:moveTo>
                  <a:pt x="7144392" y="261"/>
                </a:moveTo>
                <a:cubicBezTo>
                  <a:pt x="7479248" y="-3556"/>
                  <a:pt x="7835119" y="34487"/>
                  <a:pt x="8214533" y="121934"/>
                </a:cubicBezTo>
                <a:cubicBezTo>
                  <a:pt x="9475264" y="412769"/>
                  <a:pt x="10281892" y="1000335"/>
                  <a:pt x="10903294" y="1454273"/>
                </a:cubicBezTo>
                <a:cubicBezTo>
                  <a:pt x="11940956" y="2211820"/>
                  <a:pt x="12295475" y="2846549"/>
                  <a:pt x="12325350" y="2857357"/>
                </a:cubicBezTo>
                <a:cubicBezTo>
                  <a:pt x="12325350" y="5321595"/>
                  <a:pt x="12325350" y="5321595"/>
                  <a:pt x="12325350" y="5321595"/>
                </a:cubicBezTo>
                <a:cubicBezTo>
                  <a:pt x="12325350" y="5321595"/>
                  <a:pt x="9373688" y="1135927"/>
                  <a:pt x="6864178" y="1555476"/>
                </a:cubicBezTo>
                <a:cubicBezTo>
                  <a:pt x="5941038" y="1709737"/>
                  <a:pt x="5250922" y="2295337"/>
                  <a:pt x="3518165" y="4703571"/>
                </a:cubicBezTo>
                <a:cubicBezTo>
                  <a:pt x="1785408" y="7110821"/>
                  <a:pt x="4850" y="6371943"/>
                  <a:pt x="4850" y="6371943"/>
                </a:cubicBezTo>
                <a:lnTo>
                  <a:pt x="0" y="6083424"/>
                </a:lnTo>
                <a:lnTo>
                  <a:pt x="0" y="4957873"/>
                </a:lnTo>
                <a:lnTo>
                  <a:pt x="27210" y="4967674"/>
                </a:lnTo>
                <a:cubicBezTo>
                  <a:pt x="239930" y="5036640"/>
                  <a:pt x="1164005" y="5214497"/>
                  <a:pt x="2335110" y="3646345"/>
                </a:cubicBezTo>
                <a:cubicBezTo>
                  <a:pt x="3486174" y="2104845"/>
                  <a:pt x="4800399" y="26979"/>
                  <a:pt x="7144392" y="261"/>
                </a:cubicBezTo>
                <a:close/>
              </a:path>
            </a:pathLst>
          </a:custGeom>
          <a:gradFill flip="none" rotWithShape="1">
            <a:gsLst>
              <a:gs pos="78000">
                <a:srgbClr val="FFC000"/>
              </a:gs>
              <a:gs pos="11000">
                <a:schemeClr val="accent1"/>
              </a:gs>
            </a:gsLst>
            <a:lin ang="4800000" scaled="0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>
              <a:gradFill>
                <a:gsLst>
                  <a:gs pos="100000">
                    <a:schemeClr val="accent3"/>
                  </a:gs>
                  <a:gs pos="0">
                    <a:schemeClr val="accent4"/>
                  </a:gs>
                </a:gsLst>
                <a:lin ang="13500000" scaled="1"/>
              </a:gra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9924" y="1123950"/>
            <a:ext cx="10850563" cy="501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zh-CN" altLang="en-US" dirty="0"/>
          </a:p>
        </p:txBody>
      </p:sp>
      <p:sp>
        <p:nvSpPr>
          <p:cNvPr id="8" name="日期占位符 3"/>
          <p:cNvSpPr>
            <a:spLocks noGrp="1"/>
          </p:cNvSpPr>
          <p:nvPr>
            <p:ph type="dt" sz="half" idx="2"/>
          </p:nvPr>
        </p:nvSpPr>
        <p:spPr>
          <a:xfrm>
            <a:off x="5401732" y="6240463"/>
            <a:ext cx="1388536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7FE44A0-2E53-457E-9AC0-11D6EE9FA3B5}" type="datetime1">
              <a:rPr lang="zh-CN" altLang="en-US" smtClean="0"/>
              <a:t>2025/3/31</a:t>
            </a:fld>
            <a:endParaRPr lang="zh-CN" altLang="en-US"/>
          </a:p>
        </p:txBody>
      </p:sp>
      <p:sp>
        <p:nvSpPr>
          <p:cNvPr id="9" name="页脚占位符 4"/>
          <p:cNvSpPr>
            <a:spLocks noGrp="1"/>
          </p:cNvSpPr>
          <p:nvPr>
            <p:ph type="ftr" sz="quarter" idx="3"/>
          </p:nvPr>
        </p:nvSpPr>
        <p:spPr>
          <a:xfrm>
            <a:off x="669924" y="6240463"/>
            <a:ext cx="4140201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zh-CN" altLang="en-US"/>
              <a:t>请在插入菜单</a:t>
            </a:r>
            <a:r>
              <a:rPr lang="en-US" altLang="zh-CN"/>
              <a:t>—</a:t>
            </a:r>
            <a:r>
              <a:rPr lang="zh-CN" altLang="en-US"/>
              <a:t>页眉和页脚中修改此文本</a:t>
            </a:r>
            <a:endParaRPr lang="zh-CN" altLang="en-US" dirty="0"/>
          </a:p>
        </p:txBody>
      </p:sp>
      <p:sp>
        <p:nvSpPr>
          <p:cNvPr id="10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599" y="6240463"/>
            <a:ext cx="2909888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DD3DB80-B894-403A-B48E-6FDC1A72010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5.pn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4.png"/><Relationship Id="rId5" Type="http://schemas.openxmlformats.org/officeDocument/2006/relationships/image" Target="../media/image3.emf"/><Relationship Id="rId4" Type="http://schemas.openxmlformats.org/officeDocument/2006/relationships/oleObject" Target="../embeddings/oleObject1.bin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w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4.xml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10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1.xml"/><Relationship Id="rId5" Type="http://schemas.openxmlformats.org/officeDocument/2006/relationships/image" Target="../media/image18.jpeg"/><Relationship Id="rId4" Type="http://schemas.openxmlformats.org/officeDocument/2006/relationships/image" Target="../media/image9.jpe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对象 2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9525" imgH="9525" progId="TCLayout.ActiveDocument.1">
                  <p:embed/>
                </p:oleObj>
              </mc:Choice>
              <mc:Fallback>
                <p:oleObj name="think-cell Slide" r:id="rId4" imgW="9525" imgH="9525" progId="TCLayout.ActiveDocument.1">
                  <p:embed/>
                  <p:pic>
                    <p:nvPicPr>
                      <p:cNvPr id="0" name="图片 107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矩形 1" hidden="1"/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CN" sz="4000" b="1" dirty="0">
              <a:latin typeface="Arial" panose="020B0604020202020204" pitchFamily="34" charset="0"/>
              <a:ea typeface="微软雅黑" panose="020B0503020204020204" pitchFamily="34" charset="-122"/>
              <a:cs typeface="+mj-cs"/>
              <a:sym typeface="Arial" panose="020B0604020202020204" pitchFamily="34" charset="0"/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669925" y="1319455"/>
            <a:ext cx="10850563" cy="3136900"/>
          </a:xfrm>
        </p:spPr>
        <p:txBody>
          <a:bodyPr>
            <a:normAutofit/>
          </a:bodyPr>
          <a:lstStyle/>
          <a:p>
            <a:r>
              <a:rPr lang="zh-CN" altLang="en-US" sz="4800" dirty="0"/>
              <a:t>第</a:t>
            </a:r>
            <a:r>
              <a:rPr lang="en-US" altLang="zh-CN" sz="4800" dirty="0"/>
              <a:t>5</a:t>
            </a:r>
            <a:r>
              <a:rPr lang="zh-CN" altLang="en-US" sz="4800" dirty="0"/>
              <a:t>章 存储器管理</a:t>
            </a:r>
            <a:endParaRPr lang="zh-CN" altLang="en-US" sz="2000" b="0" dirty="0"/>
          </a:p>
        </p:txBody>
      </p:sp>
      <p:sp>
        <p:nvSpPr>
          <p:cNvPr id="29" name="任意多边形: 形状 28"/>
          <p:cNvSpPr/>
          <p:nvPr/>
        </p:nvSpPr>
        <p:spPr>
          <a:xfrm>
            <a:off x="10968292" y="649047"/>
            <a:ext cx="552196" cy="3896208"/>
          </a:xfrm>
          <a:custGeom>
            <a:avLst/>
            <a:gdLst>
              <a:gd name="connsiteX0" fmla="*/ 438280 w 513703"/>
              <a:gd name="connsiteY0" fmla="*/ 3473760 h 3624606"/>
              <a:gd name="connsiteX1" fmla="*/ 513703 w 513703"/>
              <a:gd name="connsiteY1" fmla="*/ 3549183 h 3624606"/>
              <a:gd name="connsiteX2" fmla="*/ 438280 w 513703"/>
              <a:gd name="connsiteY2" fmla="*/ 3624606 h 3624606"/>
              <a:gd name="connsiteX3" fmla="*/ 362857 w 513703"/>
              <a:gd name="connsiteY3" fmla="*/ 3549183 h 3624606"/>
              <a:gd name="connsiteX4" fmla="*/ 438280 w 513703"/>
              <a:gd name="connsiteY4" fmla="*/ 3473760 h 3624606"/>
              <a:gd name="connsiteX5" fmla="*/ 75423 w 513703"/>
              <a:gd name="connsiteY5" fmla="*/ 3473760 h 3624606"/>
              <a:gd name="connsiteX6" fmla="*/ 150846 w 513703"/>
              <a:gd name="connsiteY6" fmla="*/ 3549183 h 3624606"/>
              <a:gd name="connsiteX7" fmla="*/ 75423 w 513703"/>
              <a:gd name="connsiteY7" fmla="*/ 3624606 h 3624606"/>
              <a:gd name="connsiteX8" fmla="*/ 0 w 513703"/>
              <a:gd name="connsiteY8" fmla="*/ 3549183 h 3624606"/>
              <a:gd name="connsiteX9" fmla="*/ 75423 w 513703"/>
              <a:gd name="connsiteY9" fmla="*/ 3473760 h 3624606"/>
              <a:gd name="connsiteX10" fmla="*/ 438280 w 513703"/>
              <a:gd name="connsiteY10" fmla="*/ 3126882 h 3624606"/>
              <a:gd name="connsiteX11" fmla="*/ 513703 w 513703"/>
              <a:gd name="connsiteY11" fmla="*/ 3202305 h 3624606"/>
              <a:gd name="connsiteX12" fmla="*/ 438280 w 513703"/>
              <a:gd name="connsiteY12" fmla="*/ 3277728 h 3624606"/>
              <a:gd name="connsiteX13" fmla="*/ 362857 w 513703"/>
              <a:gd name="connsiteY13" fmla="*/ 3202305 h 3624606"/>
              <a:gd name="connsiteX14" fmla="*/ 438280 w 513703"/>
              <a:gd name="connsiteY14" fmla="*/ 3126882 h 3624606"/>
              <a:gd name="connsiteX15" fmla="*/ 75423 w 513703"/>
              <a:gd name="connsiteY15" fmla="*/ 3126882 h 3624606"/>
              <a:gd name="connsiteX16" fmla="*/ 150846 w 513703"/>
              <a:gd name="connsiteY16" fmla="*/ 3202305 h 3624606"/>
              <a:gd name="connsiteX17" fmla="*/ 75423 w 513703"/>
              <a:gd name="connsiteY17" fmla="*/ 3277728 h 3624606"/>
              <a:gd name="connsiteX18" fmla="*/ 0 w 513703"/>
              <a:gd name="connsiteY18" fmla="*/ 3202305 h 3624606"/>
              <a:gd name="connsiteX19" fmla="*/ 75423 w 513703"/>
              <a:gd name="connsiteY19" fmla="*/ 3126882 h 3624606"/>
              <a:gd name="connsiteX20" fmla="*/ 438280 w 513703"/>
              <a:gd name="connsiteY20" fmla="*/ 2780004 h 3624606"/>
              <a:gd name="connsiteX21" fmla="*/ 513703 w 513703"/>
              <a:gd name="connsiteY21" fmla="*/ 2855427 h 3624606"/>
              <a:gd name="connsiteX22" fmla="*/ 438280 w 513703"/>
              <a:gd name="connsiteY22" fmla="*/ 2930850 h 3624606"/>
              <a:gd name="connsiteX23" fmla="*/ 362857 w 513703"/>
              <a:gd name="connsiteY23" fmla="*/ 2855427 h 3624606"/>
              <a:gd name="connsiteX24" fmla="*/ 438280 w 513703"/>
              <a:gd name="connsiteY24" fmla="*/ 2780004 h 3624606"/>
              <a:gd name="connsiteX25" fmla="*/ 75423 w 513703"/>
              <a:gd name="connsiteY25" fmla="*/ 2780004 h 3624606"/>
              <a:gd name="connsiteX26" fmla="*/ 150846 w 513703"/>
              <a:gd name="connsiteY26" fmla="*/ 2855427 h 3624606"/>
              <a:gd name="connsiteX27" fmla="*/ 75423 w 513703"/>
              <a:gd name="connsiteY27" fmla="*/ 2930850 h 3624606"/>
              <a:gd name="connsiteX28" fmla="*/ 0 w 513703"/>
              <a:gd name="connsiteY28" fmla="*/ 2855427 h 3624606"/>
              <a:gd name="connsiteX29" fmla="*/ 75423 w 513703"/>
              <a:gd name="connsiteY29" fmla="*/ 2780004 h 3624606"/>
              <a:gd name="connsiteX30" fmla="*/ 438280 w 513703"/>
              <a:gd name="connsiteY30" fmla="*/ 2433126 h 3624606"/>
              <a:gd name="connsiteX31" fmla="*/ 513703 w 513703"/>
              <a:gd name="connsiteY31" fmla="*/ 2508549 h 3624606"/>
              <a:gd name="connsiteX32" fmla="*/ 438280 w 513703"/>
              <a:gd name="connsiteY32" fmla="*/ 2583972 h 3624606"/>
              <a:gd name="connsiteX33" fmla="*/ 362857 w 513703"/>
              <a:gd name="connsiteY33" fmla="*/ 2508549 h 3624606"/>
              <a:gd name="connsiteX34" fmla="*/ 438280 w 513703"/>
              <a:gd name="connsiteY34" fmla="*/ 2433126 h 3624606"/>
              <a:gd name="connsiteX35" fmla="*/ 75423 w 513703"/>
              <a:gd name="connsiteY35" fmla="*/ 2433126 h 3624606"/>
              <a:gd name="connsiteX36" fmla="*/ 150846 w 513703"/>
              <a:gd name="connsiteY36" fmla="*/ 2508549 h 3624606"/>
              <a:gd name="connsiteX37" fmla="*/ 75423 w 513703"/>
              <a:gd name="connsiteY37" fmla="*/ 2583972 h 3624606"/>
              <a:gd name="connsiteX38" fmla="*/ 0 w 513703"/>
              <a:gd name="connsiteY38" fmla="*/ 2508549 h 3624606"/>
              <a:gd name="connsiteX39" fmla="*/ 75423 w 513703"/>
              <a:gd name="connsiteY39" fmla="*/ 2433126 h 3624606"/>
              <a:gd name="connsiteX40" fmla="*/ 438280 w 513703"/>
              <a:gd name="connsiteY40" fmla="*/ 2086248 h 3624606"/>
              <a:gd name="connsiteX41" fmla="*/ 513703 w 513703"/>
              <a:gd name="connsiteY41" fmla="*/ 2161671 h 3624606"/>
              <a:gd name="connsiteX42" fmla="*/ 438280 w 513703"/>
              <a:gd name="connsiteY42" fmla="*/ 2237094 h 3624606"/>
              <a:gd name="connsiteX43" fmla="*/ 362857 w 513703"/>
              <a:gd name="connsiteY43" fmla="*/ 2161671 h 3624606"/>
              <a:gd name="connsiteX44" fmla="*/ 438280 w 513703"/>
              <a:gd name="connsiteY44" fmla="*/ 2086248 h 3624606"/>
              <a:gd name="connsiteX45" fmla="*/ 75423 w 513703"/>
              <a:gd name="connsiteY45" fmla="*/ 2086248 h 3624606"/>
              <a:gd name="connsiteX46" fmla="*/ 150846 w 513703"/>
              <a:gd name="connsiteY46" fmla="*/ 2161671 h 3624606"/>
              <a:gd name="connsiteX47" fmla="*/ 75423 w 513703"/>
              <a:gd name="connsiteY47" fmla="*/ 2237094 h 3624606"/>
              <a:gd name="connsiteX48" fmla="*/ 0 w 513703"/>
              <a:gd name="connsiteY48" fmla="*/ 2161671 h 3624606"/>
              <a:gd name="connsiteX49" fmla="*/ 75423 w 513703"/>
              <a:gd name="connsiteY49" fmla="*/ 2086248 h 3624606"/>
              <a:gd name="connsiteX50" fmla="*/ 438280 w 513703"/>
              <a:gd name="connsiteY50" fmla="*/ 1734390 h 3624606"/>
              <a:gd name="connsiteX51" fmla="*/ 513703 w 513703"/>
              <a:gd name="connsiteY51" fmla="*/ 1809813 h 3624606"/>
              <a:gd name="connsiteX52" fmla="*/ 513200 w 513703"/>
              <a:gd name="connsiteY52" fmla="*/ 1812303 h 3624606"/>
              <a:gd name="connsiteX53" fmla="*/ 513703 w 513703"/>
              <a:gd name="connsiteY53" fmla="*/ 1814793 h 3624606"/>
              <a:gd name="connsiteX54" fmla="*/ 438280 w 513703"/>
              <a:gd name="connsiteY54" fmla="*/ 1890216 h 3624606"/>
              <a:gd name="connsiteX55" fmla="*/ 362857 w 513703"/>
              <a:gd name="connsiteY55" fmla="*/ 1814793 h 3624606"/>
              <a:gd name="connsiteX56" fmla="*/ 363360 w 513703"/>
              <a:gd name="connsiteY56" fmla="*/ 1812303 h 3624606"/>
              <a:gd name="connsiteX57" fmla="*/ 362857 w 513703"/>
              <a:gd name="connsiteY57" fmla="*/ 1809813 h 3624606"/>
              <a:gd name="connsiteX58" fmla="*/ 438280 w 513703"/>
              <a:gd name="connsiteY58" fmla="*/ 1734390 h 3624606"/>
              <a:gd name="connsiteX59" fmla="*/ 75423 w 513703"/>
              <a:gd name="connsiteY59" fmla="*/ 1734390 h 3624606"/>
              <a:gd name="connsiteX60" fmla="*/ 150846 w 513703"/>
              <a:gd name="connsiteY60" fmla="*/ 1809813 h 3624606"/>
              <a:gd name="connsiteX61" fmla="*/ 150343 w 513703"/>
              <a:gd name="connsiteY61" fmla="*/ 1812303 h 3624606"/>
              <a:gd name="connsiteX62" fmla="*/ 150846 w 513703"/>
              <a:gd name="connsiteY62" fmla="*/ 1814793 h 3624606"/>
              <a:gd name="connsiteX63" fmla="*/ 75423 w 513703"/>
              <a:gd name="connsiteY63" fmla="*/ 1890216 h 3624606"/>
              <a:gd name="connsiteX64" fmla="*/ 0 w 513703"/>
              <a:gd name="connsiteY64" fmla="*/ 1814793 h 3624606"/>
              <a:gd name="connsiteX65" fmla="*/ 503 w 513703"/>
              <a:gd name="connsiteY65" fmla="*/ 1812303 h 3624606"/>
              <a:gd name="connsiteX66" fmla="*/ 0 w 513703"/>
              <a:gd name="connsiteY66" fmla="*/ 1809813 h 3624606"/>
              <a:gd name="connsiteX67" fmla="*/ 75423 w 513703"/>
              <a:gd name="connsiteY67" fmla="*/ 1734390 h 3624606"/>
              <a:gd name="connsiteX68" fmla="*/ 438280 w 513703"/>
              <a:gd name="connsiteY68" fmla="*/ 1387512 h 3624606"/>
              <a:gd name="connsiteX69" fmla="*/ 513703 w 513703"/>
              <a:gd name="connsiteY69" fmla="*/ 1462935 h 3624606"/>
              <a:gd name="connsiteX70" fmla="*/ 438280 w 513703"/>
              <a:gd name="connsiteY70" fmla="*/ 1538358 h 3624606"/>
              <a:gd name="connsiteX71" fmla="*/ 362857 w 513703"/>
              <a:gd name="connsiteY71" fmla="*/ 1462935 h 3624606"/>
              <a:gd name="connsiteX72" fmla="*/ 438280 w 513703"/>
              <a:gd name="connsiteY72" fmla="*/ 1387512 h 3624606"/>
              <a:gd name="connsiteX73" fmla="*/ 75423 w 513703"/>
              <a:gd name="connsiteY73" fmla="*/ 1387512 h 3624606"/>
              <a:gd name="connsiteX74" fmla="*/ 150846 w 513703"/>
              <a:gd name="connsiteY74" fmla="*/ 1462935 h 3624606"/>
              <a:gd name="connsiteX75" fmla="*/ 75423 w 513703"/>
              <a:gd name="connsiteY75" fmla="*/ 1538358 h 3624606"/>
              <a:gd name="connsiteX76" fmla="*/ 0 w 513703"/>
              <a:gd name="connsiteY76" fmla="*/ 1462935 h 3624606"/>
              <a:gd name="connsiteX77" fmla="*/ 75423 w 513703"/>
              <a:gd name="connsiteY77" fmla="*/ 1387512 h 3624606"/>
              <a:gd name="connsiteX78" fmla="*/ 75423 w 513703"/>
              <a:gd name="connsiteY78" fmla="*/ 1040634 h 3624606"/>
              <a:gd name="connsiteX79" fmla="*/ 150846 w 513703"/>
              <a:gd name="connsiteY79" fmla="*/ 1116057 h 3624606"/>
              <a:gd name="connsiteX80" fmla="*/ 75423 w 513703"/>
              <a:gd name="connsiteY80" fmla="*/ 1191480 h 3624606"/>
              <a:gd name="connsiteX81" fmla="*/ 0 w 513703"/>
              <a:gd name="connsiteY81" fmla="*/ 1116057 h 3624606"/>
              <a:gd name="connsiteX82" fmla="*/ 75423 w 513703"/>
              <a:gd name="connsiteY82" fmla="*/ 1040634 h 3624606"/>
              <a:gd name="connsiteX83" fmla="*/ 438280 w 513703"/>
              <a:gd name="connsiteY83" fmla="*/ 1040634 h 3624606"/>
              <a:gd name="connsiteX84" fmla="*/ 513703 w 513703"/>
              <a:gd name="connsiteY84" fmla="*/ 1116057 h 3624606"/>
              <a:gd name="connsiteX85" fmla="*/ 438280 w 513703"/>
              <a:gd name="connsiteY85" fmla="*/ 1191480 h 3624606"/>
              <a:gd name="connsiteX86" fmla="*/ 362857 w 513703"/>
              <a:gd name="connsiteY86" fmla="*/ 1116057 h 3624606"/>
              <a:gd name="connsiteX87" fmla="*/ 438280 w 513703"/>
              <a:gd name="connsiteY87" fmla="*/ 1040634 h 3624606"/>
              <a:gd name="connsiteX88" fmla="*/ 438280 w 513703"/>
              <a:gd name="connsiteY88" fmla="*/ 693756 h 3624606"/>
              <a:gd name="connsiteX89" fmla="*/ 513703 w 513703"/>
              <a:gd name="connsiteY89" fmla="*/ 769179 h 3624606"/>
              <a:gd name="connsiteX90" fmla="*/ 438280 w 513703"/>
              <a:gd name="connsiteY90" fmla="*/ 844602 h 3624606"/>
              <a:gd name="connsiteX91" fmla="*/ 362857 w 513703"/>
              <a:gd name="connsiteY91" fmla="*/ 769179 h 3624606"/>
              <a:gd name="connsiteX92" fmla="*/ 438280 w 513703"/>
              <a:gd name="connsiteY92" fmla="*/ 693756 h 3624606"/>
              <a:gd name="connsiteX93" fmla="*/ 75423 w 513703"/>
              <a:gd name="connsiteY93" fmla="*/ 693756 h 3624606"/>
              <a:gd name="connsiteX94" fmla="*/ 150846 w 513703"/>
              <a:gd name="connsiteY94" fmla="*/ 769179 h 3624606"/>
              <a:gd name="connsiteX95" fmla="*/ 75423 w 513703"/>
              <a:gd name="connsiteY95" fmla="*/ 844602 h 3624606"/>
              <a:gd name="connsiteX96" fmla="*/ 0 w 513703"/>
              <a:gd name="connsiteY96" fmla="*/ 769179 h 3624606"/>
              <a:gd name="connsiteX97" fmla="*/ 75423 w 513703"/>
              <a:gd name="connsiteY97" fmla="*/ 693756 h 3624606"/>
              <a:gd name="connsiteX98" fmla="*/ 75423 w 513703"/>
              <a:gd name="connsiteY98" fmla="*/ 346879 h 3624606"/>
              <a:gd name="connsiteX99" fmla="*/ 150846 w 513703"/>
              <a:gd name="connsiteY99" fmla="*/ 422302 h 3624606"/>
              <a:gd name="connsiteX100" fmla="*/ 75423 w 513703"/>
              <a:gd name="connsiteY100" fmla="*/ 497724 h 3624606"/>
              <a:gd name="connsiteX101" fmla="*/ 0 w 513703"/>
              <a:gd name="connsiteY101" fmla="*/ 422302 h 3624606"/>
              <a:gd name="connsiteX102" fmla="*/ 75423 w 513703"/>
              <a:gd name="connsiteY102" fmla="*/ 346879 h 3624606"/>
              <a:gd name="connsiteX103" fmla="*/ 438280 w 513703"/>
              <a:gd name="connsiteY103" fmla="*/ 346878 h 3624606"/>
              <a:gd name="connsiteX104" fmla="*/ 513703 w 513703"/>
              <a:gd name="connsiteY104" fmla="*/ 422301 h 3624606"/>
              <a:gd name="connsiteX105" fmla="*/ 438280 w 513703"/>
              <a:gd name="connsiteY105" fmla="*/ 497724 h 3624606"/>
              <a:gd name="connsiteX106" fmla="*/ 362857 w 513703"/>
              <a:gd name="connsiteY106" fmla="*/ 422301 h 3624606"/>
              <a:gd name="connsiteX107" fmla="*/ 438280 w 513703"/>
              <a:gd name="connsiteY107" fmla="*/ 346878 h 3624606"/>
              <a:gd name="connsiteX108" fmla="*/ 75423 w 513703"/>
              <a:gd name="connsiteY108" fmla="*/ 1 h 3624606"/>
              <a:gd name="connsiteX109" fmla="*/ 150846 w 513703"/>
              <a:gd name="connsiteY109" fmla="*/ 75424 h 3624606"/>
              <a:gd name="connsiteX110" fmla="*/ 75423 w 513703"/>
              <a:gd name="connsiteY110" fmla="*/ 150847 h 3624606"/>
              <a:gd name="connsiteX111" fmla="*/ 0 w 513703"/>
              <a:gd name="connsiteY111" fmla="*/ 75424 h 3624606"/>
              <a:gd name="connsiteX112" fmla="*/ 75423 w 513703"/>
              <a:gd name="connsiteY112" fmla="*/ 1 h 3624606"/>
              <a:gd name="connsiteX113" fmla="*/ 438280 w 513703"/>
              <a:gd name="connsiteY113" fmla="*/ 0 h 3624606"/>
              <a:gd name="connsiteX114" fmla="*/ 513703 w 513703"/>
              <a:gd name="connsiteY114" fmla="*/ 75424 h 3624606"/>
              <a:gd name="connsiteX115" fmla="*/ 438280 w 513703"/>
              <a:gd name="connsiteY115" fmla="*/ 150847 h 3624606"/>
              <a:gd name="connsiteX116" fmla="*/ 362857 w 513703"/>
              <a:gd name="connsiteY116" fmla="*/ 75424 h 3624606"/>
              <a:gd name="connsiteX117" fmla="*/ 438280 w 513703"/>
              <a:gd name="connsiteY117" fmla="*/ 0 h 3624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</a:cxnLst>
            <a:rect l="l" t="t" r="r" b="b"/>
            <a:pathLst>
              <a:path w="513703" h="3624606">
                <a:moveTo>
                  <a:pt x="438280" y="3473760"/>
                </a:moveTo>
                <a:cubicBezTo>
                  <a:pt x="479935" y="3473760"/>
                  <a:pt x="513703" y="3507528"/>
                  <a:pt x="513703" y="3549183"/>
                </a:cubicBezTo>
                <a:cubicBezTo>
                  <a:pt x="513703" y="3590838"/>
                  <a:pt x="479935" y="3624606"/>
                  <a:pt x="438280" y="3624606"/>
                </a:cubicBezTo>
                <a:cubicBezTo>
                  <a:pt x="396625" y="3624606"/>
                  <a:pt x="362857" y="3590838"/>
                  <a:pt x="362857" y="3549183"/>
                </a:cubicBezTo>
                <a:cubicBezTo>
                  <a:pt x="362857" y="3507528"/>
                  <a:pt x="396625" y="3473760"/>
                  <a:pt x="438280" y="3473760"/>
                </a:cubicBezTo>
                <a:close/>
                <a:moveTo>
                  <a:pt x="75423" y="3473760"/>
                </a:moveTo>
                <a:cubicBezTo>
                  <a:pt x="117078" y="3473760"/>
                  <a:pt x="150846" y="3507528"/>
                  <a:pt x="150846" y="3549183"/>
                </a:cubicBezTo>
                <a:cubicBezTo>
                  <a:pt x="150846" y="3590838"/>
                  <a:pt x="117078" y="3624606"/>
                  <a:pt x="75423" y="3624606"/>
                </a:cubicBezTo>
                <a:cubicBezTo>
                  <a:pt x="33768" y="3624606"/>
                  <a:pt x="0" y="3590838"/>
                  <a:pt x="0" y="3549183"/>
                </a:cubicBezTo>
                <a:cubicBezTo>
                  <a:pt x="0" y="3507528"/>
                  <a:pt x="33768" y="3473760"/>
                  <a:pt x="75423" y="3473760"/>
                </a:cubicBezTo>
                <a:close/>
                <a:moveTo>
                  <a:pt x="438280" y="3126882"/>
                </a:moveTo>
                <a:cubicBezTo>
                  <a:pt x="479935" y="3126882"/>
                  <a:pt x="513703" y="3160650"/>
                  <a:pt x="513703" y="3202305"/>
                </a:cubicBezTo>
                <a:cubicBezTo>
                  <a:pt x="513703" y="3243960"/>
                  <a:pt x="479935" y="3277728"/>
                  <a:pt x="438280" y="3277728"/>
                </a:cubicBezTo>
                <a:cubicBezTo>
                  <a:pt x="396625" y="3277728"/>
                  <a:pt x="362857" y="3243960"/>
                  <a:pt x="362857" y="3202305"/>
                </a:cubicBezTo>
                <a:cubicBezTo>
                  <a:pt x="362857" y="3160650"/>
                  <a:pt x="396625" y="3126882"/>
                  <a:pt x="438280" y="3126882"/>
                </a:cubicBezTo>
                <a:close/>
                <a:moveTo>
                  <a:pt x="75423" y="3126882"/>
                </a:moveTo>
                <a:cubicBezTo>
                  <a:pt x="117078" y="3126882"/>
                  <a:pt x="150846" y="3160650"/>
                  <a:pt x="150846" y="3202305"/>
                </a:cubicBezTo>
                <a:cubicBezTo>
                  <a:pt x="150846" y="3243960"/>
                  <a:pt x="117078" y="3277728"/>
                  <a:pt x="75423" y="3277728"/>
                </a:cubicBezTo>
                <a:cubicBezTo>
                  <a:pt x="33768" y="3277728"/>
                  <a:pt x="0" y="3243960"/>
                  <a:pt x="0" y="3202305"/>
                </a:cubicBezTo>
                <a:cubicBezTo>
                  <a:pt x="0" y="3160650"/>
                  <a:pt x="33768" y="3126882"/>
                  <a:pt x="75423" y="3126882"/>
                </a:cubicBezTo>
                <a:close/>
                <a:moveTo>
                  <a:pt x="438280" y="2780004"/>
                </a:moveTo>
                <a:cubicBezTo>
                  <a:pt x="479935" y="2780004"/>
                  <a:pt x="513703" y="2813772"/>
                  <a:pt x="513703" y="2855427"/>
                </a:cubicBezTo>
                <a:cubicBezTo>
                  <a:pt x="513703" y="2897082"/>
                  <a:pt x="479935" y="2930850"/>
                  <a:pt x="438280" y="2930850"/>
                </a:cubicBezTo>
                <a:cubicBezTo>
                  <a:pt x="396625" y="2930850"/>
                  <a:pt x="362857" y="2897082"/>
                  <a:pt x="362857" y="2855427"/>
                </a:cubicBezTo>
                <a:cubicBezTo>
                  <a:pt x="362857" y="2813772"/>
                  <a:pt x="396625" y="2780004"/>
                  <a:pt x="438280" y="2780004"/>
                </a:cubicBezTo>
                <a:close/>
                <a:moveTo>
                  <a:pt x="75423" y="2780004"/>
                </a:moveTo>
                <a:cubicBezTo>
                  <a:pt x="117078" y="2780004"/>
                  <a:pt x="150846" y="2813772"/>
                  <a:pt x="150846" y="2855427"/>
                </a:cubicBezTo>
                <a:cubicBezTo>
                  <a:pt x="150846" y="2897082"/>
                  <a:pt x="117078" y="2930850"/>
                  <a:pt x="75423" y="2930850"/>
                </a:cubicBezTo>
                <a:cubicBezTo>
                  <a:pt x="33768" y="2930850"/>
                  <a:pt x="0" y="2897082"/>
                  <a:pt x="0" y="2855427"/>
                </a:cubicBezTo>
                <a:cubicBezTo>
                  <a:pt x="0" y="2813772"/>
                  <a:pt x="33768" y="2780004"/>
                  <a:pt x="75423" y="2780004"/>
                </a:cubicBezTo>
                <a:close/>
                <a:moveTo>
                  <a:pt x="438280" y="2433126"/>
                </a:moveTo>
                <a:cubicBezTo>
                  <a:pt x="479935" y="2433126"/>
                  <a:pt x="513703" y="2466894"/>
                  <a:pt x="513703" y="2508549"/>
                </a:cubicBezTo>
                <a:cubicBezTo>
                  <a:pt x="513703" y="2550204"/>
                  <a:pt x="479935" y="2583972"/>
                  <a:pt x="438280" y="2583972"/>
                </a:cubicBezTo>
                <a:cubicBezTo>
                  <a:pt x="396625" y="2583972"/>
                  <a:pt x="362857" y="2550204"/>
                  <a:pt x="362857" y="2508549"/>
                </a:cubicBezTo>
                <a:cubicBezTo>
                  <a:pt x="362857" y="2466894"/>
                  <a:pt x="396625" y="2433126"/>
                  <a:pt x="438280" y="2433126"/>
                </a:cubicBezTo>
                <a:close/>
                <a:moveTo>
                  <a:pt x="75423" y="2433126"/>
                </a:moveTo>
                <a:cubicBezTo>
                  <a:pt x="117078" y="2433126"/>
                  <a:pt x="150846" y="2466894"/>
                  <a:pt x="150846" y="2508549"/>
                </a:cubicBezTo>
                <a:cubicBezTo>
                  <a:pt x="150846" y="2550204"/>
                  <a:pt x="117078" y="2583972"/>
                  <a:pt x="75423" y="2583972"/>
                </a:cubicBezTo>
                <a:cubicBezTo>
                  <a:pt x="33768" y="2583972"/>
                  <a:pt x="0" y="2550204"/>
                  <a:pt x="0" y="2508549"/>
                </a:cubicBezTo>
                <a:cubicBezTo>
                  <a:pt x="0" y="2466894"/>
                  <a:pt x="33768" y="2433126"/>
                  <a:pt x="75423" y="2433126"/>
                </a:cubicBezTo>
                <a:close/>
                <a:moveTo>
                  <a:pt x="438280" y="2086248"/>
                </a:moveTo>
                <a:cubicBezTo>
                  <a:pt x="479935" y="2086248"/>
                  <a:pt x="513703" y="2120016"/>
                  <a:pt x="513703" y="2161671"/>
                </a:cubicBezTo>
                <a:cubicBezTo>
                  <a:pt x="513703" y="2203326"/>
                  <a:pt x="479935" y="2237094"/>
                  <a:pt x="438280" y="2237094"/>
                </a:cubicBezTo>
                <a:cubicBezTo>
                  <a:pt x="396625" y="2237094"/>
                  <a:pt x="362857" y="2203326"/>
                  <a:pt x="362857" y="2161671"/>
                </a:cubicBezTo>
                <a:cubicBezTo>
                  <a:pt x="362857" y="2120016"/>
                  <a:pt x="396625" y="2086248"/>
                  <a:pt x="438280" y="2086248"/>
                </a:cubicBezTo>
                <a:close/>
                <a:moveTo>
                  <a:pt x="75423" y="2086248"/>
                </a:moveTo>
                <a:cubicBezTo>
                  <a:pt x="117078" y="2086248"/>
                  <a:pt x="150846" y="2120016"/>
                  <a:pt x="150846" y="2161671"/>
                </a:cubicBezTo>
                <a:cubicBezTo>
                  <a:pt x="150846" y="2203326"/>
                  <a:pt x="117078" y="2237094"/>
                  <a:pt x="75423" y="2237094"/>
                </a:cubicBezTo>
                <a:cubicBezTo>
                  <a:pt x="33768" y="2237094"/>
                  <a:pt x="0" y="2203326"/>
                  <a:pt x="0" y="2161671"/>
                </a:cubicBezTo>
                <a:cubicBezTo>
                  <a:pt x="0" y="2120016"/>
                  <a:pt x="33768" y="2086248"/>
                  <a:pt x="75423" y="2086248"/>
                </a:cubicBezTo>
                <a:close/>
                <a:moveTo>
                  <a:pt x="438280" y="1734390"/>
                </a:moveTo>
                <a:cubicBezTo>
                  <a:pt x="479935" y="1734390"/>
                  <a:pt x="513703" y="1768158"/>
                  <a:pt x="513703" y="1809813"/>
                </a:cubicBezTo>
                <a:lnTo>
                  <a:pt x="513200" y="1812303"/>
                </a:lnTo>
                <a:lnTo>
                  <a:pt x="513703" y="1814793"/>
                </a:lnTo>
                <a:cubicBezTo>
                  <a:pt x="513703" y="1856448"/>
                  <a:pt x="479935" y="1890216"/>
                  <a:pt x="438280" y="1890216"/>
                </a:cubicBezTo>
                <a:cubicBezTo>
                  <a:pt x="396625" y="1890216"/>
                  <a:pt x="362857" y="1856448"/>
                  <a:pt x="362857" y="1814793"/>
                </a:cubicBezTo>
                <a:lnTo>
                  <a:pt x="363360" y="1812303"/>
                </a:lnTo>
                <a:lnTo>
                  <a:pt x="362857" y="1809813"/>
                </a:lnTo>
                <a:cubicBezTo>
                  <a:pt x="362857" y="1768158"/>
                  <a:pt x="396625" y="1734390"/>
                  <a:pt x="438280" y="1734390"/>
                </a:cubicBezTo>
                <a:close/>
                <a:moveTo>
                  <a:pt x="75423" y="1734390"/>
                </a:moveTo>
                <a:cubicBezTo>
                  <a:pt x="117078" y="1734390"/>
                  <a:pt x="150846" y="1768158"/>
                  <a:pt x="150846" y="1809813"/>
                </a:cubicBezTo>
                <a:lnTo>
                  <a:pt x="150343" y="1812303"/>
                </a:lnTo>
                <a:lnTo>
                  <a:pt x="150846" y="1814793"/>
                </a:lnTo>
                <a:cubicBezTo>
                  <a:pt x="150846" y="1856448"/>
                  <a:pt x="117078" y="1890216"/>
                  <a:pt x="75423" y="1890216"/>
                </a:cubicBezTo>
                <a:cubicBezTo>
                  <a:pt x="33768" y="1890216"/>
                  <a:pt x="0" y="1856448"/>
                  <a:pt x="0" y="1814793"/>
                </a:cubicBezTo>
                <a:lnTo>
                  <a:pt x="503" y="1812303"/>
                </a:lnTo>
                <a:lnTo>
                  <a:pt x="0" y="1809813"/>
                </a:lnTo>
                <a:cubicBezTo>
                  <a:pt x="0" y="1768158"/>
                  <a:pt x="33768" y="1734390"/>
                  <a:pt x="75423" y="1734390"/>
                </a:cubicBezTo>
                <a:close/>
                <a:moveTo>
                  <a:pt x="438280" y="1387512"/>
                </a:moveTo>
                <a:cubicBezTo>
                  <a:pt x="479935" y="1387512"/>
                  <a:pt x="513703" y="1421280"/>
                  <a:pt x="513703" y="1462935"/>
                </a:cubicBezTo>
                <a:cubicBezTo>
                  <a:pt x="513703" y="1504590"/>
                  <a:pt x="479935" y="1538358"/>
                  <a:pt x="438280" y="1538358"/>
                </a:cubicBezTo>
                <a:cubicBezTo>
                  <a:pt x="396625" y="1538358"/>
                  <a:pt x="362857" y="1504590"/>
                  <a:pt x="362857" y="1462935"/>
                </a:cubicBezTo>
                <a:cubicBezTo>
                  <a:pt x="362857" y="1421280"/>
                  <a:pt x="396625" y="1387512"/>
                  <a:pt x="438280" y="1387512"/>
                </a:cubicBezTo>
                <a:close/>
                <a:moveTo>
                  <a:pt x="75423" y="1387512"/>
                </a:moveTo>
                <a:cubicBezTo>
                  <a:pt x="117078" y="1387512"/>
                  <a:pt x="150846" y="1421280"/>
                  <a:pt x="150846" y="1462935"/>
                </a:cubicBezTo>
                <a:cubicBezTo>
                  <a:pt x="150846" y="1504590"/>
                  <a:pt x="117078" y="1538358"/>
                  <a:pt x="75423" y="1538358"/>
                </a:cubicBezTo>
                <a:cubicBezTo>
                  <a:pt x="33768" y="1538358"/>
                  <a:pt x="0" y="1504590"/>
                  <a:pt x="0" y="1462935"/>
                </a:cubicBezTo>
                <a:cubicBezTo>
                  <a:pt x="0" y="1421280"/>
                  <a:pt x="33768" y="1387512"/>
                  <a:pt x="75423" y="1387512"/>
                </a:cubicBezTo>
                <a:close/>
                <a:moveTo>
                  <a:pt x="75423" y="1040634"/>
                </a:moveTo>
                <a:cubicBezTo>
                  <a:pt x="117078" y="1040634"/>
                  <a:pt x="150846" y="1074403"/>
                  <a:pt x="150846" y="1116057"/>
                </a:cubicBezTo>
                <a:cubicBezTo>
                  <a:pt x="150846" y="1157713"/>
                  <a:pt x="117078" y="1191480"/>
                  <a:pt x="75423" y="1191480"/>
                </a:cubicBezTo>
                <a:cubicBezTo>
                  <a:pt x="33768" y="1191480"/>
                  <a:pt x="0" y="1157713"/>
                  <a:pt x="0" y="1116057"/>
                </a:cubicBezTo>
                <a:cubicBezTo>
                  <a:pt x="0" y="1074403"/>
                  <a:pt x="33768" y="1040634"/>
                  <a:pt x="75423" y="1040634"/>
                </a:cubicBezTo>
                <a:close/>
                <a:moveTo>
                  <a:pt x="438280" y="1040634"/>
                </a:moveTo>
                <a:cubicBezTo>
                  <a:pt x="479935" y="1040634"/>
                  <a:pt x="513703" y="1074402"/>
                  <a:pt x="513703" y="1116057"/>
                </a:cubicBezTo>
                <a:cubicBezTo>
                  <a:pt x="513703" y="1157712"/>
                  <a:pt x="479935" y="1191480"/>
                  <a:pt x="438280" y="1191480"/>
                </a:cubicBezTo>
                <a:cubicBezTo>
                  <a:pt x="396625" y="1191480"/>
                  <a:pt x="362857" y="1157712"/>
                  <a:pt x="362857" y="1116057"/>
                </a:cubicBezTo>
                <a:cubicBezTo>
                  <a:pt x="362857" y="1074402"/>
                  <a:pt x="396625" y="1040634"/>
                  <a:pt x="438280" y="1040634"/>
                </a:cubicBezTo>
                <a:close/>
                <a:moveTo>
                  <a:pt x="438280" y="693756"/>
                </a:moveTo>
                <a:cubicBezTo>
                  <a:pt x="479935" y="693756"/>
                  <a:pt x="513703" y="727524"/>
                  <a:pt x="513703" y="769179"/>
                </a:cubicBezTo>
                <a:cubicBezTo>
                  <a:pt x="513703" y="810834"/>
                  <a:pt x="479935" y="844602"/>
                  <a:pt x="438280" y="844602"/>
                </a:cubicBezTo>
                <a:cubicBezTo>
                  <a:pt x="396625" y="844602"/>
                  <a:pt x="362857" y="810834"/>
                  <a:pt x="362857" y="769179"/>
                </a:cubicBezTo>
                <a:cubicBezTo>
                  <a:pt x="362857" y="727524"/>
                  <a:pt x="396625" y="693756"/>
                  <a:pt x="438280" y="693756"/>
                </a:cubicBezTo>
                <a:close/>
                <a:moveTo>
                  <a:pt x="75423" y="693756"/>
                </a:moveTo>
                <a:cubicBezTo>
                  <a:pt x="117078" y="693756"/>
                  <a:pt x="150846" y="727525"/>
                  <a:pt x="150846" y="769179"/>
                </a:cubicBezTo>
                <a:cubicBezTo>
                  <a:pt x="150846" y="810834"/>
                  <a:pt x="117078" y="844602"/>
                  <a:pt x="75423" y="844602"/>
                </a:cubicBezTo>
                <a:cubicBezTo>
                  <a:pt x="33768" y="844602"/>
                  <a:pt x="0" y="810834"/>
                  <a:pt x="0" y="769179"/>
                </a:cubicBezTo>
                <a:cubicBezTo>
                  <a:pt x="0" y="727525"/>
                  <a:pt x="33768" y="693756"/>
                  <a:pt x="75423" y="693756"/>
                </a:cubicBezTo>
                <a:close/>
                <a:moveTo>
                  <a:pt x="75423" y="346879"/>
                </a:moveTo>
                <a:cubicBezTo>
                  <a:pt x="117078" y="346879"/>
                  <a:pt x="150846" y="380647"/>
                  <a:pt x="150846" y="422302"/>
                </a:cubicBezTo>
                <a:cubicBezTo>
                  <a:pt x="150846" y="463957"/>
                  <a:pt x="117078" y="497724"/>
                  <a:pt x="75423" y="497724"/>
                </a:cubicBezTo>
                <a:cubicBezTo>
                  <a:pt x="33768" y="497724"/>
                  <a:pt x="0" y="463957"/>
                  <a:pt x="0" y="422302"/>
                </a:cubicBezTo>
                <a:cubicBezTo>
                  <a:pt x="0" y="380647"/>
                  <a:pt x="33768" y="346879"/>
                  <a:pt x="75423" y="346879"/>
                </a:cubicBezTo>
                <a:close/>
                <a:moveTo>
                  <a:pt x="438280" y="346878"/>
                </a:moveTo>
                <a:cubicBezTo>
                  <a:pt x="479935" y="346878"/>
                  <a:pt x="513703" y="380646"/>
                  <a:pt x="513703" y="422301"/>
                </a:cubicBezTo>
                <a:cubicBezTo>
                  <a:pt x="513703" y="463956"/>
                  <a:pt x="479935" y="497724"/>
                  <a:pt x="438280" y="497724"/>
                </a:cubicBezTo>
                <a:cubicBezTo>
                  <a:pt x="396625" y="497724"/>
                  <a:pt x="362857" y="463956"/>
                  <a:pt x="362857" y="422301"/>
                </a:cubicBezTo>
                <a:cubicBezTo>
                  <a:pt x="362857" y="380646"/>
                  <a:pt x="396625" y="346878"/>
                  <a:pt x="438280" y="346878"/>
                </a:cubicBezTo>
                <a:close/>
                <a:moveTo>
                  <a:pt x="75423" y="1"/>
                </a:moveTo>
                <a:cubicBezTo>
                  <a:pt x="117078" y="1"/>
                  <a:pt x="150846" y="33769"/>
                  <a:pt x="150846" y="75424"/>
                </a:cubicBezTo>
                <a:cubicBezTo>
                  <a:pt x="150846" y="117079"/>
                  <a:pt x="117078" y="150847"/>
                  <a:pt x="75423" y="150847"/>
                </a:cubicBezTo>
                <a:cubicBezTo>
                  <a:pt x="33768" y="150847"/>
                  <a:pt x="0" y="117079"/>
                  <a:pt x="0" y="75424"/>
                </a:cubicBezTo>
                <a:cubicBezTo>
                  <a:pt x="0" y="33769"/>
                  <a:pt x="33768" y="1"/>
                  <a:pt x="75423" y="1"/>
                </a:cubicBezTo>
                <a:close/>
                <a:moveTo>
                  <a:pt x="438280" y="0"/>
                </a:moveTo>
                <a:cubicBezTo>
                  <a:pt x="479935" y="0"/>
                  <a:pt x="513703" y="33769"/>
                  <a:pt x="513703" y="75424"/>
                </a:cubicBezTo>
                <a:cubicBezTo>
                  <a:pt x="513703" y="117079"/>
                  <a:pt x="479935" y="150847"/>
                  <a:pt x="438280" y="150847"/>
                </a:cubicBezTo>
                <a:cubicBezTo>
                  <a:pt x="396625" y="150847"/>
                  <a:pt x="362857" y="117079"/>
                  <a:pt x="362857" y="75424"/>
                </a:cubicBezTo>
                <a:cubicBezTo>
                  <a:pt x="362857" y="33769"/>
                  <a:pt x="396625" y="0"/>
                  <a:pt x="438280" y="0"/>
                </a:cubicBezTo>
                <a:close/>
              </a:path>
            </a:pathLst>
          </a:custGeom>
          <a:gradFill>
            <a:gsLst>
              <a:gs pos="74000">
                <a:schemeClr val="accent2">
                  <a:alpha val="70000"/>
                </a:schemeClr>
              </a:gs>
              <a:gs pos="0">
                <a:schemeClr val="accent4">
                  <a:alpha val="7000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11186" y="488949"/>
            <a:ext cx="631826" cy="631826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1243012" y="589418"/>
            <a:ext cx="4698723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200" dirty="0">
                <a:solidFill>
                  <a:schemeClr val="bg1"/>
                </a:solidFill>
                <a:sym typeface="+mn-ea"/>
              </a:rPr>
              <a:t>经典教材《计算机操作系统》</a:t>
            </a:r>
            <a:r>
              <a:rPr lang="zh-CN" altLang="en-US" sz="2200" b="1" dirty="0">
                <a:solidFill>
                  <a:schemeClr val="accent2"/>
                </a:solidFill>
                <a:sym typeface="+mn-ea"/>
              </a:rPr>
              <a:t>最新版</a:t>
            </a:r>
            <a:endParaRPr lang="zh-CN" altLang="en-US" sz="2200" b="1" dirty="0">
              <a:solidFill>
                <a:schemeClr val="accent2"/>
              </a:solidFill>
            </a:endParaRPr>
          </a:p>
        </p:txBody>
      </p:sp>
      <p:sp>
        <p:nvSpPr>
          <p:cNvPr id="17" name="矩形: 圆角 21"/>
          <p:cNvSpPr/>
          <p:nvPr/>
        </p:nvSpPr>
        <p:spPr>
          <a:xfrm>
            <a:off x="800099" y="4579447"/>
            <a:ext cx="4235540" cy="459272"/>
          </a:xfrm>
          <a:prstGeom prst="roundRect">
            <a:avLst>
              <a:gd name="adj" fmla="val 5000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主讲教师：李玮玮</a:t>
            </a:r>
            <a:endParaRPr lang="en-US" altLang="zh-CN" b="1" dirty="0">
              <a:solidFill>
                <a:schemeClr val="tx1"/>
              </a:solidFill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684121" y="5993053"/>
            <a:ext cx="2074491" cy="431799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55100" y="844791"/>
            <a:ext cx="3007096" cy="426154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69925" y="78668"/>
            <a:ext cx="70262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</a:rPr>
              <a:t>示例</a:t>
            </a:r>
          </a:p>
        </p:txBody>
      </p:sp>
      <p:grpSp>
        <p:nvGrpSpPr>
          <p:cNvPr id="23" name="Group 2"/>
          <p:cNvGrpSpPr/>
          <p:nvPr/>
        </p:nvGrpSpPr>
        <p:grpSpPr bwMode="auto">
          <a:xfrm>
            <a:off x="1840337" y="1311700"/>
            <a:ext cx="8867595" cy="4794091"/>
            <a:chOff x="384" y="1731"/>
            <a:chExt cx="4535" cy="2397"/>
          </a:xfrm>
        </p:grpSpPr>
        <p:sp>
          <p:nvSpPr>
            <p:cNvPr id="26" name="Rectangle 3"/>
            <p:cNvSpPr>
              <a:spLocks noChangeArrowheads="1"/>
            </p:cNvSpPr>
            <p:nvPr/>
          </p:nvSpPr>
          <p:spPr bwMode="auto">
            <a:xfrm>
              <a:off x="624" y="2064"/>
              <a:ext cx="961" cy="1776"/>
            </a:xfrm>
            <a:prstGeom prst="rect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lIns="92075" tIns="46038" rIns="92075" bIns="46038" anchor="ctr"/>
            <a:lstStyle/>
            <a:p>
              <a:pPr algn="ctr" eaLnBrk="1" hangingPunct="1">
                <a:buFont typeface="Monotype Sorts" pitchFamily="2" charset="2"/>
                <a:buNone/>
                <a:defRPr/>
              </a:pPr>
              <a:endParaRPr lang="zh-CN" altLang="zh-CN" sz="2400" dirty="0"/>
            </a:p>
          </p:txBody>
        </p:sp>
        <p:sp>
          <p:nvSpPr>
            <p:cNvPr id="29" name="Rectangle 4"/>
            <p:cNvSpPr>
              <a:spLocks noChangeArrowheads="1"/>
            </p:cNvSpPr>
            <p:nvPr/>
          </p:nvSpPr>
          <p:spPr bwMode="auto">
            <a:xfrm>
              <a:off x="666" y="2112"/>
              <a:ext cx="912" cy="7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8" rIns="92075" bIns="46038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Font typeface="Monotype Sorts" pitchFamily="2" charset="2"/>
                <a:buNone/>
              </a:pPr>
              <a:r>
                <a:rPr lang="zh-CN" altLang="en-US" sz="2400" dirty="0">
                  <a:latin typeface="+mn-ea"/>
                  <a:ea typeface="+mn-ea"/>
                </a:rPr>
                <a:t>程  序</a:t>
              </a:r>
            </a:p>
            <a:p>
              <a:pPr eaLnBrk="1" hangingPunct="1">
                <a:buFont typeface="Monotype Sorts" pitchFamily="2" charset="2"/>
                <a:buNone/>
              </a:pPr>
              <a:r>
                <a:rPr lang="en-US" altLang="zh-CN" sz="2400" dirty="0"/>
                <a:t>JUMP </a:t>
              </a:r>
              <a:r>
                <a:rPr lang="en-US" altLang="zh-CN" sz="2400" dirty="0" err="1"/>
                <a:t>i</a:t>
              </a:r>
              <a:endParaRPr lang="en-US" altLang="zh-CN" sz="2400" dirty="0"/>
            </a:p>
            <a:p>
              <a:pPr eaLnBrk="1" hangingPunct="1">
                <a:buFont typeface="Monotype Sorts" pitchFamily="2" charset="2"/>
                <a:buNone/>
              </a:pPr>
              <a:r>
                <a:rPr lang="en-US" altLang="zh-CN" sz="2400" dirty="0"/>
                <a:t>LOAD j DATA</a:t>
              </a:r>
            </a:p>
          </p:txBody>
        </p:sp>
        <p:sp>
          <p:nvSpPr>
            <p:cNvPr id="32" name="Text Box 5"/>
            <p:cNvSpPr txBox="1">
              <a:spLocks noChangeArrowheads="1"/>
            </p:cNvSpPr>
            <p:nvPr/>
          </p:nvSpPr>
          <p:spPr bwMode="auto">
            <a:xfrm>
              <a:off x="960" y="3888"/>
              <a:ext cx="480" cy="2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27FFB7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8" rIns="92075" bIns="46038">
              <a:spAutoFit/>
            </a:bodyPr>
            <a:lstStyle>
              <a:lvl1pPr marL="457200" indent="-4572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 typeface="Monotype Sorts" pitchFamily="2" charset="2"/>
                <a:buNone/>
              </a:pPr>
              <a:r>
                <a:rPr kumimoji="1" lang="en-US" altLang="zh-CN" sz="2400">
                  <a:latin typeface="Times New Roman" panose="02020603050405020304" pitchFamily="18" charset="0"/>
                </a:rPr>
                <a:t>(a)</a:t>
              </a:r>
            </a:p>
          </p:txBody>
        </p:sp>
        <p:sp>
          <p:nvSpPr>
            <p:cNvPr id="35" name="Text Box 6"/>
            <p:cNvSpPr txBox="1">
              <a:spLocks noChangeArrowheads="1"/>
            </p:cNvSpPr>
            <p:nvPr/>
          </p:nvSpPr>
          <p:spPr bwMode="auto">
            <a:xfrm>
              <a:off x="744" y="1731"/>
              <a:ext cx="816" cy="2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27FFB7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8" rIns="92075" bIns="46038">
              <a:spAutoFit/>
            </a:bodyPr>
            <a:lstStyle>
              <a:lvl1pPr marL="457200" indent="-4572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 typeface="Monotype Sorts" pitchFamily="2" charset="2"/>
                <a:buNone/>
              </a:pPr>
              <a:r>
                <a:rPr kumimoji="1" lang="zh-CN" altLang="en-US" sz="2400" dirty="0">
                  <a:latin typeface="+mn-ea"/>
                  <a:ea typeface="+mn-ea"/>
                </a:rPr>
                <a:t>符号地址</a:t>
              </a:r>
            </a:p>
          </p:txBody>
        </p:sp>
        <p:sp>
          <p:nvSpPr>
            <p:cNvPr id="40" name="Text Box 7"/>
            <p:cNvSpPr txBox="1">
              <a:spLocks noChangeArrowheads="1"/>
            </p:cNvSpPr>
            <p:nvPr/>
          </p:nvSpPr>
          <p:spPr bwMode="auto">
            <a:xfrm>
              <a:off x="384" y="3264"/>
              <a:ext cx="288" cy="2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27FFB7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8" rIns="92075" bIns="46038">
              <a:spAutoFit/>
            </a:bodyPr>
            <a:lstStyle>
              <a:lvl1pPr marL="457200" indent="-4572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 typeface="Monotype Sorts" pitchFamily="2" charset="2"/>
                <a:buNone/>
              </a:pPr>
              <a:r>
                <a:rPr kumimoji="1" lang="en-US" altLang="zh-CN" sz="2400">
                  <a:latin typeface="Times New Roman" panose="02020603050405020304" pitchFamily="18" charset="0"/>
                </a:rPr>
                <a:t>j</a:t>
              </a:r>
            </a:p>
          </p:txBody>
        </p:sp>
        <p:sp>
          <p:nvSpPr>
            <p:cNvPr id="41" name="Line 8"/>
            <p:cNvSpPr>
              <a:spLocks noChangeShapeType="1"/>
            </p:cNvSpPr>
            <p:nvPr/>
          </p:nvSpPr>
          <p:spPr bwMode="auto">
            <a:xfrm flipH="1">
              <a:off x="1392" y="3360"/>
              <a:ext cx="480" cy="0"/>
            </a:xfrm>
            <a:prstGeom prst="line">
              <a:avLst/>
            </a:prstGeom>
            <a:ln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lIns="92075" tIns="46038" rIns="92075" bIns="46038"/>
            <a:lstStyle/>
            <a:p>
              <a:pPr eaLnBrk="1" hangingPunct="1">
                <a:defRPr/>
              </a:pPr>
              <a:endParaRPr lang="zh-CN" altLang="en-US" sz="2400"/>
            </a:p>
          </p:txBody>
        </p:sp>
        <p:sp>
          <p:nvSpPr>
            <p:cNvPr id="42" name="Line 9"/>
            <p:cNvSpPr>
              <a:spLocks noChangeShapeType="1"/>
            </p:cNvSpPr>
            <p:nvPr/>
          </p:nvSpPr>
          <p:spPr bwMode="auto">
            <a:xfrm>
              <a:off x="1392" y="2832"/>
              <a:ext cx="48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lIns="92075" tIns="46038" rIns="92075" bIns="46038"/>
            <a:lstStyle/>
            <a:p>
              <a:pPr eaLnBrk="1" hangingPunct="1">
                <a:defRPr/>
              </a:pPr>
              <a:endParaRPr lang="zh-CN" altLang="en-US" sz="2400"/>
            </a:p>
          </p:txBody>
        </p:sp>
        <p:sp>
          <p:nvSpPr>
            <p:cNvPr id="43" name="Line 10"/>
            <p:cNvSpPr>
              <a:spLocks noChangeShapeType="1"/>
            </p:cNvSpPr>
            <p:nvPr/>
          </p:nvSpPr>
          <p:spPr bwMode="auto">
            <a:xfrm>
              <a:off x="1872" y="2832"/>
              <a:ext cx="0" cy="53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lIns="92075" tIns="46038" rIns="92075" bIns="46038"/>
            <a:lstStyle/>
            <a:p>
              <a:pPr eaLnBrk="1" hangingPunct="1">
                <a:defRPr/>
              </a:pPr>
              <a:endParaRPr lang="zh-CN" altLang="en-US" sz="2400"/>
            </a:p>
          </p:txBody>
        </p:sp>
        <p:sp>
          <p:nvSpPr>
            <p:cNvPr id="44" name="Line 11"/>
            <p:cNvSpPr>
              <a:spLocks noChangeShapeType="1"/>
            </p:cNvSpPr>
            <p:nvPr/>
          </p:nvSpPr>
          <p:spPr bwMode="auto">
            <a:xfrm>
              <a:off x="624" y="2976"/>
              <a:ext cx="960" cy="0"/>
            </a:xfrm>
            <a:prstGeom prst="line">
              <a:avLst/>
            </a:prstGeom>
            <a:noFill/>
            <a:ln w="22225">
              <a:solidFill>
                <a:srgbClr val="FF0000"/>
              </a:solidFill>
              <a:prstDash val="dash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8" rIns="92075" bIns="46038"/>
            <a:lstStyle/>
            <a:p>
              <a:endParaRPr lang="zh-CN" altLang="en-US" sz="2400"/>
            </a:p>
          </p:txBody>
        </p:sp>
        <p:sp>
          <p:nvSpPr>
            <p:cNvPr id="45" name="Line 12"/>
            <p:cNvSpPr>
              <a:spLocks noChangeShapeType="1"/>
            </p:cNvSpPr>
            <p:nvPr/>
          </p:nvSpPr>
          <p:spPr bwMode="auto">
            <a:xfrm flipH="1">
              <a:off x="1392" y="2688"/>
              <a:ext cx="480" cy="0"/>
            </a:xfrm>
            <a:prstGeom prst="line">
              <a:avLst/>
            </a:prstGeom>
            <a:ln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lIns="92075" tIns="46038" rIns="92075" bIns="46038"/>
            <a:lstStyle/>
            <a:p>
              <a:pPr eaLnBrk="1" hangingPunct="1">
                <a:defRPr/>
              </a:pPr>
              <a:endParaRPr lang="zh-CN" altLang="en-US" sz="2400"/>
            </a:p>
          </p:txBody>
        </p:sp>
        <p:sp>
          <p:nvSpPr>
            <p:cNvPr id="46" name="Line 13"/>
            <p:cNvSpPr>
              <a:spLocks noChangeShapeType="1"/>
            </p:cNvSpPr>
            <p:nvPr/>
          </p:nvSpPr>
          <p:spPr bwMode="auto">
            <a:xfrm>
              <a:off x="1392" y="2400"/>
              <a:ext cx="48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lIns="92075" tIns="46038" rIns="92075" bIns="46038"/>
            <a:lstStyle/>
            <a:p>
              <a:pPr eaLnBrk="1" hangingPunct="1">
                <a:defRPr/>
              </a:pPr>
              <a:endParaRPr lang="zh-CN" altLang="en-US" sz="2400"/>
            </a:p>
          </p:txBody>
        </p:sp>
        <p:sp>
          <p:nvSpPr>
            <p:cNvPr id="47" name="Line 14"/>
            <p:cNvSpPr>
              <a:spLocks noChangeShapeType="1"/>
            </p:cNvSpPr>
            <p:nvPr/>
          </p:nvSpPr>
          <p:spPr bwMode="auto">
            <a:xfrm>
              <a:off x="1872" y="2400"/>
              <a:ext cx="0" cy="28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lIns="92075" tIns="46038" rIns="92075" bIns="46038"/>
            <a:lstStyle/>
            <a:p>
              <a:pPr eaLnBrk="1" hangingPunct="1">
                <a:defRPr/>
              </a:pPr>
              <a:endParaRPr lang="zh-CN" altLang="en-US" sz="2400"/>
            </a:p>
          </p:txBody>
        </p:sp>
        <p:sp>
          <p:nvSpPr>
            <p:cNvPr id="48" name="Text Box 15"/>
            <p:cNvSpPr txBox="1">
              <a:spLocks noChangeArrowheads="1"/>
            </p:cNvSpPr>
            <p:nvPr/>
          </p:nvSpPr>
          <p:spPr bwMode="auto">
            <a:xfrm>
              <a:off x="384" y="2642"/>
              <a:ext cx="288" cy="2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27FFB7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8" rIns="92075" bIns="46038">
              <a:spAutoFit/>
            </a:bodyPr>
            <a:lstStyle>
              <a:lvl1pPr marL="457200" indent="-4572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 typeface="Monotype Sorts" pitchFamily="2" charset="2"/>
                <a:buNone/>
              </a:pPr>
              <a:r>
                <a:rPr kumimoji="1" lang="en-US" altLang="zh-CN" sz="2400">
                  <a:latin typeface="Times New Roman" panose="02020603050405020304" pitchFamily="18" charset="0"/>
                </a:rPr>
                <a:t>i</a:t>
              </a:r>
            </a:p>
          </p:txBody>
        </p:sp>
        <p:sp>
          <p:nvSpPr>
            <p:cNvPr id="49" name="Rectangle 16"/>
            <p:cNvSpPr>
              <a:spLocks noChangeArrowheads="1"/>
            </p:cNvSpPr>
            <p:nvPr/>
          </p:nvSpPr>
          <p:spPr bwMode="auto">
            <a:xfrm>
              <a:off x="2352" y="2064"/>
              <a:ext cx="983" cy="1776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Monotype Sorts" pitchFamily="2" charset="2"/>
                <a:buNone/>
              </a:pPr>
              <a:endParaRPr lang="zh-CN" altLang="zh-CN" sz="2400"/>
            </a:p>
          </p:txBody>
        </p:sp>
        <p:sp>
          <p:nvSpPr>
            <p:cNvPr id="50" name="Rectangle 17"/>
            <p:cNvSpPr>
              <a:spLocks noChangeArrowheads="1"/>
            </p:cNvSpPr>
            <p:nvPr/>
          </p:nvSpPr>
          <p:spPr bwMode="auto">
            <a:xfrm>
              <a:off x="3984" y="2016"/>
              <a:ext cx="935" cy="9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Font typeface="Monotype Sorts" pitchFamily="2" charset="2"/>
                <a:buNone/>
              </a:pPr>
              <a:r>
                <a:rPr lang="en-US" altLang="zh-CN" sz="2400" dirty="0"/>
                <a:t> </a:t>
              </a:r>
            </a:p>
            <a:p>
              <a:pPr eaLnBrk="1" hangingPunct="1">
                <a:buFont typeface="Monotype Sorts" pitchFamily="2" charset="2"/>
                <a:buNone/>
              </a:pPr>
              <a:r>
                <a:rPr lang="en-US" altLang="zh-CN" sz="2400" dirty="0"/>
                <a:t>JUMP 1424</a:t>
              </a:r>
            </a:p>
            <a:p>
              <a:pPr eaLnBrk="1" hangingPunct="1">
                <a:buFont typeface="Monotype Sorts" pitchFamily="2" charset="2"/>
                <a:buNone/>
              </a:pPr>
              <a:endParaRPr lang="en-US" altLang="zh-CN" sz="2400" dirty="0"/>
            </a:p>
            <a:p>
              <a:pPr eaLnBrk="1" hangingPunct="1">
                <a:buFont typeface="Monotype Sorts" pitchFamily="2" charset="2"/>
                <a:buNone/>
              </a:pPr>
              <a:r>
                <a:rPr lang="en-US" altLang="zh-CN" sz="2400" dirty="0"/>
                <a:t>LOAD 2224</a:t>
              </a:r>
            </a:p>
            <a:p>
              <a:pPr eaLnBrk="1" hangingPunct="1">
                <a:buFont typeface="Monotype Sorts" pitchFamily="2" charset="2"/>
                <a:buNone/>
              </a:pPr>
              <a:r>
                <a:rPr lang="en-US" altLang="zh-CN" sz="2400" dirty="0"/>
                <a:t> </a:t>
              </a:r>
            </a:p>
          </p:txBody>
        </p:sp>
        <p:sp>
          <p:nvSpPr>
            <p:cNvPr id="51" name="Text Box 18"/>
            <p:cNvSpPr txBox="1">
              <a:spLocks noChangeArrowheads="1"/>
            </p:cNvSpPr>
            <p:nvPr/>
          </p:nvSpPr>
          <p:spPr bwMode="auto">
            <a:xfrm>
              <a:off x="2544" y="3888"/>
              <a:ext cx="480" cy="2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27FFB7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8" rIns="92075" bIns="46038">
              <a:spAutoFit/>
            </a:bodyPr>
            <a:lstStyle>
              <a:lvl1pPr marL="457200" indent="-4572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 typeface="Monotype Sorts" pitchFamily="2" charset="2"/>
                <a:buNone/>
              </a:pPr>
              <a:r>
                <a:rPr kumimoji="1" lang="en-US" altLang="zh-CN" sz="2400">
                  <a:latin typeface="Times New Roman" panose="02020603050405020304" pitchFamily="18" charset="0"/>
                </a:rPr>
                <a:t>(b)</a:t>
              </a:r>
            </a:p>
          </p:txBody>
        </p:sp>
        <p:sp>
          <p:nvSpPr>
            <p:cNvPr id="52" name="Text Box 19"/>
            <p:cNvSpPr txBox="1">
              <a:spLocks noChangeArrowheads="1"/>
            </p:cNvSpPr>
            <p:nvPr/>
          </p:nvSpPr>
          <p:spPr bwMode="auto">
            <a:xfrm>
              <a:off x="4043" y="1776"/>
              <a:ext cx="816" cy="2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27FFB7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8" rIns="92075" bIns="46038">
              <a:spAutoFit/>
            </a:bodyPr>
            <a:lstStyle>
              <a:lvl1pPr marL="457200" indent="-4572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 typeface="Monotype Sorts" pitchFamily="2" charset="2"/>
                <a:buNone/>
              </a:pPr>
              <a:r>
                <a:rPr kumimoji="1" lang="zh-CN" altLang="en-US" sz="2400" dirty="0">
                  <a:solidFill>
                    <a:srgbClr val="0000FF"/>
                  </a:solidFill>
                  <a:latin typeface="+mn-ea"/>
                  <a:ea typeface="+mn-ea"/>
                </a:rPr>
                <a:t>物理地址</a:t>
              </a:r>
            </a:p>
          </p:txBody>
        </p:sp>
        <p:sp>
          <p:nvSpPr>
            <p:cNvPr id="53" name="Text Box 20"/>
            <p:cNvSpPr txBox="1">
              <a:spLocks noChangeArrowheads="1"/>
            </p:cNvSpPr>
            <p:nvPr/>
          </p:nvSpPr>
          <p:spPr bwMode="auto">
            <a:xfrm>
              <a:off x="3504" y="3420"/>
              <a:ext cx="480" cy="2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27FFB7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8" rIns="92075" bIns="46038">
              <a:spAutoFit/>
            </a:bodyPr>
            <a:lstStyle>
              <a:lvl1pPr marL="457200" indent="-4572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 typeface="Monotype Sorts" pitchFamily="2" charset="2"/>
                <a:buNone/>
              </a:pPr>
              <a:r>
                <a:rPr kumimoji="1" lang="en-US" altLang="zh-CN" sz="2400" dirty="0">
                  <a:latin typeface="Times New Roman" panose="02020603050405020304" pitchFamily="18" charset="0"/>
                </a:rPr>
                <a:t>2224</a:t>
              </a:r>
            </a:p>
          </p:txBody>
        </p:sp>
        <p:sp>
          <p:nvSpPr>
            <p:cNvPr id="54" name="Line 21"/>
            <p:cNvSpPr>
              <a:spLocks noChangeShapeType="1"/>
            </p:cNvSpPr>
            <p:nvPr/>
          </p:nvSpPr>
          <p:spPr bwMode="auto">
            <a:xfrm>
              <a:off x="2352" y="2976"/>
              <a:ext cx="983" cy="0"/>
            </a:xfrm>
            <a:prstGeom prst="line">
              <a:avLst/>
            </a:prstGeom>
            <a:noFill/>
            <a:ln w="22225">
              <a:solidFill>
                <a:srgbClr val="FF0000"/>
              </a:solidFill>
              <a:prstDash val="dash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8" rIns="92075" bIns="46038"/>
            <a:lstStyle/>
            <a:p>
              <a:endParaRPr lang="zh-CN" altLang="en-US" sz="2400"/>
            </a:p>
          </p:txBody>
        </p:sp>
        <p:sp>
          <p:nvSpPr>
            <p:cNvPr id="55" name="Text Box 22"/>
            <p:cNvSpPr txBox="1">
              <a:spLocks noChangeArrowheads="1"/>
            </p:cNvSpPr>
            <p:nvPr/>
          </p:nvSpPr>
          <p:spPr bwMode="auto">
            <a:xfrm>
              <a:off x="3504" y="2755"/>
              <a:ext cx="480" cy="2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27FFB7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8" rIns="92075" bIns="46038">
              <a:spAutoFit/>
            </a:bodyPr>
            <a:lstStyle>
              <a:lvl1pPr marL="457200" indent="-4572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 typeface="Monotype Sorts" pitchFamily="2" charset="2"/>
                <a:buNone/>
              </a:pPr>
              <a:r>
                <a:rPr kumimoji="1" lang="en-US" altLang="zh-CN" sz="2400">
                  <a:latin typeface="Times New Roman" panose="02020603050405020304" pitchFamily="18" charset="0"/>
                </a:rPr>
                <a:t>1424</a:t>
              </a:r>
            </a:p>
          </p:txBody>
        </p:sp>
        <p:sp>
          <p:nvSpPr>
            <p:cNvPr id="56" name="Rectangle 23"/>
            <p:cNvSpPr>
              <a:spLocks noChangeArrowheads="1"/>
            </p:cNvSpPr>
            <p:nvPr/>
          </p:nvSpPr>
          <p:spPr bwMode="auto">
            <a:xfrm>
              <a:off x="3936" y="2064"/>
              <a:ext cx="955" cy="1776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Monotype Sorts" pitchFamily="2" charset="2"/>
                <a:buNone/>
              </a:pPr>
              <a:endParaRPr lang="zh-CN" altLang="zh-CN" sz="2400"/>
            </a:p>
          </p:txBody>
        </p:sp>
        <p:sp>
          <p:nvSpPr>
            <p:cNvPr id="57" name="Rectangle 24"/>
            <p:cNvSpPr>
              <a:spLocks noChangeArrowheads="1"/>
            </p:cNvSpPr>
            <p:nvPr/>
          </p:nvSpPr>
          <p:spPr bwMode="auto">
            <a:xfrm>
              <a:off x="2389" y="2025"/>
              <a:ext cx="935" cy="9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Font typeface="Monotype Sorts" pitchFamily="2" charset="2"/>
                <a:buNone/>
              </a:pPr>
              <a:r>
                <a:rPr lang="en-US" altLang="zh-CN" sz="2400" dirty="0"/>
                <a:t> </a:t>
              </a:r>
            </a:p>
            <a:p>
              <a:pPr eaLnBrk="1" hangingPunct="1">
                <a:buFont typeface="Monotype Sorts" pitchFamily="2" charset="2"/>
                <a:buNone/>
              </a:pPr>
              <a:r>
                <a:rPr lang="en-US" altLang="zh-CN" sz="2400" dirty="0"/>
                <a:t>JUMP 400</a:t>
              </a:r>
            </a:p>
            <a:p>
              <a:pPr eaLnBrk="1" hangingPunct="1">
                <a:buFont typeface="Monotype Sorts" pitchFamily="2" charset="2"/>
                <a:buNone/>
              </a:pPr>
              <a:endParaRPr lang="en-US" altLang="zh-CN" sz="2400" dirty="0"/>
            </a:p>
            <a:p>
              <a:pPr eaLnBrk="1" hangingPunct="1">
                <a:buFont typeface="Monotype Sorts" pitchFamily="2" charset="2"/>
                <a:buNone/>
              </a:pPr>
              <a:r>
                <a:rPr lang="en-US" altLang="zh-CN" sz="2400" dirty="0"/>
                <a:t>LOAD 1200</a:t>
              </a:r>
            </a:p>
            <a:p>
              <a:pPr eaLnBrk="1" hangingPunct="1">
                <a:buFont typeface="Monotype Sorts" pitchFamily="2" charset="2"/>
                <a:buNone/>
              </a:pPr>
              <a:r>
                <a:rPr lang="en-US" altLang="zh-CN" sz="2400" dirty="0"/>
                <a:t> </a:t>
              </a:r>
            </a:p>
          </p:txBody>
        </p:sp>
        <p:sp>
          <p:nvSpPr>
            <p:cNvPr id="58" name="Text Box 25"/>
            <p:cNvSpPr txBox="1">
              <a:spLocks noChangeArrowheads="1"/>
            </p:cNvSpPr>
            <p:nvPr/>
          </p:nvSpPr>
          <p:spPr bwMode="auto">
            <a:xfrm>
              <a:off x="4128" y="3888"/>
              <a:ext cx="480" cy="2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27FFB7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8" rIns="92075" bIns="46038">
              <a:spAutoFit/>
            </a:bodyPr>
            <a:lstStyle>
              <a:lvl1pPr marL="457200" indent="-4572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 typeface="Monotype Sorts" pitchFamily="2" charset="2"/>
                <a:buNone/>
              </a:pPr>
              <a:r>
                <a:rPr kumimoji="1" lang="en-US" altLang="zh-CN" sz="2400">
                  <a:latin typeface="Times New Roman" panose="02020603050405020304" pitchFamily="18" charset="0"/>
                </a:rPr>
                <a:t>(c)</a:t>
              </a:r>
            </a:p>
          </p:txBody>
        </p:sp>
        <p:sp>
          <p:nvSpPr>
            <p:cNvPr id="59" name="Text Box 26"/>
            <p:cNvSpPr txBox="1">
              <a:spLocks noChangeArrowheads="1"/>
            </p:cNvSpPr>
            <p:nvPr/>
          </p:nvSpPr>
          <p:spPr bwMode="auto">
            <a:xfrm>
              <a:off x="2416" y="1754"/>
              <a:ext cx="816" cy="2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27FFB7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8" rIns="92075" bIns="46038">
              <a:spAutoFit/>
            </a:bodyPr>
            <a:lstStyle>
              <a:lvl1pPr marL="457200" indent="-4572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 typeface="Monotype Sorts" pitchFamily="2" charset="2"/>
                <a:buNone/>
              </a:pPr>
              <a:r>
                <a:rPr kumimoji="1" lang="zh-CN" altLang="en-US" sz="2400" dirty="0">
                  <a:solidFill>
                    <a:srgbClr val="FF0000"/>
                  </a:solidFill>
                  <a:latin typeface="+mn-ea"/>
                  <a:ea typeface="+mn-ea"/>
                </a:rPr>
                <a:t>逻辑地址</a:t>
              </a:r>
            </a:p>
          </p:txBody>
        </p:sp>
        <p:sp>
          <p:nvSpPr>
            <p:cNvPr id="60" name="Text Box 27"/>
            <p:cNvSpPr txBox="1">
              <a:spLocks noChangeArrowheads="1"/>
            </p:cNvSpPr>
            <p:nvPr/>
          </p:nvSpPr>
          <p:spPr bwMode="auto">
            <a:xfrm>
              <a:off x="1981" y="3357"/>
              <a:ext cx="480" cy="2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27FFB7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8" rIns="92075" bIns="46038">
              <a:spAutoFit/>
            </a:bodyPr>
            <a:lstStyle>
              <a:lvl1pPr marL="457200" indent="-4572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 typeface="Monotype Sorts" pitchFamily="2" charset="2"/>
                <a:buNone/>
              </a:pPr>
              <a:r>
                <a:rPr kumimoji="1" lang="en-US" altLang="zh-CN" sz="2400">
                  <a:latin typeface="Times New Roman" panose="02020603050405020304" pitchFamily="18" charset="0"/>
                </a:rPr>
                <a:t>1200</a:t>
              </a:r>
            </a:p>
          </p:txBody>
        </p:sp>
        <p:sp>
          <p:nvSpPr>
            <p:cNvPr id="61" name="Line 28"/>
            <p:cNvSpPr>
              <a:spLocks noChangeShapeType="1"/>
            </p:cNvSpPr>
            <p:nvPr/>
          </p:nvSpPr>
          <p:spPr bwMode="auto">
            <a:xfrm>
              <a:off x="3936" y="2976"/>
              <a:ext cx="955" cy="0"/>
            </a:xfrm>
            <a:prstGeom prst="line">
              <a:avLst/>
            </a:prstGeom>
            <a:noFill/>
            <a:ln w="22225">
              <a:solidFill>
                <a:srgbClr val="FF0000"/>
              </a:solidFill>
              <a:prstDash val="dash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8" rIns="92075" bIns="46038"/>
            <a:lstStyle/>
            <a:p>
              <a:endParaRPr lang="zh-CN" altLang="en-US" sz="2400"/>
            </a:p>
          </p:txBody>
        </p:sp>
        <p:sp>
          <p:nvSpPr>
            <p:cNvPr id="62" name="Text Box 29"/>
            <p:cNvSpPr txBox="1">
              <a:spLocks noChangeArrowheads="1"/>
            </p:cNvSpPr>
            <p:nvPr/>
          </p:nvSpPr>
          <p:spPr bwMode="auto">
            <a:xfrm>
              <a:off x="1981" y="2692"/>
              <a:ext cx="384" cy="2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27FFB7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8" rIns="92075" bIns="46038">
              <a:spAutoFit/>
            </a:bodyPr>
            <a:lstStyle>
              <a:lvl1pPr marL="457200" indent="-4572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 typeface="Monotype Sorts" pitchFamily="2" charset="2"/>
                <a:buNone/>
              </a:pPr>
              <a:r>
                <a:rPr kumimoji="1" lang="en-US" altLang="zh-CN" sz="2400">
                  <a:latin typeface="Times New Roman" panose="02020603050405020304" pitchFamily="18" charset="0"/>
                </a:rPr>
                <a:t>400</a:t>
              </a:r>
            </a:p>
          </p:txBody>
        </p:sp>
        <p:sp>
          <p:nvSpPr>
            <p:cNvPr id="63" name="Text Box 30"/>
            <p:cNvSpPr txBox="1">
              <a:spLocks noChangeArrowheads="1"/>
            </p:cNvSpPr>
            <p:nvPr/>
          </p:nvSpPr>
          <p:spPr bwMode="auto">
            <a:xfrm>
              <a:off x="3504" y="2100"/>
              <a:ext cx="480" cy="2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27FFB7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8" rIns="92075" bIns="46038">
              <a:spAutoFit/>
            </a:bodyPr>
            <a:lstStyle>
              <a:lvl1pPr marL="457200" indent="-4572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 typeface="Monotype Sorts" pitchFamily="2" charset="2"/>
                <a:buNone/>
              </a:pPr>
              <a:r>
                <a:rPr kumimoji="1" lang="en-US" altLang="zh-CN" sz="2400" dirty="0">
                  <a:latin typeface="Times New Roman" panose="02020603050405020304" pitchFamily="18" charset="0"/>
                </a:rPr>
                <a:t>1024</a:t>
              </a:r>
            </a:p>
          </p:txBody>
        </p:sp>
        <p:sp>
          <p:nvSpPr>
            <p:cNvPr id="64" name="Text Box 31"/>
            <p:cNvSpPr txBox="1">
              <a:spLocks noChangeArrowheads="1"/>
            </p:cNvSpPr>
            <p:nvPr/>
          </p:nvSpPr>
          <p:spPr bwMode="auto">
            <a:xfrm>
              <a:off x="2125" y="2080"/>
              <a:ext cx="288" cy="2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27FFB7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8" rIns="92075" bIns="46038">
              <a:spAutoFit/>
            </a:bodyPr>
            <a:lstStyle>
              <a:lvl1pPr marL="457200" indent="-4572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 typeface="Monotype Sorts" pitchFamily="2" charset="2"/>
                <a:buNone/>
              </a:pPr>
              <a:r>
                <a:rPr kumimoji="1" lang="en-US" altLang="zh-CN" sz="2400" dirty="0">
                  <a:latin typeface="Times New Roman" panose="02020603050405020304" pitchFamily="18" charset="0"/>
                </a:rPr>
                <a:t>0</a:t>
              </a: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69925" y="78668"/>
            <a:ext cx="70262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</a:rPr>
              <a:t>内存保护</a:t>
            </a:r>
          </a:p>
        </p:txBody>
      </p:sp>
      <p:sp>
        <p:nvSpPr>
          <p:cNvPr id="16" name="íSľïdé"/>
          <p:cNvSpPr/>
          <p:nvPr/>
        </p:nvSpPr>
        <p:spPr>
          <a:xfrm>
            <a:off x="1533439" y="1345276"/>
            <a:ext cx="567702" cy="511936"/>
          </a:xfrm>
          <a:custGeom>
            <a:avLst/>
            <a:gdLst>
              <a:gd name="connsiteX0" fmla="*/ 521432 w 608344"/>
              <a:gd name="connsiteY0" fmla="*/ 370453 h 548582"/>
              <a:gd name="connsiteX1" fmla="*/ 465737 w 608344"/>
              <a:gd name="connsiteY1" fmla="*/ 425787 h 548582"/>
              <a:gd name="connsiteX2" fmla="*/ 442491 w 608344"/>
              <a:gd name="connsiteY2" fmla="*/ 402479 h 548582"/>
              <a:gd name="connsiteX3" fmla="*/ 418201 w 608344"/>
              <a:gd name="connsiteY3" fmla="*/ 426545 h 548582"/>
              <a:gd name="connsiteX4" fmla="*/ 441447 w 608344"/>
              <a:gd name="connsiteY4" fmla="*/ 449948 h 548582"/>
              <a:gd name="connsiteX5" fmla="*/ 465642 w 608344"/>
              <a:gd name="connsiteY5" fmla="*/ 474204 h 548582"/>
              <a:gd name="connsiteX6" fmla="*/ 489932 w 608344"/>
              <a:gd name="connsiteY6" fmla="*/ 450043 h 548582"/>
              <a:gd name="connsiteX7" fmla="*/ 545532 w 608344"/>
              <a:gd name="connsiteY7" fmla="*/ 394709 h 548582"/>
              <a:gd name="connsiteX8" fmla="*/ 481962 w 608344"/>
              <a:gd name="connsiteY8" fmla="*/ 296170 h 548582"/>
              <a:gd name="connsiteX9" fmla="*/ 608344 w 608344"/>
              <a:gd name="connsiteY9" fmla="*/ 422376 h 548582"/>
              <a:gd name="connsiteX10" fmla="*/ 481962 w 608344"/>
              <a:gd name="connsiteY10" fmla="*/ 548582 h 548582"/>
              <a:gd name="connsiteX11" fmla="*/ 355579 w 608344"/>
              <a:gd name="connsiteY11" fmla="*/ 422376 h 548582"/>
              <a:gd name="connsiteX12" fmla="*/ 481962 w 608344"/>
              <a:gd name="connsiteY12" fmla="*/ 296170 h 548582"/>
              <a:gd name="connsiteX13" fmla="*/ 255835 w 608344"/>
              <a:gd name="connsiteY13" fmla="*/ 446 h 548582"/>
              <a:gd name="connsiteX14" fmla="*/ 317801 w 608344"/>
              <a:gd name="connsiteY14" fmla="*/ 13616 h 548582"/>
              <a:gd name="connsiteX15" fmla="*/ 348072 w 608344"/>
              <a:gd name="connsiteY15" fmla="*/ 41661 h 548582"/>
              <a:gd name="connsiteX16" fmla="*/ 381190 w 608344"/>
              <a:gd name="connsiteY16" fmla="*/ 146831 h 548582"/>
              <a:gd name="connsiteX17" fmla="*/ 378913 w 608344"/>
              <a:gd name="connsiteY17" fmla="*/ 156211 h 548582"/>
              <a:gd name="connsiteX18" fmla="*/ 387833 w 608344"/>
              <a:gd name="connsiteY18" fmla="*/ 200458 h 548582"/>
              <a:gd name="connsiteX19" fmla="*/ 366387 w 608344"/>
              <a:gd name="connsiteY19" fmla="*/ 237694 h 548582"/>
              <a:gd name="connsiteX20" fmla="*/ 351393 w 608344"/>
              <a:gd name="connsiteY20" fmla="*/ 278720 h 548582"/>
              <a:gd name="connsiteX21" fmla="*/ 351393 w 608344"/>
              <a:gd name="connsiteY21" fmla="*/ 322873 h 548582"/>
              <a:gd name="connsiteX22" fmla="*/ 317611 w 608344"/>
              <a:gd name="connsiteY22" fmla="*/ 422358 h 548582"/>
              <a:gd name="connsiteX23" fmla="*/ 376635 w 608344"/>
              <a:gd name="connsiteY23" fmla="*/ 548088 h 548582"/>
              <a:gd name="connsiteX24" fmla="*/ 26855 w 608344"/>
              <a:gd name="connsiteY24" fmla="*/ 548088 h 548582"/>
              <a:gd name="connsiteX25" fmla="*/ 0 w 608344"/>
              <a:gd name="connsiteY25" fmla="*/ 521274 h 548582"/>
              <a:gd name="connsiteX26" fmla="*/ 0 w 608344"/>
              <a:gd name="connsiteY26" fmla="*/ 473806 h 548582"/>
              <a:gd name="connsiteX27" fmla="*/ 19453 w 608344"/>
              <a:gd name="connsiteY27" fmla="*/ 432969 h 548582"/>
              <a:gd name="connsiteX28" fmla="*/ 173751 w 608344"/>
              <a:gd name="connsiteY28" fmla="*/ 334242 h 548582"/>
              <a:gd name="connsiteX29" fmla="*/ 176408 w 608344"/>
              <a:gd name="connsiteY29" fmla="*/ 329884 h 548582"/>
              <a:gd name="connsiteX30" fmla="*/ 176408 w 608344"/>
              <a:gd name="connsiteY30" fmla="*/ 278720 h 548582"/>
              <a:gd name="connsiteX31" fmla="*/ 161320 w 608344"/>
              <a:gd name="connsiteY31" fmla="*/ 237694 h 548582"/>
              <a:gd name="connsiteX32" fmla="*/ 139969 w 608344"/>
              <a:gd name="connsiteY32" fmla="*/ 200458 h 548582"/>
              <a:gd name="connsiteX33" fmla="*/ 148320 w 608344"/>
              <a:gd name="connsiteY33" fmla="*/ 156211 h 548582"/>
              <a:gd name="connsiteX34" fmla="*/ 146042 w 608344"/>
              <a:gd name="connsiteY34" fmla="*/ 146736 h 548582"/>
              <a:gd name="connsiteX35" fmla="*/ 145758 w 608344"/>
              <a:gd name="connsiteY35" fmla="*/ 95099 h 548582"/>
              <a:gd name="connsiteX36" fmla="*/ 176029 w 608344"/>
              <a:gd name="connsiteY36" fmla="*/ 42135 h 548582"/>
              <a:gd name="connsiteX37" fmla="*/ 203928 w 608344"/>
              <a:gd name="connsiteY37" fmla="*/ 19017 h 548582"/>
              <a:gd name="connsiteX38" fmla="*/ 231162 w 608344"/>
              <a:gd name="connsiteY38" fmla="*/ 5089 h 548582"/>
              <a:gd name="connsiteX39" fmla="*/ 255835 w 608344"/>
              <a:gd name="connsiteY39" fmla="*/ 446 h 548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608344" h="548582">
                <a:moveTo>
                  <a:pt x="521432" y="370453"/>
                </a:moveTo>
                <a:lnTo>
                  <a:pt x="465737" y="425787"/>
                </a:lnTo>
                <a:lnTo>
                  <a:pt x="442491" y="402479"/>
                </a:lnTo>
                <a:lnTo>
                  <a:pt x="418201" y="426545"/>
                </a:lnTo>
                <a:lnTo>
                  <a:pt x="441447" y="449948"/>
                </a:lnTo>
                <a:lnTo>
                  <a:pt x="465642" y="474204"/>
                </a:lnTo>
                <a:lnTo>
                  <a:pt x="489932" y="450043"/>
                </a:lnTo>
                <a:lnTo>
                  <a:pt x="545532" y="394709"/>
                </a:lnTo>
                <a:close/>
                <a:moveTo>
                  <a:pt x="481962" y="296170"/>
                </a:moveTo>
                <a:cubicBezTo>
                  <a:pt x="551795" y="296170"/>
                  <a:pt x="608344" y="352641"/>
                  <a:pt x="608344" y="422376"/>
                </a:cubicBezTo>
                <a:cubicBezTo>
                  <a:pt x="608344" y="492111"/>
                  <a:pt x="551795" y="548582"/>
                  <a:pt x="481962" y="548582"/>
                </a:cubicBezTo>
                <a:cubicBezTo>
                  <a:pt x="412129" y="548582"/>
                  <a:pt x="355579" y="492111"/>
                  <a:pt x="355579" y="422376"/>
                </a:cubicBezTo>
                <a:cubicBezTo>
                  <a:pt x="355579" y="352641"/>
                  <a:pt x="412129" y="296170"/>
                  <a:pt x="481962" y="296170"/>
                </a:cubicBezTo>
                <a:close/>
                <a:moveTo>
                  <a:pt x="255835" y="446"/>
                </a:moveTo>
                <a:cubicBezTo>
                  <a:pt x="282785" y="-1828"/>
                  <a:pt x="303187" y="4899"/>
                  <a:pt x="317801" y="13616"/>
                </a:cubicBezTo>
                <a:cubicBezTo>
                  <a:pt x="339721" y="25744"/>
                  <a:pt x="348072" y="41661"/>
                  <a:pt x="348072" y="41661"/>
                </a:cubicBezTo>
                <a:cubicBezTo>
                  <a:pt x="348072" y="41661"/>
                  <a:pt x="398176" y="45167"/>
                  <a:pt x="381190" y="146831"/>
                </a:cubicBezTo>
                <a:cubicBezTo>
                  <a:pt x="380621" y="149863"/>
                  <a:pt x="379862" y="153085"/>
                  <a:pt x="378913" y="156211"/>
                </a:cubicBezTo>
                <a:cubicBezTo>
                  <a:pt x="388592" y="156211"/>
                  <a:pt x="398271" y="163507"/>
                  <a:pt x="387833" y="200458"/>
                </a:cubicBezTo>
                <a:cubicBezTo>
                  <a:pt x="379672" y="229262"/>
                  <a:pt x="372080" y="237221"/>
                  <a:pt x="366387" y="237694"/>
                </a:cubicBezTo>
                <a:cubicBezTo>
                  <a:pt x="364394" y="250675"/>
                  <a:pt x="359175" y="265076"/>
                  <a:pt x="351393" y="278720"/>
                </a:cubicBezTo>
                <a:lnTo>
                  <a:pt x="351393" y="322873"/>
                </a:lnTo>
                <a:cubicBezTo>
                  <a:pt x="330232" y="350539"/>
                  <a:pt x="317611" y="385027"/>
                  <a:pt x="317611" y="422358"/>
                </a:cubicBezTo>
                <a:cubicBezTo>
                  <a:pt x="317611" y="472764"/>
                  <a:pt x="340480" y="518053"/>
                  <a:pt x="376635" y="548088"/>
                </a:cubicBezTo>
                <a:lnTo>
                  <a:pt x="26855" y="548088"/>
                </a:lnTo>
                <a:cubicBezTo>
                  <a:pt x="12052" y="548088"/>
                  <a:pt x="0" y="536055"/>
                  <a:pt x="0" y="521274"/>
                </a:cubicBezTo>
                <a:lnTo>
                  <a:pt x="0" y="473806"/>
                </a:lnTo>
                <a:cubicBezTo>
                  <a:pt x="0" y="457983"/>
                  <a:pt x="7212" y="443013"/>
                  <a:pt x="19453" y="432969"/>
                </a:cubicBezTo>
                <a:cubicBezTo>
                  <a:pt x="86638" y="377921"/>
                  <a:pt x="159043" y="341443"/>
                  <a:pt x="173751" y="334242"/>
                </a:cubicBezTo>
                <a:cubicBezTo>
                  <a:pt x="175365" y="333484"/>
                  <a:pt x="176408" y="331779"/>
                  <a:pt x="176408" y="329884"/>
                </a:cubicBezTo>
                <a:lnTo>
                  <a:pt x="176408" y="278720"/>
                </a:lnTo>
                <a:cubicBezTo>
                  <a:pt x="168437" y="265076"/>
                  <a:pt x="163313" y="250675"/>
                  <a:pt x="161320" y="237694"/>
                </a:cubicBezTo>
                <a:cubicBezTo>
                  <a:pt x="155627" y="237221"/>
                  <a:pt x="148035" y="229072"/>
                  <a:pt x="139969" y="200458"/>
                </a:cubicBezTo>
                <a:cubicBezTo>
                  <a:pt x="129531" y="164170"/>
                  <a:pt x="138925" y="156496"/>
                  <a:pt x="148320" y="156211"/>
                </a:cubicBezTo>
                <a:cubicBezTo>
                  <a:pt x="147371" y="153085"/>
                  <a:pt x="146612" y="149863"/>
                  <a:pt x="146042" y="146736"/>
                </a:cubicBezTo>
                <a:cubicBezTo>
                  <a:pt x="142436" y="128450"/>
                  <a:pt x="141487" y="111396"/>
                  <a:pt x="145758" y="95099"/>
                </a:cubicBezTo>
                <a:cubicBezTo>
                  <a:pt x="150787" y="73212"/>
                  <a:pt x="162744" y="55684"/>
                  <a:pt x="176029" y="42135"/>
                </a:cubicBezTo>
                <a:cubicBezTo>
                  <a:pt x="184379" y="33134"/>
                  <a:pt x="193869" y="25459"/>
                  <a:pt x="203928" y="19017"/>
                </a:cubicBezTo>
                <a:cubicBezTo>
                  <a:pt x="212183" y="13332"/>
                  <a:pt x="221293" y="8405"/>
                  <a:pt x="231162" y="5089"/>
                </a:cubicBezTo>
                <a:cubicBezTo>
                  <a:pt x="238849" y="2625"/>
                  <a:pt x="247105" y="825"/>
                  <a:pt x="255835" y="44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1440" tIns="45720" rIns="91440" bIns="45720" numCol="1" spcCol="127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lvl="0"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2200" kern="1200"/>
          </a:p>
        </p:txBody>
      </p:sp>
      <p:sp>
        <p:nvSpPr>
          <p:cNvPr id="17" name="ïŝļíḓê"/>
          <p:cNvSpPr/>
          <p:nvPr/>
        </p:nvSpPr>
        <p:spPr bwMode="auto">
          <a:xfrm>
            <a:off x="7834946" y="1711519"/>
            <a:ext cx="556774" cy="553604"/>
          </a:xfrm>
          <a:custGeom>
            <a:avLst/>
            <a:gdLst>
              <a:gd name="T0" fmla="*/ 3682 w 4808"/>
              <a:gd name="T1" fmla="*/ 2763 h 4789"/>
              <a:gd name="T2" fmla="*/ 3420 w 4808"/>
              <a:gd name="T3" fmla="*/ 2703 h 4789"/>
              <a:gd name="T4" fmla="*/ 3026 w 4808"/>
              <a:gd name="T5" fmla="*/ 2392 h 4789"/>
              <a:gd name="T6" fmla="*/ 2818 w 4808"/>
              <a:gd name="T7" fmla="*/ 2517 h 4789"/>
              <a:gd name="T8" fmla="*/ 3219 w 4808"/>
              <a:gd name="T9" fmla="*/ 1876 h 4789"/>
              <a:gd name="T10" fmla="*/ 3609 w 4808"/>
              <a:gd name="T11" fmla="*/ 1953 h 4789"/>
              <a:gd name="T12" fmla="*/ 4553 w 4808"/>
              <a:gd name="T13" fmla="*/ 720 h 4789"/>
              <a:gd name="T14" fmla="*/ 4388 w 4808"/>
              <a:gd name="T15" fmla="*/ 680 h 4789"/>
              <a:gd name="T16" fmla="*/ 3872 w 4808"/>
              <a:gd name="T17" fmla="*/ 1161 h 4789"/>
              <a:gd name="T18" fmla="*/ 3859 w 4808"/>
              <a:gd name="T19" fmla="*/ 1160 h 4789"/>
              <a:gd name="T20" fmla="*/ 3491 w 4808"/>
              <a:gd name="T21" fmla="*/ 1099 h 4789"/>
              <a:gd name="T22" fmla="*/ 3432 w 4808"/>
              <a:gd name="T23" fmla="*/ 731 h 4789"/>
              <a:gd name="T24" fmla="*/ 3454 w 4808"/>
              <a:gd name="T25" fmla="*/ 658 h 4789"/>
              <a:gd name="T26" fmla="*/ 3938 w 4808"/>
              <a:gd name="T27" fmla="*/ 104 h 4789"/>
              <a:gd name="T28" fmla="*/ 3609 w 4808"/>
              <a:gd name="T29" fmla="*/ 0 h 4789"/>
              <a:gd name="T30" fmla="*/ 2710 w 4808"/>
              <a:gd name="T31" fmla="*/ 1369 h 4789"/>
              <a:gd name="T32" fmla="*/ 1300 w 4808"/>
              <a:gd name="T33" fmla="*/ 999 h 4789"/>
              <a:gd name="T34" fmla="*/ 1309 w 4808"/>
              <a:gd name="T35" fmla="*/ 892 h 4789"/>
              <a:gd name="T36" fmla="*/ 865 w 4808"/>
              <a:gd name="T37" fmla="*/ 294 h 4789"/>
              <a:gd name="T38" fmla="*/ 665 w 4808"/>
              <a:gd name="T39" fmla="*/ 298 h 4789"/>
              <a:gd name="T40" fmla="*/ 278 w 4808"/>
              <a:gd name="T41" fmla="*/ 787 h 4789"/>
              <a:gd name="T42" fmla="*/ 630 w 4808"/>
              <a:gd name="T43" fmla="*/ 1163 h 4789"/>
              <a:gd name="T44" fmla="*/ 926 w 4808"/>
              <a:gd name="T45" fmla="*/ 1291 h 4789"/>
              <a:gd name="T46" fmla="*/ 1018 w 4808"/>
              <a:gd name="T47" fmla="*/ 1282 h 4789"/>
              <a:gd name="T48" fmla="*/ 1485 w 4808"/>
              <a:gd name="T49" fmla="*/ 2594 h 4789"/>
              <a:gd name="T50" fmla="*/ 1037 w 4808"/>
              <a:gd name="T51" fmla="*/ 2572 h 4789"/>
              <a:gd name="T52" fmla="*/ 92 w 4808"/>
              <a:gd name="T53" fmla="*/ 3809 h 4789"/>
              <a:gd name="T54" fmla="*/ 186 w 4808"/>
              <a:gd name="T55" fmla="*/ 3882 h 4789"/>
              <a:gd name="T56" fmla="*/ 727 w 4808"/>
              <a:gd name="T57" fmla="*/ 3384 h 4789"/>
              <a:gd name="T58" fmla="*/ 789 w 4808"/>
              <a:gd name="T59" fmla="*/ 3371 h 4789"/>
              <a:gd name="T60" fmla="*/ 796 w 4808"/>
              <a:gd name="T61" fmla="*/ 3372 h 4789"/>
              <a:gd name="T62" fmla="*/ 1218 w 4808"/>
              <a:gd name="T63" fmla="*/ 3798 h 4789"/>
              <a:gd name="T64" fmla="*/ 1192 w 4808"/>
              <a:gd name="T65" fmla="*/ 3873 h 4789"/>
              <a:gd name="T66" fmla="*/ 707 w 4808"/>
              <a:gd name="T67" fmla="*/ 4427 h 4789"/>
              <a:gd name="T68" fmla="*/ 1037 w 4808"/>
              <a:gd name="T69" fmla="*/ 4531 h 4789"/>
              <a:gd name="T70" fmla="*/ 2016 w 4808"/>
              <a:gd name="T71" fmla="*/ 3551 h 4789"/>
              <a:gd name="T72" fmla="*/ 1994 w 4808"/>
              <a:gd name="T73" fmla="*/ 3103 h 4789"/>
              <a:gd name="T74" fmla="*/ 2535 w 4808"/>
              <a:gd name="T75" fmla="*/ 2799 h 4789"/>
              <a:gd name="T76" fmla="*/ 2410 w 4808"/>
              <a:gd name="T77" fmla="*/ 3007 h 4789"/>
              <a:gd name="T78" fmla="*/ 2721 w 4808"/>
              <a:gd name="T79" fmla="*/ 3401 h 4789"/>
              <a:gd name="T80" fmla="*/ 2781 w 4808"/>
              <a:gd name="T81" fmla="*/ 3663 h 4789"/>
              <a:gd name="T82" fmla="*/ 4013 w 4808"/>
              <a:gd name="T83" fmla="*/ 4789 h 4789"/>
              <a:gd name="T84" fmla="*/ 4734 w 4808"/>
              <a:gd name="T85" fmla="*/ 4173 h 4789"/>
              <a:gd name="T86" fmla="*/ 4734 w 4808"/>
              <a:gd name="T87" fmla="*/ 3815 h 47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4808" h="4789">
                <a:moveTo>
                  <a:pt x="4734" y="3815"/>
                </a:moveTo>
                <a:lnTo>
                  <a:pt x="3682" y="2763"/>
                </a:lnTo>
                <a:cubicBezTo>
                  <a:pt x="3634" y="2715"/>
                  <a:pt x="3570" y="2689"/>
                  <a:pt x="3502" y="2689"/>
                </a:cubicBezTo>
                <a:cubicBezTo>
                  <a:pt x="3474" y="2689"/>
                  <a:pt x="3446" y="2694"/>
                  <a:pt x="3420" y="2703"/>
                </a:cubicBezTo>
                <a:lnTo>
                  <a:pt x="3167" y="2450"/>
                </a:lnTo>
                <a:cubicBezTo>
                  <a:pt x="3130" y="2413"/>
                  <a:pt x="3079" y="2392"/>
                  <a:pt x="3026" y="2392"/>
                </a:cubicBezTo>
                <a:cubicBezTo>
                  <a:pt x="2972" y="2392"/>
                  <a:pt x="2922" y="2413"/>
                  <a:pt x="2884" y="2450"/>
                </a:cubicBezTo>
                <a:lnTo>
                  <a:pt x="2818" y="2517"/>
                </a:lnTo>
                <a:lnTo>
                  <a:pt x="2699" y="2398"/>
                </a:lnTo>
                <a:lnTo>
                  <a:pt x="3219" y="1876"/>
                </a:lnTo>
                <a:cubicBezTo>
                  <a:pt x="3340" y="1928"/>
                  <a:pt x="3472" y="1953"/>
                  <a:pt x="3609" y="1953"/>
                </a:cubicBezTo>
                <a:lnTo>
                  <a:pt x="3609" y="1953"/>
                </a:lnTo>
                <a:cubicBezTo>
                  <a:pt x="3870" y="1953"/>
                  <a:pt x="4116" y="1854"/>
                  <a:pt x="4301" y="1669"/>
                </a:cubicBezTo>
                <a:cubicBezTo>
                  <a:pt x="4549" y="1421"/>
                  <a:pt x="4646" y="1059"/>
                  <a:pt x="4553" y="720"/>
                </a:cubicBezTo>
                <a:cubicBezTo>
                  <a:pt x="4542" y="678"/>
                  <a:pt x="4502" y="648"/>
                  <a:pt x="4459" y="648"/>
                </a:cubicBezTo>
                <a:cubicBezTo>
                  <a:pt x="4441" y="648"/>
                  <a:pt x="4413" y="654"/>
                  <a:pt x="4388" y="680"/>
                </a:cubicBezTo>
                <a:cubicBezTo>
                  <a:pt x="4384" y="683"/>
                  <a:pt x="4034" y="1030"/>
                  <a:pt x="3918" y="1146"/>
                </a:cubicBezTo>
                <a:cubicBezTo>
                  <a:pt x="3906" y="1159"/>
                  <a:pt x="3885" y="1161"/>
                  <a:pt x="3872" y="1161"/>
                </a:cubicBezTo>
                <a:cubicBezTo>
                  <a:pt x="3864" y="1161"/>
                  <a:pt x="3859" y="1160"/>
                  <a:pt x="3859" y="1160"/>
                </a:cubicBezTo>
                <a:lnTo>
                  <a:pt x="3859" y="1160"/>
                </a:lnTo>
                <a:lnTo>
                  <a:pt x="3851" y="1159"/>
                </a:lnTo>
                <a:cubicBezTo>
                  <a:pt x="3707" y="1146"/>
                  <a:pt x="3535" y="1119"/>
                  <a:pt x="3491" y="1099"/>
                </a:cubicBezTo>
                <a:cubicBezTo>
                  <a:pt x="3470" y="1055"/>
                  <a:pt x="3445" y="879"/>
                  <a:pt x="3432" y="733"/>
                </a:cubicBezTo>
                <a:lnTo>
                  <a:pt x="3432" y="731"/>
                </a:lnTo>
                <a:lnTo>
                  <a:pt x="3429" y="727"/>
                </a:lnTo>
                <a:cubicBezTo>
                  <a:pt x="3428" y="720"/>
                  <a:pt x="3425" y="687"/>
                  <a:pt x="3454" y="658"/>
                </a:cubicBezTo>
                <a:cubicBezTo>
                  <a:pt x="3574" y="538"/>
                  <a:pt x="3905" y="204"/>
                  <a:pt x="3908" y="201"/>
                </a:cubicBezTo>
                <a:cubicBezTo>
                  <a:pt x="3936" y="173"/>
                  <a:pt x="3947" y="138"/>
                  <a:pt x="3938" y="104"/>
                </a:cubicBezTo>
                <a:cubicBezTo>
                  <a:pt x="3927" y="64"/>
                  <a:pt x="3893" y="42"/>
                  <a:pt x="3865" y="34"/>
                </a:cubicBezTo>
                <a:cubicBezTo>
                  <a:pt x="3782" y="11"/>
                  <a:pt x="3695" y="0"/>
                  <a:pt x="3609" y="0"/>
                </a:cubicBezTo>
                <a:cubicBezTo>
                  <a:pt x="3347" y="0"/>
                  <a:pt x="3101" y="102"/>
                  <a:pt x="2916" y="287"/>
                </a:cubicBezTo>
                <a:cubicBezTo>
                  <a:pt x="2624" y="579"/>
                  <a:pt x="2555" y="1011"/>
                  <a:pt x="2710" y="1369"/>
                </a:cubicBezTo>
                <a:lnTo>
                  <a:pt x="2190" y="1889"/>
                </a:lnTo>
                <a:lnTo>
                  <a:pt x="1300" y="999"/>
                </a:lnTo>
                <a:cubicBezTo>
                  <a:pt x="1300" y="998"/>
                  <a:pt x="1299" y="998"/>
                  <a:pt x="1299" y="997"/>
                </a:cubicBezTo>
                <a:cubicBezTo>
                  <a:pt x="1307" y="963"/>
                  <a:pt x="1311" y="928"/>
                  <a:pt x="1309" y="892"/>
                </a:cubicBezTo>
                <a:cubicBezTo>
                  <a:pt x="1305" y="788"/>
                  <a:pt x="1260" y="689"/>
                  <a:pt x="1182" y="611"/>
                </a:cubicBezTo>
                <a:lnTo>
                  <a:pt x="865" y="294"/>
                </a:lnTo>
                <a:cubicBezTo>
                  <a:pt x="858" y="288"/>
                  <a:pt x="821" y="253"/>
                  <a:pt x="766" y="253"/>
                </a:cubicBezTo>
                <a:cubicBezTo>
                  <a:pt x="740" y="253"/>
                  <a:pt x="702" y="261"/>
                  <a:pt x="665" y="298"/>
                </a:cubicBezTo>
                <a:lnTo>
                  <a:pt x="318" y="645"/>
                </a:lnTo>
                <a:cubicBezTo>
                  <a:pt x="277" y="685"/>
                  <a:pt x="263" y="737"/>
                  <a:pt x="278" y="787"/>
                </a:cubicBezTo>
                <a:cubicBezTo>
                  <a:pt x="288" y="820"/>
                  <a:pt x="308" y="842"/>
                  <a:pt x="314" y="848"/>
                </a:cubicBezTo>
                <a:lnTo>
                  <a:pt x="630" y="1163"/>
                </a:lnTo>
                <a:cubicBezTo>
                  <a:pt x="712" y="1246"/>
                  <a:pt x="817" y="1291"/>
                  <a:pt x="926" y="1291"/>
                </a:cubicBezTo>
                <a:lnTo>
                  <a:pt x="926" y="1291"/>
                </a:lnTo>
                <a:cubicBezTo>
                  <a:pt x="957" y="1291"/>
                  <a:pt x="987" y="1287"/>
                  <a:pt x="1016" y="1280"/>
                </a:cubicBezTo>
                <a:cubicBezTo>
                  <a:pt x="1017" y="1281"/>
                  <a:pt x="1017" y="1281"/>
                  <a:pt x="1018" y="1282"/>
                </a:cubicBezTo>
                <a:lnTo>
                  <a:pt x="1907" y="2171"/>
                </a:lnTo>
                <a:lnTo>
                  <a:pt x="1485" y="2594"/>
                </a:lnTo>
                <a:cubicBezTo>
                  <a:pt x="1466" y="2613"/>
                  <a:pt x="1449" y="2634"/>
                  <a:pt x="1435" y="2656"/>
                </a:cubicBezTo>
                <a:cubicBezTo>
                  <a:pt x="1311" y="2601"/>
                  <a:pt x="1176" y="2572"/>
                  <a:pt x="1037" y="2572"/>
                </a:cubicBezTo>
                <a:cubicBezTo>
                  <a:pt x="775" y="2572"/>
                  <a:pt x="529" y="2674"/>
                  <a:pt x="344" y="2859"/>
                </a:cubicBezTo>
                <a:cubicBezTo>
                  <a:pt x="96" y="3106"/>
                  <a:pt x="0" y="3471"/>
                  <a:pt x="92" y="3809"/>
                </a:cubicBezTo>
                <a:cubicBezTo>
                  <a:pt x="103" y="3852"/>
                  <a:pt x="143" y="3882"/>
                  <a:pt x="186" y="3882"/>
                </a:cubicBezTo>
                <a:lnTo>
                  <a:pt x="186" y="3882"/>
                </a:lnTo>
                <a:cubicBezTo>
                  <a:pt x="204" y="3882"/>
                  <a:pt x="232" y="3877"/>
                  <a:pt x="258" y="3851"/>
                </a:cubicBezTo>
                <a:cubicBezTo>
                  <a:pt x="261" y="3847"/>
                  <a:pt x="611" y="3500"/>
                  <a:pt x="727" y="3384"/>
                </a:cubicBezTo>
                <a:cubicBezTo>
                  <a:pt x="740" y="3372"/>
                  <a:pt x="762" y="3370"/>
                  <a:pt x="774" y="3370"/>
                </a:cubicBezTo>
                <a:cubicBezTo>
                  <a:pt x="783" y="3370"/>
                  <a:pt x="789" y="3371"/>
                  <a:pt x="789" y="3371"/>
                </a:cubicBezTo>
                <a:lnTo>
                  <a:pt x="789" y="3371"/>
                </a:lnTo>
                <a:lnTo>
                  <a:pt x="796" y="3372"/>
                </a:lnTo>
                <a:cubicBezTo>
                  <a:pt x="940" y="3385"/>
                  <a:pt x="1113" y="3411"/>
                  <a:pt x="1157" y="3431"/>
                </a:cubicBezTo>
                <a:cubicBezTo>
                  <a:pt x="1178" y="3475"/>
                  <a:pt x="1205" y="3652"/>
                  <a:pt x="1218" y="3798"/>
                </a:cubicBezTo>
                <a:lnTo>
                  <a:pt x="1219" y="3805"/>
                </a:lnTo>
                <a:cubicBezTo>
                  <a:pt x="1219" y="3805"/>
                  <a:pt x="1223" y="3842"/>
                  <a:pt x="1192" y="3873"/>
                </a:cubicBezTo>
                <a:cubicBezTo>
                  <a:pt x="1072" y="3993"/>
                  <a:pt x="741" y="4327"/>
                  <a:pt x="738" y="4330"/>
                </a:cubicBezTo>
                <a:cubicBezTo>
                  <a:pt x="710" y="4358"/>
                  <a:pt x="699" y="4393"/>
                  <a:pt x="707" y="4427"/>
                </a:cubicBezTo>
                <a:cubicBezTo>
                  <a:pt x="718" y="4467"/>
                  <a:pt x="752" y="4489"/>
                  <a:pt x="780" y="4497"/>
                </a:cubicBezTo>
                <a:cubicBezTo>
                  <a:pt x="864" y="4519"/>
                  <a:pt x="950" y="4531"/>
                  <a:pt x="1037" y="4531"/>
                </a:cubicBezTo>
                <a:cubicBezTo>
                  <a:pt x="1298" y="4531"/>
                  <a:pt x="1544" y="4429"/>
                  <a:pt x="1729" y="4244"/>
                </a:cubicBezTo>
                <a:cubicBezTo>
                  <a:pt x="1914" y="4059"/>
                  <a:pt x="2016" y="3813"/>
                  <a:pt x="2016" y="3551"/>
                </a:cubicBezTo>
                <a:cubicBezTo>
                  <a:pt x="2016" y="3412"/>
                  <a:pt x="1987" y="3277"/>
                  <a:pt x="1932" y="3153"/>
                </a:cubicBezTo>
                <a:cubicBezTo>
                  <a:pt x="1954" y="3139"/>
                  <a:pt x="1975" y="3122"/>
                  <a:pt x="1994" y="3103"/>
                </a:cubicBezTo>
                <a:lnTo>
                  <a:pt x="2417" y="2681"/>
                </a:lnTo>
                <a:lnTo>
                  <a:pt x="2535" y="2799"/>
                </a:lnTo>
                <a:lnTo>
                  <a:pt x="2469" y="2866"/>
                </a:lnTo>
                <a:cubicBezTo>
                  <a:pt x="2431" y="2904"/>
                  <a:pt x="2410" y="2954"/>
                  <a:pt x="2410" y="3007"/>
                </a:cubicBezTo>
                <a:cubicBezTo>
                  <a:pt x="2410" y="3061"/>
                  <a:pt x="2431" y="3111"/>
                  <a:pt x="2469" y="3149"/>
                </a:cubicBezTo>
                <a:lnTo>
                  <a:pt x="2721" y="3401"/>
                </a:lnTo>
                <a:cubicBezTo>
                  <a:pt x="2712" y="3427"/>
                  <a:pt x="2707" y="3455"/>
                  <a:pt x="2707" y="3484"/>
                </a:cubicBezTo>
                <a:cubicBezTo>
                  <a:pt x="2707" y="3552"/>
                  <a:pt x="2734" y="3615"/>
                  <a:pt x="2781" y="3663"/>
                </a:cubicBezTo>
                <a:lnTo>
                  <a:pt x="3834" y="4715"/>
                </a:lnTo>
                <a:cubicBezTo>
                  <a:pt x="3881" y="4763"/>
                  <a:pt x="3945" y="4789"/>
                  <a:pt x="4013" y="4789"/>
                </a:cubicBezTo>
                <a:cubicBezTo>
                  <a:pt x="4081" y="4789"/>
                  <a:pt x="4144" y="4763"/>
                  <a:pt x="4192" y="4715"/>
                </a:cubicBezTo>
                <a:lnTo>
                  <a:pt x="4734" y="4173"/>
                </a:lnTo>
                <a:cubicBezTo>
                  <a:pt x="4782" y="4126"/>
                  <a:pt x="4808" y="4062"/>
                  <a:pt x="4808" y="3994"/>
                </a:cubicBezTo>
                <a:cubicBezTo>
                  <a:pt x="4808" y="3926"/>
                  <a:pt x="4782" y="3863"/>
                  <a:pt x="4734" y="381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wrap="square" lIns="91440" tIns="45720" rIns="91440" bIns="45720">
            <a:normAutofit/>
          </a:bodyPr>
          <a:lstStyle/>
          <a:p>
            <a:endParaRPr lang="zh-CN" altLang="en-US"/>
          </a:p>
        </p:txBody>
      </p:sp>
      <p:sp>
        <p:nvSpPr>
          <p:cNvPr id="18" name="îṧľîdé"/>
          <p:cNvSpPr/>
          <p:nvPr/>
        </p:nvSpPr>
        <p:spPr>
          <a:xfrm>
            <a:off x="3352496" y="1242376"/>
            <a:ext cx="3083480" cy="1469496"/>
          </a:xfrm>
          <a:prstGeom prst="leftRightRibbon">
            <a:avLst>
              <a:gd name="adj1" fmla="val 50000"/>
              <a:gd name="adj2" fmla="val 50000"/>
              <a:gd name="adj3" fmla="val 33333"/>
            </a:avLst>
          </a:prstGeom>
          <a:solidFill>
            <a:schemeClr val="bg1">
              <a:lumMod val="85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zh-CN" altLang="en-US"/>
          </a:p>
        </p:txBody>
      </p:sp>
      <p:sp>
        <p:nvSpPr>
          <p:cNvPr id="30" name="内容占位符 2"/>
          <p:cNvSpPr txBox="1"/>
          <p:nvPr/>
        </p:nvSpPr>
        <p:spPr>
          <a:xfrm>
            <a:off x="521215" y="1977124"/>
            <a:ext cx="4034934" cy="173003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32000"/>
              </a:lnSpc>
              <a:spcBef>
                <a:spcPts val="580"/>
              </a:spcBef>
              <a:buNone/>
              <a:defRPr/>
            </a:pPr>
            <a:r>
              <a:rPr lang="zh-CN" altLang="en-US" sz="2400" dirty="0"/>
              <a:t>内存保护的目的</a:t>
            </a:r>
          </a:p>
          <a:p>
            <a:pPr marL="342900" lvl="1" indent="-342900">
              <a:lnSpc>
                <a:spcPct val="132000"/>
              </a:lnSpc>
              <a:spcBef>
                <a:spcPts val="370"/>
              </a:spcBef>
              <a:buClr>
                <a:srgbClr val="E71101"/>
              </a:buClr>
              <a:buSzPct val="60000"/>
              <a:buFont typeface="Wingdings" panose="05000000000000000000" pitchFamily="2" charset="2"/>
              <a:buChar char="Ø"/>
              <a:defRPr/>
            </a:pP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保护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OS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不被用户访问</a:t>
            </a:r>
          </a:p>
          <a:p>
            <a:pPr marL="342900" lvl="1" indent="-342900">
              <a:lnSpc>
                <a:spcPct val="132000"/>
              </a:lnSpc>
              <a:spcBef>
                <a:spcPts val="370"/>
              </a:spcBef>
              <a:buClr>
                <a:srgbClr val="E71101"/>
              </a:buClr>
              <a:buSzPct val="60000"/>
              <a:buFont typeface="Wingdings" panose="05000000000000000000" pitchFamily="2" charset="2"/>
              <a:buChar char="Ø"/>
              <a:defRPr/>
            </a:pP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保护用户进程不会相互影响</a:t>
            </a:r>
          </a:p>
        </p:txBody>
      </p:sp>
      <p:sp>
        <p:nvSpPr>
          <p:cNvPr id="33" name="内容占位符 2"/>
          <p:cNvSpPr txBox="1"/>
          <p:nvPr/>
        </p:nvSpPr>
        <p:spPr>
          <a:xfrm>
            <a:off x="6435976" y="2265123"/>
            <a:ext cx="5425466" cy="3569003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32000"/>
              </a:lnSpc>
              <a:spcBef>
                <a:spcPts val="580"/>
              </a:spcBef>
              <a:buNone/>
              <a:defRPr/>
            </a:pPr>
            <a:r>
              <a:rPr lang="zh-CN" altLang="en-US" sz="2400" dirty="0"/>
              <a:t>内存保护的实现：硬件</a:t>
            </a:r>
          </a:p>
          <a:p>
            <a:pPr marL="0" lvl="1" indent="-342900">
              <a:lnSpc>
                <a:spcPct val="120000"/>
              </a:lnSpc>
              <a:spcBef>
                <a:spcPts val="370"/>
              </a:spcBef>
              <a:buClr>
                <a:srgbClr val="E71101"/>
              </a:buClr>
              <a:buSzPct val="60000"/>
              <a:buFont typeface="Wingdings" panose="05000000000000000000" pitchFamily="2" charset="2"/>
              <a:buChar char="Ø"/>
              <a:defRPr/>
            </a:pP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基地址寄存器：保存最小的合法物理内存地址（基地址）</a:t>
            </a:r>
          </a:p>
          <a:p>
            <a:pPr marL="0" lvl="1" indent="-342900">
              <a:lnSpc>
                <a:spcPct val="120000"/>
              </a:lnSpc>
              <a:spcBef>
                <a:spcPts val="370"/>
              </a:spcBef>
              <a:buClr>
                <a:srgbClr val="E71101"/>
              </a:buClr>
              <a:buSzPct val="60000"/>
              <a:buFont typeface="Wingdings" panose="05000000000000000000" pitchFamily="2" charset="2"/>
              <a:buChar char="Ø"/>
              <a:defRPr/>
            </a:pP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界限寄存器：保存合法的地址范围大小（界限地址）</a:t>
            </a:r>
          </a:p>
          <a:p>
            <a:pPr marL="0" lvl="1" indent="-342900">
              <a:lnSpc>
                <a:spcPct val="120000"/>
              </a:lnSpc>
              <a:spcBef>
                <a:spcPts val="370"/>
              </a:spcBef>
              <a:buClr>
                <a:srgbClr val="E71101"/>
              </a:buClr>
              <a:buSzPct val="60000"/>
              <a:buFont typeface="Wingdings" panose="05000000000000000000" pitchFamily="2" charset="2"/>
              <a:buChar char="Ø"/>
              <a:defRPr/>
            </a:pP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内存空间保护的实现</a:t>
            </a:r>
          </a:p>
          <a:p>
            <a:pPr marL="457200" lvl="2" indent="-342900">
              <a:lnSpc>
                <a:spcPct val="120000"/>
              </a:lnSpc>
              <a:spcBef>
                <a:spcPts val="370"/>
              </a:spcBef>
              <a:buClr>
                <a:srgbClr val="E71101"/>
              </a:buClr>
              <a:buSzPct val="60000"/>
              <a:buFont typeface="Wingdings" panose="05000000000000000000" pitchFamily="2" charset="2"/>
              <a:buChar char="l"/>
              <a:defRPr/>
            </a:pP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判断“</a:t>
            </a:r>
            <a:r>
              <a:rPr lang="zh-CN" altLang="en-US" sz="2400" dirty="0">
                <a:solidFill>
                  <a:srgbClr val="FF0000"/>
                </a:solidFill>
              </a:rPr>
              <a:t>基地址≤物理地址＜（基地址</a:t>
            </a:r>
            <a:r>
              <a:rPr lang="en-US" altLang="zh-CN" sz="2400" dirty="0">
                <a:solidFill>
                  <a:srgbClr val="FF0000"/>
                </a:solidFill>
              </a:rPr>
              <a:t>+</a:t>
            </a:r>
            <a:r>
              <a:rPr lang="zh-CN" altLang="en-US" sz="2400" dirty="0">
                <a:solidFill>
                  <a:srgbClr val="FF0000"/>
                </a:solidFill>
              </a:rPr>
              <a:t>界限地址）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”是否成立。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69925" y="78668"/>
            <a:ext cx="70262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</a:rPr>
              <a:t>程序的装入</a:t>
            </a:r>
          </a:p>
        </p:txBody>
      </p:sp>
      <p:sp>
        <p:nvSpPr>
          <p:cNvPr id="41" name="îŝļiḋe"/>
          <p:cNvSpPr/>
          <p:nvPr/>
        </p:nvSpPr>
        <p:spPr>
          <a:xfrm>
            <a:off x="828713" y="1275790"/>
            <a:ext cx="656948" cy="5003800"/>
          </a:xfrm>
          <a:prstGeom prst="rect">
            <a:avLst/>
          </a:prstGeom>
          <a:solidFill>
            <a:schemeClr val="accent1">
              <a:alpha val="70000"/>
            </a:schemeClr>
          </a:solidFill>
          <a:ln w="12700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/>
          </a:bodyPr>
          <a:lstStyle/>
          <a:p>
            <a:pPr algn="ctr" defTabSz="914400"/>
            <a:endParaRPr lang="zh-CN" altLang="en-US" sz="2000" b="1" dirty="0">
              <a:solidFill>
                <a:schemeClr val="bg1"/>
              </a:solidFill>
            </a:endParaRPr>
          </a:p>
        </p:txBody>
      </p:sp>
      <p:grpSp>
        <p:nvGrpSpPr>
          <p:cNvPr id="42" name="í$1iďè"/>
          <p:cNvGrpSpPr/>
          <p:nvPr/>
        </p:nvGrpSpPr>
        <p:grpSpPr>
          <a:xfrm>
            <a:off x="953001" y="1315793"/>
            <a:ext cx="7381904" cy="1414530"/>
            <a:chOff x="4136995" y="1170303"/>
            <a:chExt cx="7381904" cy="1414530"/>
          </a:xfrm>
        </p:grpSpPr>
        <p:sp>
          <p:nvSpPr>
            <p:cNvPr id="43" name="îslîďê"/>
            <p:cNvSpPr/>
            <p:nvPr/>
          </p:nvSpPr>
          <p:spPr>
            <a:xfrm>
              <a:off x="4136995" y="1712614"/>
              <a:ext cx="408372" cy="363926"/>
            </a:xfrm>
            <a:custGeom>
              <a:avLst/>
              <a:gdLst>
                <a:gd name="connsiteX0" fmla="*/ 514822 w 607336"/>
                <a:gd name="connsiteY0" fmla="*/ 287718 h 541236"/>
                <a:gd name="connsiteX1" fmla="*/ 501327 w 607336"/>
                <a:gd name="connsiteY1" fmla="*/ 301190 h 541236"/>
                <a:gd name="connsiteX2" fmla="*/ 501327 w 607336"/>
                <a:gd name="connsiteY2" fmla="*/ 357185 h 541236"/>
                <a:gd name="connsiteX3" fmla="*/ 514822 w 607336"/>
                <a:gd name="connsiteY3" fmla="*/ 370656 h 541236"/>
                <a:gd name="connsiteX4" fmla="*/ 528317 w 607336"/>
                <a:gd name="connsiteY4" fmla="*/ 357185 h 541236"/>
                <a:gd name="connsiteX5" fmla="*/ 528317 w 607336"/>
                <a:gd name="connsiteY5" fmla="*/ 301190 h 541236"/>
                <a:gd name="connsiteX6" fmla="*/ 514822 w 607336"/>
                <a:gd name="connsiteY6" fmla="*/ 287718 h 541236"/>
                <a:gd name="connsiteX7" fmla="*/ 513884 w 607336"/>
                <a:gd name="connsiteY7" fmla="*/ 257846 h 541236"/>
                <a:gd name="connsiteX8" fmla="*/ 524093 w 607336"/>
                <a:gd name="connsiteY8" fmla="*/ 258315 h 541236"/>
                <a:gd name="connsiteX9" fmla="*/ 591098 w 607336"/>
                <a:gd name="connsiteY9" fmla="*/ 286664 h 541236"/>
                <a:gd name="connsiteX10" fmla="*/ 596496 w 607336"/>
                <a:gd name="connsiteY10" fmla="*/ 294630 h 541236"/>
                <a:gd name="connsiteX11" fmla="*/ 605297 w 607336"/>
                <a:gd name="connsiteY11" fmla="*/ 403457 h 541236"/>
                <a:gd name="connsiteX12" fmla="*/ 581123 w 607336"/>
                <a:gd name="connsiteY12" fmla="*/ 508770 h 541236"/>
                <a:gd name="connsiteX13" fmla="*/ 575725 w 607336"/>
                <a:gd name="connsiteY13" fmla="*/ 516736 h 541236"/>
                <a:gd name="connsiteX14" fmla="*/ 514822 w 607336"/>
                <a:gd name="connsiteY14" fmla="*/ 536650 h 541236"/>
                <a:gd name="connsiteX15" fmla="*/ 453919 w 607336"/>
                <a:gd name="connsiteY15" fmla="*/ 516736 h 541236"/>
                <a:gd name="connsiteX16" fmla="*/ 448521 w 607336"/>
                <a:gd name="connsiteY16" fmla="*/ 508770 h 541236"/>
                <a:gd name="connsiteX17" fmla="*/ 424348 w 607336"/>
                <a:gd name="connsiteY17" fmla="*/ 403457 h 541236"/>
                <a:gd name="connsiteX18" fmla="*/ 433149 w 607336"/>
                <a:gd name="connsiteY18" fmla="*/ 294630 h 541236"/>
                <a:gd name="connsiteX19" fmla="*/ 438547 w 607336"/>
                <a:gd name="connsiteY19" fmla="*/ 286664 h 541236"/>
                <a:gd name="connsiteX20" fmla="*/ 502970 w 607336"/>
                <a:gd name="connsiteY20" fmla="*/ 258315 h 541236"/>
                <a:gd name="connsiteX21" fmla="*/ 513884 w 607336"/>
                <a:gd name="connsiteY21" fmla="*/ 257846 h 541236"/>
                <a:gd name="connsiteX22" fmla="*/ 23466 w 607336"/>
                <a:gd name="connsiteY22" fmla="*/ 0 h 541236"/>
                <a:gd name="connsiteX23" fmla="*/ 555312 w 607336"/>
                <a:gd name="connsiteY23" fmla="*/ 0 h 541236"/>
                <a:gd name="connsiteX24" fmla="*/ 578778 w 607336"/>
                <a:gd name="connsiteY24" fmla="*/ 23430 h 541236"/>
                <a:gd name="connsiteX25" fmla="*/ 578778 w 607336"/>
                <a:gd name="connsiteY25" fmla="*/ 253163 h 541236"/>
                <a:gd name="connsiteX26" fmla="*/ 531847 w 607336"/>
                <a:gd name="connsiteY26" fmla="*/ 239339 h 541236"/>
                <a:gd name="connsiteX27" fmla="*/ 531847 w 607336"/>
                <a:gd name="connsiteY27" fmla="*/ 46861 h 541236"/>
                <a:gd name="connsiteX28" fmla="*/ 46931 w 607336"/>
                <a:gd name="connsiteY28" fmla="*/ 46861 h 541236"/>
                <a:gd name="connsiteX29" fmla="*/ 46931 w 607336"/>
                <a:gd name="connsiteY29" fmla="*/ 346766 h 541236"/>
                <a:gd name="connsiteX30" fmla="*/ 404898 w 607336"/>
                <a:gd name="connsiteY30" fmla="*/ 346766 h 541236"/>
                <a:gd name="connsiteX31" fmla="*/ 405837 w 607336"/>
                <a:gd name="connsiteY31" fmla="*/ 410730 h 541236"/>
                <a:gd name="connsiteX32" fmla="*/ 409005 w 607336"/>
                <a:gd name="connsiteY32" fmla="*/ 432638 h 541236"/>
                <a:gd name="connsiteX33" fmla="*/ 368175 w 607336"/>
                <a:gd name="connsiteY33" fmla="*/ 432638 h 541236"/>
                <a:gd name="connsiteX34" fmla="*/ 388120 w 607336"/>
                <a:gd name="connsiteY34" fmla="*/ 500585 h 541236"/>
                <a:gd name="connsiteX35" fmla="*/ 412407 w 607336"/>
                <a:gd name="connsiteY35" fmla="*/ 500585 h 541236"/>
                <a:gd name="connsiteX36" fmla="*/ 423553 w 607336"/>
                <a:gd name="connsiteY36" fmla="*/ 511714 h 541236"/>
                <a:gd name="connsiteX37" fmla="*/ 423553 w 607336"/>
                <a:gd name="connsiteY37" fmla="*/ 530107 h 541236"/>
                <a:gd name="connsiteX38" fmla="*/ 412407 w 607336"/>
                <a:gd name="connsiteY38" fmla="*/ 541236 h 541236"/>
                <a:gd name="connsiteX39" fmla="*/ 166371 w 607336"/>
                <a:gd name="connsiteY39" fmla="*/ 541236 h 541236"/>
                <a:gd name="connsiteX40" fmla="*/ 155225 w 607336"/>
                <a:gd name="connsiteY40" fmla="*/ 530107 h 541236"/>
                <a:gd name="connsiteX41" fmla="*/ 155225 w 607336"/>
                <a:gd name="connsiteY41" fmla="*/ 511714 h 541236"/>
                <a:gd name="connsiteX42" fmla="*/ 166371 w 607336"/>
                <a:gd name="connsiteY42" fmla="*/ 500585 h 541236"/>
                <a:gd name="connsiteX43" fmla="*/ 190658 w 607336"/>
                <a:gd name="connsiteY43" fmla="*/ 500585 h 541236"/>
                <a:gd name="connsiteX44" fmla="*/ 210721 w 607336"/>
                <a:gd name="connsiteY44" fmla="*/ 432638 h 541236"/>
                <a:gd name="connsiteX45" fmla="*/ 23466 w 607336"/>
                <a:gd name="connsiteY45" fmla="*/ 432638 h 541236"/>
                <a:gd name="connsiteX46" fmla="*/ 0 w 607336"/>
                <a:gd name="connsiteY46" fmla="*/ 409207 h 541236"/>
                <a:gd name="connsiteX47" fmla="*/ 0 w 607336"/>
                <a:gd name="connsiteY47" fmla="*/ 23430 h 541236"/>
                <a:gd name="connsiteX48" fmla="*/ 23466 w 607336"/>
                <a:gd name="connsiteY48" fmla="*/ 0 h 54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607336" h="541236">
                  <a:moveTo>
                    <a:pt x="514822" y="287718"/>
                  </a:moveTo>
                  <a:cubicBezTo>
                    <a:pt x="507429" y="287718"/>
                    <a:pt x="501327" y="293810"/>
                    <a:pt x="501327" y="301190"/>
                  </a:cubicBezTo>
                  <a:lnTo>
                    <a:pt x="501327" y="357185"/>
                  </a:lnTo>
                  <a:cubicBezTo>
                    <a:pt x="501327" y="364682"/>
                    <a:pt x="507429" y="370656"/>
                    <a:pt x="514822" y="370656"/>
                  </a:cubicBezTo>
                  <a:cubicBezTo>
                    <a:pt x="522215" y="370656"/>
                    <a:pt x="528317" y="364682"/>
                    <a:pt x="528317" y="357185"/>
                  </a:cubicBezTo>
                  <a:lnTo>
                    <a:pt x="528317" y="301190"/>
                  </a:lnTo>
                  <a:cubicBezTo>
                    <a:pt x="528317" y="293810"/>
                    <a:pt x="522215" y="287718"/>
                    <a:pt x="514822" y="287718"/>
                  </a:cubicBezTo>
                  <a:close/>
                  <a:moveTo>
                    <a:pt x="513884" y="257846"/>
                  </a:moveTo>
                  <a:cubicBezTo>
                    <a:pt x="521042" y="257846"/>
                    <a:pt x="524093" y="258315"/>
                    <a:pt x="524093" y="258315"/>
                  </a:cubicBezTo>
                  <a:cubicBezTo>
                    <a:pt x="546506" y="260423"/>
                    <a:pt x="569037" y="269795"/>
                    <a:pt x="591098" y="286664"/>
                  </a:cubicBezTo>
                  <a:cubicBezTo>
                    <a:pt x="593679" y="288655"/>
                    <a:pt x="595557" y="291467"/>
                    <a:pt x="596496" y="294630"/>
                  </a:cubicBezTo>
                  <a:cubicBezTo>
                    <a:pt x="606940" y="330710"/>
                    <a:pt x="609756" y="365268"/>
                    <a:pt x="605297" y="403457"/>
                  </a:cubicBezTo>
                  <a:cubicBezTo>
                    <a:pt x="601307" y="437312"/>
                    <a:pt x="592037" y="471166"/>
                    <a:pt x="581123" y="508770"/>
                  </a:cubicBezTo>
                  <a:cubicBezTo>
                    <a:pt x="580185" y="511933"/>
                    <a:pt x="578307" y="514744"/>
                    <a:pt x="575725" y="516736"/>
                  </a:cubicBezTo>
                  <a:cubicBezTo>
                    <a:pt x="559062" y="529622"/>
                    <a:pt x="537470" y="536650"/>
                    <a:pt x="514822" y="536650"/>
                  </a:cubicBezTo>
                  <a:cubicBezTo>
                    <a:pt x="492174" y="536650"/>
                    <a:pt x="470583" y="529622"/>
                    <a:pt x="453919" y="516736"/>
                  </a:cubicBezTo>
                  <a:cubicBezTo>
                    <a:pt x="451338" y="514744"/>
                    <a:pt x="449460" y="511933"/>
                    <a:pt x="448521" y="508770"/>
                  </a:cubicBezTo>
                  <a:cubicBezTo>
                    <a:pt x="437608" y="471166"/>
                    <a:pt x="428338" y="437312"/>
                    <a:pt x="424348" y="403457"/>
                  </a:cubicBezTo>
                  <a:cubicBezTo>
                    <a:pt x="420006" y="365268"/>
                    <a:pt x="422705" y="330710"/>
                    <a:pt x="433149" y="294630"/>
                  </a:cubicBezTo>
                  <a:cubicBezTo>
                    <a:pt x="434088" y="291467"/>
                    <a:pt x="435965" y="288655"/>
                    <a:pt x="438547" y="286664"/>
                  </a:cubicBezTo>
                  <a:cubicBezTo>
                    <a:pt x="459787" y="270381"/>
                    <a:pt x="481378" y="260892"/>
                    <a:pt x="502970" y="258315"/>
                  </a:cubicBezTo>
                  <a:cubicBezTo>
                    <a:pt x="502970" y="258315"/>
                    <a:pt x="506725" y="257846"/>
                    <a:pt x="513884" y="257846"/>
                  </a:cubicBezTo>
                  <a:close/>
                  <a:moveTo>
                    <a:pt x="23466" y="0"/>
                  </a:moveTo>
                  <a:lnTo>
                    <a:pt x="555312" y="0"/>
                  </a:lnTo>
                  <a:cubicBezTo>
                    <a:pt x="568336" y="0"/>
                    <a:pt x="578778" y="10544"/>
                    <a:pt x="578778" y="23430"/>
                  </a:cubicBezTo>
                  <a:lnTo>
                    <a:pt x="578778" y="253163"/>
                  </a:lnTo>
                  <a:cubicBezTo>
                    <a:pt x="563408" y="245548"/>
                    <a:pt x="547686" y="240979"/>
                    <a:pt x="531847" y="239339"/>
                  </a:cubicBezTo>
                  <a:lnTo>
                    <a:pt x="531847" y="46861"/>
                  </a:lnTo>
                  <a:lnTo>
                    <a:pt x="46931" y="46861"/>
                  </a:lnTo>
                  <a:lnTo>
                    <a:pt x="46931" y="346766"/>
                  </a:lnTo>
                  <a:lnTo>
                    <a:pt x="404898" y="346766"/>
                  </a:lnTo>
                  <a:cubicBezTo>
                    <a:pt x="402904" y="367502"/>
                    <a:pt x="403256" y="388589"/>
                    <a:pt x="405837" y="410730"/>
                  </a:cubicBezTo>
                  <a:cubicBezTo>
                    <a:pt x="406658" y="418111"/>
                    <a:pt x="407714" y="425374"/>
                    <a:pt x="409005" y="432638"/>
                  </a:cubicBezTo>
                  <a:lnTo>
                    <a:pt x="368175" y="432638"/>
                  </a:lnTo>
                  <a:lnTo>
                    <a:pt x="388120" y="500585"/>
                  </a:lnTo>
                  <a:lnTo>
                    <a:pt x="412407" y="500585"/>
                  </a:lnTo>
                  <a:cubicBezTo>
                    <a:pt x="418626" y="500585"/>
                    <a:pt x="423553" y="505622"/>
                    <a:pt x="423553" y="511714"/>
                  </a:cubicBezTo>
                  <a:lnTo>
                    <a:pt x="423553" y="530107"/>
                  </a:lnTo>
                  <a:cubicBezTo>
                    <a:pt x="423553" y="536199"/>
                    <a:pt x="418626" y="541236"/>
                    <a:pt x="412407" y="541236"/>
                  </a:cubicBezTo>
                  <a:lnTo>
                    <a:pt x="166371" y="541236"/>
                  </a:lnTo>
                  <a:cubicBezTo>
                    <a:pt x="160270" y="541236"/>
                    <a:pt x="155225" y="536199"/>
                    <a:pt x="155225" y="530107"/>
                  </a:cubicBezTo>
                  <a:lnTo>
                    <a:pt x="155225" y="511714"/>
                  </a:lnTo>
                  <a:cubicBezTo>
                    <a:pt x="155225" y="505622"/>
                    <a:pt x="160270" y="500585"/>
                    <a:pt x="166371" y="500585"/>
                  </a:cubicBezTo>
                  <a:lnTo>
                    <a:pt x="190658" y="500585"/>
                  </a:lnTo>
                  <a:lnTo>
                    <a:pt x="210721" y="432638"/>
                  </a:lnTo>
                  <a:lnTo>
                    <a:pt x="23466" y="432638"/>
                  </a:lnTo>
                  <a:cubicBezTo>
                    <a:pt x="10560" y="432638"/>
                    <a:pt x="0" y="422211"/>
                    <a:pt x="0" y="409207"/>
                  </a:cubicBezTo>
                  <a:lnTo>
                    <a:pt x="0" y="23430"/>
                  </a:lnTo>
                  <a:cubicBezTo>
                    <a:pt x="0" y="10544"/>
                    <a:pt x="10560" y="0"/>
                    <a:pt x="23466" y="0"/>
                  </a:cubicBezTo>
                  <a:close/>
                </a:path>
              </a:pathLst>
            </a:custGeom>
            <a:solidFill>
              <a:schemeClr val="bg1"/>
            </a:solidFill>
            <a:ln w="12700" cap="rnd">
              <a:noFill/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 defTabSz="914400"/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  <p:sp>
          <p:nvSpPr>
            <p:cNvPr id="44" name="ïSḻiḍé"/>
            <p:cNvSpPr txBox="1"/>
            <p:nvPr/>
          </p:nvSpPr>
          <p:spPr>
            <a:xfrm>
              <a:off x="4882718" y="1170303"/>
              <a:ext cx="6636181" cy="141453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just">
                <a:lnSpc>
                  <a:spcPct val="130000"/>
                </a:lnSpc>
              </a:pPr>
              <a:r>
                <a:rPr lang="zh-CN" altLang="en-US" sz="2400" dirty="0">
                  <a:solidFill>
                    <a:srgbClr val="0000FF"/>
                  </a:solidFill>
                  <a:latin typeface="+mj-ea"/>
                  <a:ea typeface="+mj-ea"/>
                </a:rPr>
                <a:t>绝对装入方式</a:t>
              </a:r>
            </a:p>
            <a:p>
              <a:pPr marL="342900" indent="-342900" algn="just">
                <a:lnSpc>
                  <a:spcPct val="130000"/>
                </a:lnSpc>
                <a:buClr>
                  <a:srgbClr val="FF0000"/>
                </a:buClr>
                <a:buFont typeface="Wingdings" panose="05000000000000000000" pitchFamily="2" charset="2"/>
                <a:buChar char="Ø"/>
              </a:pPr>
              <a:r>
                <a:rPr lang="zh-CN" altLang="en-US" sz="2400" dirty="0">
                  <a:latin typeface="+mj-ea"/>
                  <a:ea typeface="+mj-ea"/>
                </a:rPr>
                <a:t>编译时产生的地址使用绝对地址</a:t>
              </a:r>
            </a:p>
            <a:p>
              <a:pPr marL="342900" indent="-342900" algn="just">
                <a:lnSpc>
                  <a:spcPct val="130000"/>
                </a:lnSpc>
                <a:buClr>
                  <a:srgbClr val="FF0000"/>
                </a:buClr>
                <a:buFont typeface="Wingdings" panose="05000000000000000000" pitchFamily="2" charset="2"/>
                <a:buChar char="Ø"/>
              </a:pPr>
              <a:r>
                <a:rPr lang="zh-CN" altLang="en-US" sz="2400" dirty="0">
                  <a:latin typeface="+mj-ea"/>
                  <a:ea typeface="+mj-ea"/>
                </a:rPr>
                <a:t>程序或数据被修改时，需要重新编译程序</a:t>
              </a:r>
            </a:p>
          </p:txBody>
        </p:sp>
      </p:grpSp>
      <p:grpSp>
        <p:nvGrpSpPr>
          <p:cNvPr id="45" name="išḷîḓé"/>
          <p:cNvGrpSpPr/>
          <p:nvPr/>
        </p:nvGrpSpPr>
        <p:grpSpPr>
          <a:xfrm>
            <a:off x="953001" y="2942518"/>
            <a:ext cx="8378932" cy="1693875"/>
            <a:chOff x="4136995" y="3233564"/>
            <a:chExt cx="8378932" cy="1693875"/>
          </a:xfrm>
        </p:grpSpPr>
        <p:sp>
          <p:nvSpPr>
            <p:cNvPr id="46" name="íśľïḋé"/>
            <p:cNvSpPr/>
            <p:nvPr/>
          </p:nvSpPr>
          <p:spPr>
            <a:xfrm>
              <a:off x="4136995" y="3450237"/>
              <a:ext cx="408372" cy="363926"/>
            </a:xfrm>
            <a:custGeom>
              <a:avLst/>
              <a:gdLst>
                <a:gd name="connsiteX0" fmla="*/ 514822 w 607336"/>
                <a:gd name="connsiteY0" fmla="*/ 287718 h 541236"/>
                <a:gd name="connsiteX1" fmla="*/ 501327 w 607336"/>
                <a:gd name="connsiteY1" fmla="*/ 301190 h 541236"/>
                <a:gd name="connsiteX2" fmla="*/ 501327 w 607336"/>
                <a:gd name="connsiteY2" fmla="*/ 357185 h 541236"/>
                <a:gd name="connsiteX3" fmla="*/ 514822 w 607336"/>
                <a:gd name="connsiteY3" fmla="*/ 370656 h 541236"/>
                <a:gd name="connsiteX4" fmla="*/ 528317 w 607336"/>
                <a:gd name="connsiteY4" fmla="*/ 357185 h 541236"/>
                <a:gd name="connsiteX5" fmla="*/ 528317 w 607336"/>
                <a:gd name="connsiteY5" fmla="*/ 301190 h 541236"/>
                <a:gd name="connsiteX6" fmla="*/ 514822 w 607336"/>
                <a:gd name="connsiteY6" fmla="*/ 287718 h 541236"/>
                <a:gd name="connsiteX7" fmla="*/ 513884 w 607336"/>
                <a:gd name="connsiteY7" fmla="*/ 257846 h 541236"/>
                <a:gd name="connsiteX8" fmla="*/ 524093 w 607336"/>
                <a:gd name="connsiteY8" fmla="*/ 258315 h 541236"/>
                <a:gd name="connsiteX9" fmla="*/ 591098 w 607336"/>
                <a:gd name="connsiteY9" fmla="*/ 286664 h 541236"/>
                <a:gd name="connsiteX10" fmla="*/ 596496 w 607336"/>
                <a:gd name="connsiteY10" fmla="*/ 294630 h 541236"/>
                <a:gd name="connsiteX11" fmla="*/ 605297 w 607336"/>
                <a:gd name="connsiteY11" fmla="*/ 403457 h 541236"/>
                <a:gd name="connsiteX12" fmla="*/ 581123 w 607336"/>
                <a:gd name="connsiteY12" fmla="*/ 508770 h 541236"/>
                <a:gd name="connsiteX13" fmla="*/ 575725 w 607336"/>
                <a:gd name="connsiteY13" fmla="*/ 516736 h 541236"/>
                <a:gd name="connsiteX14" fmla="*/ 514822 w 607336"/>
                <a:gd name="connsiteY14" fmla="*/ 536650 h 541236"/>
                <a:gd name="connsiteX15" fmla="*/ 453919 w 607336"/>
                <a:gd name="connsiteY15" fmla="*/ 516736 h 541236"/>
                <a:gd name="connsiteX16" fmla="*/ 448521 w 607336"/>
                <a:gd name="connsiteY16" fmla="*/ 508770 h 541236"/>
                <a:gd name="connsiteX17" fmla="*/ 424348 w 607336"/>
                <a:gd name="connsiteY17" fmla="*/ 403457 h 541236"/>
                <a:gd name="connsiteX18" fmla="*/ 433149 w 607336"/>
                <a:gd name="connsiteY18" fmla="*/ 294630 h 541236"/>
                <a:gd name="connsiteX19" fmla="*/ 438547 w 607336"/>
                <a:gd name="connsiteY19" fmla="*/ 286664 h 541236"/>
                <a:gd name="connsiteX20" fmla="*/ 502970 w 607336"/>
                <a:gd name="connsiteY20" fmla="*/ 258315 h 541236"/>
                <a:gd name="connsiteX21" fmla="*/ 513884 w 607336"/>
                <a:gd name="connsiteY21" fmla="*/ 257846 h 541236"/>
                <a:gd name="connsiteX22" fmla="*/ 23466 w 607336"/>
                <a:gd name="connsiteY22" fmla="*/ 0 h 541236"/>
                <a:gd name="connsiteX23" fmla="*/ 555312 w 607336"/>
                <a:gd name="connsiteY23" fmla="*/ 0 h 541236"/>
                <a:gd name="connsiteX24" fmla="*/ 578778 w 607336"/>
                <a:gd name="connsiteY24" fmla="*/ 23430 h 541236"/>
                <a:gd name="connsiteX25" fmla="*/ 578778 w 607336"/>
                <a:gd name="connsiteY25" fmla="*/ 253163 h 541236"/>
                <a:gd name="connsiteX26" fmla="*/ 531847 w 607336"/>
                <a:gd name="connsiteY26" fmla="*/ 239339 h 541236"/>
                <a:gd name="connsiteX27" fmla="*/ 531847 w 607336"/>
                <a:gd name="connsiteY27" fmla="*/ 46861 h 541236"/>
                <a:gd name="connsiteX28" fmla="*/ 46931 w 607336"/>
                <a:gd name="connsiteY28" fmla="*/ 46861 h 541236"/>
                <a:gd name="connsiteX29" fmla="*/ 46931 w 607336"/>
                <a:gd name="connsiteY29" fmla="*/ 346766 h 541236"/>
                <a:gd name="connsiteX30" fmla="*/ 404898 w 607336"/>
                <a:gd name="connsiteY30" fmla="*/ 346766 h 541236"/>
                <a:gd name="connsiteX31" fmla="*/ 405837 w 607336"/>
                <a:gd name="connsiteY31" fmla="*/ 410730 h 541236"/>
                <a:gd name="connsiteX32" fmla="*/ 409005 w 607336"/>
                <a:gd name="connsiteY32" fmla="*/ 432638 h 541236"/>
                <a:gd name="connsiteX33" fmla="*/ 368175 w 607336"/>
                <a:gd name="connsiteY33" fmla="*/ 432638 h 541236"/>
                <a:gd name="connsiteX34" fmla="*/ 388120 w 607336"/>
                <a:gd name="connsiteY34" fmla="*/ 500585 h 541236"/>
                <a:gd name="connsiteX35" fmla="*/ 412407 w 607336"/>
                <a:gd name="connsiteY35" fmla="*/ 500585 h 541236"/>
                <a:gd name="connsiteX36" fmla="*/ 423553 w 607336"/>
                <a:gd name="connsiteY36" fmla="*/ 511714 h 541236"/>
                <a:gd name="connsiteX37" fmla="*/ 423553 w 607336"/>
                <a:gd name="connsiteY37" fmla="*/ 530107 h 541236"/>
                <a:gd name="connsiteX38" fmla="*/ 412407 w 607336"/>
                <a:gd name="connsiteY38" fmla="*/ 541236 h 541236"/>
                <a:gd name="connsiteX39" fmla="*/ 166371 w 607336"/>
                <a:gd name="connsiteY39" fmla="*/ 541236 h 541236"/>
                <a:gd name="connsiteX40" fmla="*/ 155225 w 607336"/>
                <a:gd name="connsiteY40" fmla="*/ 530107 h 541236"/>
                <a:gd name="connsiteX41" fmla="*/ 155225 w 607336"/>
                <a:gd name="connsiteY41" fmla="*/ 511714 h 541236"/>
                <a:gd name="connsiteX42" fmla="*/ 166371 w 607336"/>
                <a:gd name="connsiteY42" fmla="*/ 500585 h 541236"/>
                <a:gd name="connsiteX43" fmla="*/ 190658 w 607336"/>
                <a:gd name="connsiteY43" fmla="*/ 500585 h 541236"/>
                <a:gd name="connsiteX44" fmla="*/ 210721 w 607336"/>
                <a:gd name="connsiteY44" fmla="*/ 432638 h 541236"/>
                <a:gd name="connsiteX45" fmla="*/ 23466 w 607336"/>
                <a:gd name="connsiteY45" fmla="*/ 432638 h 541236"/>
                <a:gd name="connsiteX46" fmla="*/ 0 w 607336"/>
                <a:gd name="connsiteY46" fmla="*/ 409207 h 541236"/>
                <a:gd name="connsiteX47" fmla="*/ 0 w 607336"/>
                <a:gd name="connsiteY47" fmla="*/ 23430 h 541236"/>
                <a:gd name="connsiteX48" fmla="*/ 23466 w 607336"/>
                <a:gd name="connsiteY48" fmla="*/ 0 h 54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607336" h="541236">
                  <a:moveTo>
                    <a:pt x="514822" y="287718"/>
                  </a:moveTo>
                  <a:cubicBezTo>
                    <a:pt x="507429" y="287718"/>
                    <a:pt x="501327" y="293810"/>
                    <a:pt x="501327" y="301190"/>
                  </a:cubicBezTo>
                  <a:lnTo>
                    <a:pt x="501327" y="357185"/>
                  </a:lnTo>
                  <a:cubicBezTo>
                    <a:pt x="501327" y="364682"/>
                    <a:pt x="507429" y="370656"/>
                    <a:pt x="514822" y="370656"/>
                  </a:cubicBezTo>
                  <a:cubicBezTo>
                    <a:pt x="522215" y="370656"/>
                    <a:pt x="528317" y="364682"/>
                    <a:pt x="528317" y="357185"/>
                  </a:cubicBezTo>
                  <a:lnTo>
                    <a:pt x="528317" y="301190"/>
                  </a:lnTo>
                  <a:cubicBezTo>
                    <a:pt x="528317" y="293810"/>
                    <a:pt x="522215" y="287718"/>
                    <a:pt x="514822" y="287718"/>
                  </a:cubicBezTo>
                  <a:close/>
                  <a:moveTo>
                    <a:pt x="513884" y="257846"/>
                  </a:moveTo>
                  <a:cubicBezTo>
                    <a:pt x="521042" y="257846"/>
                    <a:pt x="524093" y="258315"/>
                    <a:pt x="524093" y="258315"/>
                  </a:cubicBezTo>
                  <a:cubicBezTo>
                    <a:pt x="546506" y="260423"/>
                    <a:pt x="569037" y="269795"/>
                    <a:pt x="591098" y="286664"/>
                  </a:cubicBezTo>
                  <a:cubicBezTo>
                    <a:pt x="593679" y="288655"/>
                    <a:pt x="595557" y="291467"/>
                    <a:pt x="596496" y="294630"/>
                  </a:cubicBezTo>
                  <a:cubicBezTo>
                    <a:pt x="606940" y="330710"/>
                    <a:pt x="609756" y="365268"/>
                    <a:pt x="605297" y="403457"/>
                  </a:cubicBezTo>
                  <a:cubicBezTo>
                    <a:pt x="601307" y="437312"/>
                    <a:pt x="592037" y="471166"/>
                    <a:pt x="581123" y="508770"/>
                  </a:cubicBezTo>
                  <a:cubicBezTo>
                    <a:pt x="580185" y="511933"/>
                    <a:pt x="578307" y="514744"/>
                    <a:pt x="575725" y="516736"/>
                  </a:cubicBezTo>
                  <a:cubicBezTo>
                    <a:pt x="559062" y="529622"/>
                    <a:pt x="537470" y="536650"/>
                    <a:pt x="514822" y="536650"/>
                  </a:cubicBezTo>
                  <a:cubicBezTo>
                    <a:pt x="492174" y="536650"/>
                    <a:pt x="470583" y="529622"/>
                    <a:pt x="453919" y="516736"/>
                  </a:cubicBezTo>
                  <a:cubicBezTo>
                    <a:pt x="451338" y="514744"/>
                    <a:pt x="449460" y="511933"/>
                    <a:pt x="448521" y="508770"/>
                  </a:cubicBezTo>
                  <a:cubicBezTo>
                    <a:pt x="437608" y="471166"/>
                    <a:pt x="428338" y="437312"/>
                    <a:pt x="424348" y="403457"/>
                  </a:cubicBezTo>
                  <a:cubicBezTo>
                    <a:pt x="420006" y="365268"/>
                    <a:pt x="422705" y="330710"/>
                    <a:pt x="433149" y="294630"/>
                  </a:cubicBezTo>
                  <a:cubicBezTo>
                    <a:pt x="434088" y="291467"/>
                    <a:pt x="435965" y="288655"/>
                    <a:pt x="438547" y="286664"/>
                  </a:cubicBezTo>
                  <a:cubicBezTo>
                    <a:pt x="459787" y="270381"/>
                    <a:pt x="481378" y="260892"/>
                    <a:pt x="502970" y="258315"/>
                  </a:cubicBezTo>
                  <a:cubicBezTo>
                    <a:pt x="502970" y="258315"/>
                    <a:pt x="506725" y="257846"/>
                    <a:pt x="513884" y="257846"/>
                  </a:cubicBezTo>
                  <a:close/>
                  <a:moveTo>
                    <a:pt x="23466" y="0"/>
                  </a:moveTo>
                  <a:lnTo>
                    <a:pt x="555312" y="0"/>
                  </a:lnTo>
                  <a:cubicBezTo>
                    <a:pt x="568336" y="0"/>
                    <a:pt x="578778" y="10544"/>
                    <a:pt x="578778" y="23430"/>
                  </a:cubicBezTo>
                  <a:lnTo>
                    <a:pt x="578778" y="253163"/>
                  </a:lnTo>
                  <a:cubicBezTo>
                    <a:pt x="563408" y="245548"/>
                    <a:pt x="547686" y="240979"/>
                    <a:pt x="531847" y="239339"/>
                  </a:cubicBezTo>
                  <a:lnTo>
                    <a:pt x="531847" y="46861"/>
                  </a:lnTo>
                  <a:lnTo>
                    <a:pt x="46931" y="46861"/>
                  </a:lnTo>
                  <a:lnTo>
                    <a:pt x="46931" y="346766"/>
                  </a:lnTo>
                  <a:lnTo>
                    <a:pt x="404898" y="346766"/>
                  </a:lnTo>
                  <a:cubicBezTo>
                    <a:pt x="402904" y="367502"/>
                    <a:pt x="403256" y="388589"/>
                    <a:pt x="405837" y="410730"/>
                  </a:cubicBezTo>
                  <a:cubicBezTo>
                    <a:pt x="406658" y="418111"/>
                    <a:pt x="407714" y="425374"/>
                    <a:pt x="409005" y="432638"/>
                  </a:cubicBezTo>
                  <a:lnTo>
                    <a:pt x="368175" y="432638"/>
                  </a:lnTo>
                  <a:lnTo>
                    <a:pt x="388120" y="500585"/>
                  </a:lnTo>
                  <a:lnTo>
                    <a:pt x="412407" y="500585"/>
                  </a:lnTo>
                  <a:cubicBezTo>
                    <a:pt x="418626" y="500585"/>
                    <a:pt x="423553" y="505622"/>
                    <a:pt x="423553" y="511714"/>
                  </a:cubicBezTo>
                  <a:lnTo>
                    <a:pt x="423553" y="530107"/>
                  </a:lnTo>
                  <a:cubicBezTo>
                    <a:pt x="423553" y="536199"/>
                    <a:pt x="418626" y="541236"/>
                    <a:pt x="412407" y="541236"/>
                  </a:cubicBezTo>
                  <a:lnTo>
                    <a:pt x="166371" y="541236"/>
                  </a:lnTo>
                  <a:cubicBezTo>
                    <a:pt x="160270" y="541236"/>
                    <a:pt x="155225" y="536199"/>
                    <a:pt x="155225" y="530107"/>
                  </a:cubicBezTo>
                  <a:lnTo>
                    <a:pt x="155225" y="511714"/>
                  </a:lnTo>
                  <a:cubicBezTo>
                    <a:pt x="155225" y="505622"/>
                    <a:pt x="160270" y="500585"/>
                    <a:pt x="166371" y="500585"/>
                  </a:cubicBezTo>
                  <a:lnTo>
                    <a:pt x="190658" y="500585"/>
                  </a:lnTo>
                  <a:lnTo>
                    <a:pt x="210721" y="432638"/>
                  </a:lnTo>
                  <a:lnTo>
                    <a:pt x="23466" y="432638"/>
                  </a:lnTo>
                  <a:cubicBezTo>
                    <a:pt x="10560" y="432638"/>
                    <a:pt x="0" y="422211"/>
                    <a:pt x="0" y="409207"/>
                  </a:cubicBezTo>
                  <a:lnTo>
                    <a:pt x="0" y="23430"/>
                  </a:lnTo>
                  <a:cubicBezTo>
                    <a:pt x="0" y="10544"/>
                    <a:pt x="10560" y="0"/>
                    <a:pt x="23466" y="0"/>
                  </a:cubicBezTo>
                  <a:close/>
                </a:path>
              </a:pathLst>
            </a:custGeom>
            <a:solidFill>
              <a:schemeClr val="bg1"/>
            </a:solidFill>
            <a:ln w="12700" cap="rnd">
              <a:noFill/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 defTabSz="914400"/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  <p:sp>
          <p:nvSpPr>
            <p:cNvPr id="47" name="îŝľîḓè"/>
            <p:cNvSpPr txBox="1"/>
            <p:nvPr/>
          </p:nvSpPr>
          <p:spPr>
            <a:xfrm>
              <a:off x="4882718" y="3233564"/>
              <a:ext cx="7633209" cy="1693875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zh-CN" altLang="en-US" sz="2400" dirty="0">
                  <a:solidFill>
                    <a:srgbClr val="0000FF"/>
                  </a:solidFill>
                </a:rPr>
                <a:t>可重定位装入方式</a:t>
              </a:r>
            </a:p>
            <a:p>
              <a:pPr marL="342900" indent="-342900">
                <a:lnSpc>
                  <a:spcPct val="130000"/>
                </a:lnSpc>
                <a:buClr>
                  <a:srgbClr val="FF0000"/>
                </a:buClr>
                <a:buFont typeface="Wingdings" panose="05000000000000000000" pitchFamily="2" charset="2"/>
                <a:buChar char="Ø"/>
              </a:pPr>
              <a:r>
                <a:rPr lang="zh-CN" altLang="en-US" sz="2400" dirty="0"/>
                <a:t>编译后的目标模块使用相对地址</a:t>
              </a:r>
            </a:p>
            <a:p>
              <a:pPr marL="342900" indent="-342900">
                <a:lnSpc>
                  <a:spcPct val="130000"/>
                </a:lnSpc>
                <a:buClr>
                  <a:srgbClr val="FF0000"/>
                </a:buClr>
                <a:buFont typeface="Wingdings" panose="05000000000000000000" pitchFamily="2" charset="2"/>
                <a:buChar char="Ø"/>
              </a:pPr>
              <a:r>
                <a:rPr lang="zh-CN" altLang="en-US" sz="2400" dirty="0"/>
                <a:t>在装入时，完成</a:t>
              </a:r>
              <a:r>
                <a:rPr lang="zh-CN" altLang="en-US" sz="2400" dirty="0">
                  <a:solidFill>
                    <a:srgbClr val="FF0000"/>
                  </a:solidFill>
                </a:rPr>
                <a:t>重定位</a:t>
              </a:r>
              <a:r>
                <a:rPr lang="zh-CN" altLang="en-US" sz="2400" dirty="0"/>
                <a:t>（静态重定位）</a:t>
              </a:r>
            </a:p>
            <a:p>
              <a:pPr marL="342900" indent="-342900">
                <a:lnSpc>
                  <a:spcPct val="130000"/>
                </a:lnSpc>
                <a:buClr>
                  <a:srgbClr val="FF0000"/>
                </a:buClr>
                <a:buFont typeface="Wingdings" panose="05000000000000000000" pitchFamily="2" charset="2"/>
                <a:buChar char="Ø"/>
              </a:pPr>
              <a:r>
                <a:rPr lang="zh-CN" altLang="en-US" sz="2400" dirty="0"/>
                <a:t>需硬件支持</a:t>
              </a:r>
            </a:p>
          </p:txBody>
        </p:sp>
      </p:grpSp>
      <p:grpSp>
        <p:nvGrpSpPr>
          <p:cNvPr id="48" name="ïSlíḍê"/>
          <p:cNvGrpSpPr/>
          <p:nvPr/>
        </p:nvGrpSpPr>
        <p:grpSpPr>
          <a:xfrm>
            <a:off x="953001" y="4871723"/>
            <a:ext cx="8378931" cy="1311067"/>
            <a:chOff x="4136995" y="4714289"/>
            <a:chExt cx="8378931" cy="1311067"/>
          </a:xfrm>
        </p:grpSpPr>
        <p:sp>
          <p:nvSpPr>
            <p:cNvPr id="49" name="ïsľíḓê"/>
            <p:cNvSpPr/>
            <p:nvPr/>
          </p:nvSpPr>
          <p:spPr>
            <a:xfrm>
              <a:off x="4136995" y="5187860"/>
              <a:ext cx="408372" cy="363926"/>
            </a:xfrm>
            <a:custGeom>
              <a:avLst/>
              <a:gdLst>
                <a:gd name="connsiteX0" fmla="*/ 514822 w 607336"/>
                <a:gd name="connsiteY0" fmla="*/ 287718 h 541236"/>
                <a:gd name="connsiteX1" fmla="*/ 501327 w 607336"/>
                <a:gd name="connsiteY1" fmla="*/ 301190 h 541236"/>
                <a:gd name="connsiteX2" fmla="*/ 501327 w 607336"/>
                <a:gd name="connsiteY2" fmla="*/ 357185 h 541236"/>
                <a:gd name="connsiteX3" fmla="*/ 514822 w 607336"/>
                <a:gd name="connsiteY3" fmla="*/ 370656 h 541236"/>
                <a:gd name="connsiteX4" fmla="*/ 528317 w 607336"/>
                <a:gd name="connsiteY4" fmla="*/ 357185 h 541236"/>
                <a:gd name="connsiteX5" fmla="*/ 528317 w 607336"/>
                <a:gd name="connsiteY5" fmla="*/ 301190 h 541236"/>
                <a:gd name="connsiteX6" fmla="*/ 514822 w 607336"/>
                <a:gd name="connsiteY6" fmla="*/ 287718 h 541236"/>
                <a:gd name="connsiteX7" fmla="*/ 513884 w 607336"/>
                <a:gd name="connsiteY7" fmla="*/ 257846 h 541236"/>
                <a:gd name="connsiteX8" fmla="*/ 524093 w 607336"/>
                <a:gd name="connsiteY8" fmla="*/ 258315 h 541236"/>
                <a:gd name="connsiteX9" fmla="*/ 591098 w 607336"/>
                <a:gd name="connsiteY9" fmla="*/ 286664 h 541236"/>
                <a:gd name="connsiteX10" fmla="*/ 596496 w 607336"/>
                <a:gd name="connsiteY10" fmla="*/ 294630 h 541236"/>
                <a:gd name="connsiteX11" fmla="*/ 605297 w 607336"/>
                <a:gd name="connsiteY11" fmla="*/ 403457 h 541236"/>
                <a:gd name="connsiteX12" fmla="*/ 581123 w 607336"/>
                <a:gd name="connsiteY12" fmla="*/ 508770 h 541236"/>
                <a:gd name="connsiteX13" fmla="*/ 575725 w 607336"/>
                <a:gd name="connsiteY13" fmla="*/ 516736 h 541236"/>
                <a:gd name="connsiteX14" fmla="*/ 514822 w 607336"/>
                <a:gd name="connsiteY14" fmla="*/ 536650 h 541236"/>
                <a:gd name="connsiteX15" fmla="*/ 453919 w 607336"/>
                <a:gd name="connsiteY15" fmla="*/ 516736 h 541236"/>
                <a:gd name="connsiteX16" fmla="*/ 448521 w 607336"/>
                <a:gd name="connsiteY16" fmla="*/ 508770 h 541236"/>
                <a:gd name="connsiteX17" fmla="*/ 424348 w 607336"/>
                <a:gd name="connsiteY17" fmla="*/ 403457 h 541236"/>
                <a:gd name="connsiteX18" fmla="*/ 433149 w 607336"/>
                <a:gd name="connsiteY18" fmla="*/ 294630 h 541236"/>
                <a:gd name="connsiteX19" fmla="*/ 438547 w 607336"/>
                <a:gd name="connsiteY19" fmla="*/ 286664 h 541236"/>
                <a:gd name="connsiteX20" fmla="*/ 502970 w 607336"/>
                <a:gd name="connsiteY20" fmla="*/ 258315 h 541236"/>
                <a:gd name="connsiteX21" fmla="*/ 513884 w 607336"/>
                <a:gd name="connsiteY21" fmla="*/ 257846 h 541236"/>
                <a:gd name="connsiteX22" fmla="*/ 23466 w 607336"/>
                <a:gd name="connsiteY22" fmla="*/ 0 h 541236"/>
                <a:gd name="connsiteX23" fmla="*/ 555312 w 607336"/>
                <a:gd name="connsiteY23" fmla="*/ 0 h 541236"/>
                <a:gd name="connsiteX24" fmla="*/ 578778 w 607336"/>
                <a:gd name="connsiteY24" fmla="*/ 23430 h 541236"/>
                <a:gd name="connsiteX25" fmla="*/ 578778 w 607336"/>
                <a:gd name="connsiteY25" fmla="*/ 253163 h 541236"/>
                <a:gd name="connsiteX26" fmla="*/ 531847 w 607336"/>
                <a:gd name="connsiteY26" fmla="*/ 239339 h 541236"/>
                <a:gd name="connsiteX27" fmla="*/ 531847 w 607336"/>
                <a:gd name="connsiteY27" fmla="*/ 46861 h 541236"/>
                <a:gd name="connsiteX28" fmla="*/ 46931 w 607336"/>
                <a:gd name="connsiteY28" fmla="*/ 46861 h 541236"/>
                <a:gd name="connsiteX29" fmla="*/ 46931 w 607336"/>
                <a:gd name="connsiteY29" fmla="*/ 346766 h 541236"/>
                <a:gd name="connsiteX30" fmla="*/ 404898 w 607336"/>
                <a:gd name="connsiteY30" fmla="*/ 346766 h 541236"/>
                <a:gd name="connsiteX31" fmla="*/ 405837 w 607336"/>
                <a:gd name="connsiteY31" fmla="*/ 410730 h 541236"/>
                <a:gd name="connsiteX32" fmla="*/ 409005 w 607336"/>
                <a:gd name="connsiteY32" fmla="*/ 432638 h 541236"/>
                <a:gd name="connsiteX33" fmla="*/ 368175 w 607336"/>
                <a:gd name="connsiteY33" fmla="*/ 432638 h 541236"/>
                <a:gd name="connsiteX34" fmla="*/ 388120 w 607336"/>
                <a:gd name="connsiteY34" fmla="*/ 500585 h 541236"/>
                <a:gd name="connsiteX35" fmla="*/ 412407 w 607336"/>
                <a:gd name="connsiteY35" fmla="*/ 500585 h 541236"/>
                <a:gd name="connsiteX36" fmla="*/ 423553 w 607336"/>
                <a:gd name="connsiteY36" fmla="*/ 511714 h 541236"/>
                <a:gd name="connsiteX37" fmla="*/ 423553 w 607336"/>
                <a:gd name="connsiteY37" fmla="*/ 530107 h 541236"/>
                <a:gd name="connsiteX38" fmla="*/ 412407 w 607336"/>
                <a:gd name="connsiteY38" fmla="*/ 541236 h 541236"/>
                <a:gd name="connsiteX39" fmla="*/ 166371 w 607336"/>
                <a:gd name="connsiteY39" fmla="*/ 541236 h 541236"/>
                <a:gd name="connsiteX40" fmla="*/ 155225 w 607336"/>
                <a:gd name="connsiteY40" fmla="*/ 530107 h 541236"/>
                <a:gd name="connsiteX41" fmla="*/ 155225 w 607336"/>
                <a:gd name="connsiteY41" fmla="*/ 511714 h 541236"/>
                <a:gd name="connsiteX42" fmla="*/ 166371 w 607336"/>
                <a:gd name="connsiteY42" fmla="*/ 500585 h 541236"/>
                <a:gd name="connsiteX43" fmla="*/ 190658 w 607336"/>
                <a:gd name="connsiteY43" fmla="*/ 500585 h 541236"/>
                <a:gd name="connsiteX44" fmla="*/ 210721 w 607336"/>
                <a:gd name="connsiteY44" fmla="*/ 432638 h 541236"/>
                <a:gd name="connsiteX45" fmla="*/ 23466 w 607336"/>
                <a:gd name="connsiteY45" fmla="*/ 432638 h 541236"/>
                <a:gd name="connsiteX46" fmla="*/ 0 w 607336"/>
                <a:gd name="connsiteY46" fmla="*/ 409207 h 541236"/>
                <a:gd name="connsiteX47" fmla="*/ 0 w 607336"/>
                <a:gd name="connsiteY47" fmla="*/ 23430 h 541236"/>
                <a:gd name="connsiteX48" fmla="*/ 23466 w 607336"/>
                <a:gd name="connsiteY48" fmla="*/ 0 h 54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607336" h="541236">
                  <a:moveTo>
                    <a:pt x="514822" y="287718"/>
                  </a:moveTo>
                  <a:cubicBezTo>
                    <a:pt x="507429" y="287718"/>
                    <a:pt x="501327" y="293810"/>
                    <a:pt x="501327" y="301190"/>
                  </a:cubicBezTo>
                  <a:lnTo>
                    <a:pt x="501327" y="357185"/>
                  </a:lnTo>
                  <a:cubicBezTo>
                    <a:pt x="501327" y="364682"/>
                    <a:pt x="507429" y="370656"/>
                    <a:pt x="514822" y="370656"/>
                  </a:cubicBezTo>
                  <a:cubicBezTo>
                    <a:pt x="522215" y="370656"/>
                    <a:pt x="528317" y="364682"/>
                    <a:pt x="528317" y="357185"/>
                  </a:cubicBezTo>
                  <a:lnTo>
                    <a:pt x="528317" y="301190"/>
                  </a:lnTo>
                  <a:cubicBezTo>
                    <a:pt x="528317" y="293810"/>
                    <a:pt x="522215" y="287718"/>
                    <a:pt x="514822" y="287718"/>
                  </a:cubicBezTo>
                  <a:close/>
                  <a:moveTo>
                    <a:pt x="513884" y="257846"/>
                  </a:moveTo>
                  <a:cubicBezTo>
                    <a:pt x="521042" y="257846"/>
                    <a:pt x="524093" y="258315"/>
                    <a:pt x="524093" y="258315"/>
                  </a:cubicBezTo>
                  <a:cubicBezTo>
                    <a:pt x="546506" y="260423"/>
                    <a:pt x="569037" y="269795"/>
                    <a:pt x="591098" y="286664"/>
                  </a:cubicBezTo>
                  <a:cubicBezTo>
                    <a:pt x="593679" y="288655"/>
                    <a:pt x="595557" y="291467"/>
                    <a:pt x="596496" y="294630"/>
                  </a:cubicBezTo>
                  <a:cubicBezTo>
                    <a:pt x="606940" y="330710"/>
                    <a:pt x="609756" y="365268"/>
                    <a:pt x="605297" y="403457"/>
                  </a:cubicBezTo>
                  <a:cubicBezTo>
                    <a:pt x="601307" y="437312"/>
                    <a:pt x="592037" y="471166"/>
                    <a:pt x="581123" y="508770"/>
                  </a:cubicBezTo>
                  <a:cubicBezTo>
                    <a:pt x="580185" y="511933"/>
                    <a:pt x="578307" y="514744"/>
                    <a:pt x="575725" y="516736"/>
                  </a:cubicBezTo>
                  <a:cubicBezTo>
                    <a:pt x="559062" y="529622"/>
                    <a:pt x="537470" y="536650"/>
                    <a:pt x="514822" y="536650"/>
                  </a:cubicBezTo>
                  <a:cubicBezTo>
                    <a:pt x="492174" y="536650"/>
                    <a:pt x="470583" y="529622"/>
                    <a:pt x="453919" y="516736"/>
                  </a:cubicBezTo>
                  <a:cubicBezTo>
                    <a:pt x="451338" y="514744"/>
                    <a:pt x="449460" y="511933"/>
                    <a:pt x="448521" y="508770"/>
                  </a:cubicBezTo>
                  <a:cubicBezTo>
                    <a:pt x="437608" y="471166"/>
                    <a:pt x="428338" y="437312"/>
                    <a:pt x="424348" y="403457"/>
                  </a:cubicBezTo>
                  <a:cubicBezTo>
                    <a:pt x="420006" y="365268"/>
                    <a:pt x="422705" y="330710"/>
                    <a:pt x="433149" y="294630"/>
                  </a:cubicBezTo>
                  <a:cubicBezTo>
                    <a:pt x="434088" y="291467"/>
                    <a:pt x="435965" y="288655"/>
                    <a:pt x="438547" y="286664"/>
                  </a:cubicBezTo>
                  <a:cubicBezTo>
                    <a:pt x="459787" y="270381"/>
                    <a:pt x="481378" y="260892"/>
                    <a:pt x="502970" y="258315"/>
                  </a:cubicBezTo>
                  <a:cubicBezTo>
                    <a:pt x="502970" y="258315"/>
                    <a:pt x="506725" y="257846"/>
                    <a:pt x="513884" y="257846"/>
                  </a:cubicBezTo>
                  <a:close/>
                  <a:moveTo>
                    <a:pt x="23466" y="0"/>
                  </a:moveTo>
                  <a:lnTo>
                    <a:pt x="555312" y="0"/>
                  </a:lnTo>
                  <a:cubicBezTo>
                    <a:pt x="568336" y="0"/>
                    <a:pt x="578778" y="10544"/>
                    <a:pt x="578778" y="23430"/>
                  </a:cubicBezTo>
                  <a:lnTo>
                    <a:pt x="578778" y="253163"/>
                  </a:lnTo>
                  <a:cubicBezTo>
                    <a:pt x="563408" y="245548"/>
                    <a:pt x="547686" y="240979"/>
                    <a:pt x="531847" y="239339"/>
                  </a:cubicBezTo>
                  <a:lnTo>
                    <a:pt x="531847" y="46861"/>
                  </a:lnTo>
                  <a:lnTo>
                    <a:pt x="46931" y="46861"/>
                  </a:lnTo>
                  <a:lnTo>
                    <a:pt x="46931" y="346766"/>
                  </a:lnTo>
                  <a:lnTo>
                    <a:pt x="404898" y="346766"/>
                  </a:lnTo>
                  <a:cubicBezTo>
                    <a:pt x="402904" y="367502"/>
                    <a:pt x="403256" y="388589"/>
                    <a:pt x="405837" y="410730"/>
                  </a:cubicBezTo>
                  <a:cubicBezTo>
                    <a:pt x="406658" y="418111"/>
                    <a:pt x="407714" y="425374"/>
                    <a:pt x="409005" y="432638"/>
                  </a:cubicBezTo>
                  <a:lnTo>
                    <a:pt x="368175" y="432638"/>
                  </a:lnTo>
                  <a:lnTo>
                    <a:pt x="388120" y="500585"/>
                  </a:lnTo>
                  <a:lnTo>
                    <a:pt x="412407" y="500585"/>
                  </a:lnTo>
                  <a:cubicBezTo>
                    <a:pt x="418626" y="500585"/>
                    <a:pt x="423553" y="505622"/>
                    <a:pt x="423553" y="511714"/>
                  </a:cubicBezTo>
                  <a:lnTo>
                    <a:pt x="423553" y="530107"/>
                  </a:lnTo>
                  <a:cubicBezTo>
                    <a:pt x="423553" y="536199"/>
                    <a:pt x="418626" y="541236"/>
                    <a:pt x="412407" y="541236"/>
                  </a:cubicBezTo>
                  <a:lnTo>
                    <a:pt x="166371" y="541236"/>
                  </a:lnTo>
                  <a:cubicBezTo>
                    <a:pt x="160270" y="541236"/>
                    <a:pt x="155225" y="536199"/>
                    <a:pt x="155225" y="530107"/>
                  </a:cubicBezTo>
                  <a:lnTo>
                    <a:pt x="155225" y="511714"/>
                  </a:lnTo>
                  <a:cubicBezTo>
                    <a:pt x="155225" y="505622"/>
                    <a:pt x="160270" y="500585"/>
                    <a:pt x="166371" y="500585"/>
                  </a:cubicBezTo>
                  <a:lnTo>
                    <a:pt x="190658" y="500585"/>
                  </a:lnTo>
                  <a:lnTo>
                    <a:pt x="210721" y="432638"/>
                  </a:lnTo>
                  <a:lnTo>
                    <a:pt x="23466" y="432638"/>
                  </a:lnTo>
                  <a:cubicBezTo>
                    <a:pt x="10560" y="432638"/>
                    <a:pt x="0" y="422211"/>
                    <a:pt x="0" y="409207"/>
                  </a:cubicBezTo>
                  <a:lnTo>
                    <a:pt x="0" y="23430"/>
                  </a:lnTo>
                  <a:cubicBezTo>
                    <a:pt x="0" y="10544"/>
                    <a:pt x="10560" y="0"/>
                    <a:pt x="23466" y="0"/>
                  </a:cubicBezTo>
                  <a:close/>
                </a:path>
              </a:pathLst>
            </a:custGeom>
            <a:solidFill>
              <a:schemeClr val="bg1"/>
            </a:solidFill>
            <a:ln w="12700" cap="rnd">
              <a:noFill/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 defTabSz="914400"/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  <p:sp>
          <p:nvSpPr>
            <p:cNvPr id="50" name="íṧļîḋê"/>
            <p:cNvSpPr txBox="1"/>
            <p:nvPr/>
          </p:nvSpPr>
          <p:spPr>
            <a:xfrm>
              <a:off x="4882717" y="4714289"/>
              <a:ext cx="7633209" cy="1311067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zh-CN" altLang="en-US" sz="2400" dirty="0">
                  <a:solidFill>
                    <a:srgbClr val="0000FF"/>
                  </a:solidFill>
                </a:rPr>
                <a:t>动态运行时装入方式</a:t>
              </a:r>
            </a:p>
            <a:p>
              <a:pPr marL="342900" indent="-342900">
                <a:lnSpc>
                  <a:spcPct val="130000"/>
                </a:lnSpc>
                <a:buClr>
                  <a:srgbClr val="FF0000"/>
                </a:buClr>
                <a:buFont typeface="Wingdings" panose="05000000000000000000" pitchFamily="2" charset="2"/>
                <a:buChar char="Ø"/>
              </a:pPr>
              <a:r>
                <a:rPr lang="zh-CN" altLang="en-US" sz="2400" dirty="0"/>
                <a:t>编译后的目标模块使用相对地址</a:t>
              </a:r>
            </a:p>
            <a:p>
              <a:pPr marL="342900" indent="-342900">
                <a:lnSpc>
                  <a:spcPct val="130000"/>
                </a:lnSpc>
                <a:buClr>
                  <a:srgbClr val="FF0000"/>
                </a:buClr>
                <a:buFont typeface="Wingdings" panose="05000000000000000000" pitchFamily="2" charset="2"/>
                <a:buChar char="Ø"/>
              </a:pPr>
              <a:r>
                <a:rPr lang="zh-CN" altLang="en-US" sz="2400" dirty="0"/>
                <a:t>在运行时，完成重定位（动态重定位）</a:t>
              </a:r>
            </a:p>
          </p:txBody>
        </p:sp>
      </p:grpSp>
      <p:sp>
        <p:nvSpPr>
          <p:cNvPr id="15" name="圆角矩形标注 14"/>
          <p:cNvSpPr/>
          <p:nvPr/>
        </p:nvSpPr>
        <p:spPr>
          <a:xfrm>
            <a:off x="6722773" y="4443211"/>
            <a:ext cx="4893972" cy="913907"/>
          </a:xfrm>
          <a:prstGeom prst="wedgeRoundRectCallout">
            <a:avLst>
              <a:gd name="adj1" fmla="val -81726"/>
              <a:gd name="adj2" fmla="val -6842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altLang="zh-CN" sz="2400" dirty="0"/>
          </a:p>
          <a:p>
            <a:pPr algn="ctr" eaLnBrk="1" hangingPunct="1">
              <a:defRPr/>
            </a:pPr>
            <a:r>
              <a:rPr lang="zh-CN" altLang="en-US" sz="2400" dirty="0"/>
              <a:t>逻辑地址转换为物理地址的过程，称为重定位，也称为地址变换</a:t>
            </a:r>
          </a:p>
          <a:p>
            <a:pPr algn="ctr" eaLnBrk="1" hangingPunct="1">
              <a:defRPr/>
            </a:pPr>
            <a:r>
              <a:rPr lang="en-US" altLang="zh-CN" sz="2400" dirty="0"/>
              <a:t>33</a:t>
            </a:r>
            <a:endParaRPr lang="zh-CN" alt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69925" y="78668"/>
            <a:ext cx="70262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</a:rPr>
              <a:t>作业装入内存示意图</a:t>
            </a:r>
          </a:p>
        </p:txBody>
      </p:sp>
      <p:sp>
        <p:nvSpPr>
          <p:cNvPr id="2" name="Text Box 6">
            <a:extLst>
              <a:ext uri="{FF2B5EF4-FFF2-40B4-BE49-F238E27FC236}">
                <a16:creationId xmlns:a16="http://schemas.microsoft.com/office/drawing/2014/main" id="{182F89CE-74EF-283E-2751-D7756C540D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10946" y="6170892"/>
            <a:ext cx="18732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215383"/>
              </a:buClr>
              <a:buSzPct val="95000"/>
              <a:buFont typeface="Wingdings" panose="05000000000000000000" pitchFamily="2" charset="2"/>
              <a:buChar char="§"/>
              <a:defRPr sz="2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215383"/>
              </a:buClr>
              <a:buSzPct val="9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215383"/>
              </a:buClr>
              <a:buSzPct val="95000"/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215383"/>
              </a:buClr>
              <a:buSzPct val="95000"/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215383"/>
              </a:buClr>
              <a:buSzPct val="95000"/>
              <a:buFont typeface="Wingdings" panose="05000000000000000000" pitchFamily="2" charset="2"/>
              <a:buChar char="§"/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15383"/>
              </a:buClr>
              <a:buSzPct val="95000"/>
              <a:buFont typeface="Wingdings" panose="05000000000000000000" pitchFamily="2" charset="2"/>
              <a:buChar char="§"/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15383"/>
              </a:buClr>
              <a:buSzPct val="95000"/>
              <a:buFont typeface="Wingdings" panose="05000000000000000000" pitchFamily="2" charset="2"/>
              <a:buChar char="§"/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15383"/>
              </a:buClr>
              <a:buSzPct val="95000"/>
              <a:buFont typeface="Wingdings" panose="05000000000000000000" pitchFamily="2" charset="2"/>
              <a:buChar char="§"/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15383"/>
              </a:buClr>
              <a:buSzPct val="95000"/>
              <a:buFont typeface="Wingdings" panose="05000000000000000000" pitchFamily="2" charset="2"/>
              <a:buChar char="§"/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800" dirty="0">
                <a:solidFill>
                  <a:srgbClr val="C00000"/>
                </a:solidFill>
                <a:latin typeface="Tahoma" panose="020B0604030504040204" pitchFamily="34" charset="0"/>
              </a:rPr>
              <a:t>物理地址</a:t>
            </a:r>
          </a:p>
        </p:txBody>
      </p:sp>
      <p:sp>
        <p:nvSpPr>
          <p:cNvPr id="3" name="Text Box 7">
            <a:extLst>
              <a:ext uri="{FF2B5EF4-FFF2-40B4-BE49-F238E27FC236}">
                <a16:creationId xmlns:a16="http://schemas.microsoft.com/office/drawing/2014/main" id="{41027963-5718-F04D-286C-AC3BCAA0EA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64372" y="6126186"/>
            <a:ext cx="181927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215383"/>
              </a:buClr>
              <a:buSzPct val="95000"/>
              <a:buFont typeface="Wingdings" panose="05000000000000000000" pitchFamily="2" charset="2"/>
              <a:buChar char="§"/>
              <a:defRPr sz="2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215383"/>
              </a:buClr>
              <a:buSzPct val="9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215383"/>
              </a:buClr>
              <a:buSzPct val="95000"/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215383"/>
              </a:buClr>
              <a:buSzPct val="95000"/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215383"/>
              </a:buClr>
              <a:buSzPct val="95000"/>
              <a:buFont typeface="Wingdings" panose="05000000000000000000" pitchFamily="2" charset="2"/>
              <a:buChar char="§"/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15383"/>
              </a:buClr>
              <a:buSzPct val="95000"/>
              <a:buFont typeface="Wingdings" panose="05000000000000000000" pitchFamily="2" charset="2"/>
              <a:buChar char="§"/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15383"/>
              </a:buClr>
              <a:buSzPct val="95000"/>
              <a:buFont typeface="Wingdings" panose="05000000000000000000" pitchFamily="2" charset="2"/>
              <a:buChar char="§"/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15383"/>
              </a:buClr>
              <a:buSzPct val="95000"/>
              <a:buFont typeface="Wingdings" panose="05000000000000000000" pitchFamily="2" charset="2"/>
              <a:buChar char="§"/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15383"/>
              </a:buClr>
              <a:buSzPct val="95000"/>
              <a:buFont typeface="Wingdings" panose="05000000000000000000" pitchFamily="2" charset="2"/>
              <a:buChar char="§"/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800" dirty="0">
                <a:solidFill>
                  <a:srgbClr val="C00000"/>
                </a:solidFill>
                <a:latin typeface="Tahoma" panose="020B0604030504040204" pitchFamily="34" charset="0"/>
              </a:rPr>
              <a:t>逻辑地址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54ECF72A-2880-680B-2022-5639FB168A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40858" y="1481867"/>
            <a:ext cx="4798324" cy="41218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1" hangingPunct="1">
              <a:lnSpc>
                <a:spcPct val="150000"/>
              </a:lnSpc>
              <a:defRPr/>
            </a:pPr>
            <a:r>
              <a:rPr lang="zh-CN" altLang="en-US" sz="2800" b="1" dirty="0">
                <a:solidFill>
                  <a:srgbClr val="FF0000"/>
                </a:solidFill>
              </a:rPr>
              <a:t>可</a:t>
            </a:r>
            <a:r>
              <a:rPr lang="zh-CN" altLang="en-US" sz="2800" b="1" kern="0" dirty="0">
                <a:solidFill>
                  <a:srgbClr val="FF0000"/>
                </a:solidFill>
                <a:latin typeface="+mj-lt"/>
                <a:cs typeface="+mj-cs"/>
              </a:rPr>
              <a:t>重定位</a:t>
            </a:r>
            <a:r>
              <a:rPr lang="zh-CN" altLang="en-US" sz="2800" b="1" dirty="0"/>
              <a:t>装入</a:t>
            </a:r>
            <a:r>
              <a:rPr lang="zh-CN" altLang="en-US" sz="2800" dirty="0"/>
              <a:t>：</a:t>
            </a:r>
            <a:endParaRPr lang="en-US" altLang="zh-CN" sz="2800" dirty="0"/>
          </a:p>
          <a:p>
            <a:pPr eaLnBrk="1" hangingPunct="1">
              <a:lnSpc>
                <a:spcPct val="150000"/>
              </a:lnSpc>
              <a:buFont typeface="Wingdings" pitchFamily="2" charset="2"/>
              <a:buChar char="u"/>
              <a:defRPr/>
            </a:pPr>
            <a:r>
              <a:rPr lang="zh-CN" altLang="en-US" sz="2600" b="1" dirty="0"/>
              <a:t>静态重定位</a:t>
            </a:r>
            <a:r>
              <a:rPr lang="zh-CN" altLang="en-US" sz="2600" dirty="0"/>
              <a:t>：</a:t>
            </a:r>
            <a:r>
              <a:rPr lang="zh-CN" altLang="en-US" sz="2200" dirty="0"/>
              <a:t>装入时对目标程序中的指令和数据地址的修改过程</a:t>
            </a:r>
            <a:endParaRPr lang="en-US" altLang="zh-CN" sz="2200" dirty="0"/>
          </a:p>
          <a:p>
            <a:pPr eaLnBrk="1" hangingPunct="1">
              <a:lnSpc>
                <a:spcPct val="150000"/>
              </a:lnSpc>
              <a:buFont typeface="Wingdings" pitchFamily="2" charset="2"/>
              <a:buChar char="u"/>
              <a:defRPr/>
            </a:pPr>
            <a:endParaRPr lang="en-US" altLang="zh-CN" sz="2200" dirty="0">
              <a:solidFill>
                <a:schemeClr val="tx2"/>
              </a:solidFill>
            </a:endParaRPr>
          </a:p>
          <a:p>
            <a:pPr eaLnBrk="1" hangingPunct="1">
              <a:lnSpc>
                <a:spcPct val="150000"/>
              </a:lnSpc>
              <a:buFont typeface="Wingdings" pitchFamily="2" charset="2"/>
              <a:buChar char="u"/>
              <a:defRPr/>
            </a:pPr>
            <a:r>
              <a:rPr lang="zh-CN" altLang="en-US" sz="2600" b="1" dirty="0"/>
              <a:t>动态重定位</a:t>
            </a:r>
            <a:r>
              <a:rPr lang="zh-CN" altLang="en-US" sz="2800" dirty="0">
                <a:solidFill>
                  <a:schemeClr val="tx2"/>
                </a:solidFill>
              </a:rPr>
              <a:t>：</a:t>
            </a:r>
            <a:r>
              <a:rPr lang="zh-CN" altLang="en-US" sz="2200" dirty="0"/>
              <a:t>装入时不修改地址，地址转换推迟到程序执行时执行。</a:t>
            </a:r>
            <a:endParaRPr lang="zh-CN" altLang="zh-CN" sz="2200" b="1" kern="0" dirty="0">
              <a:solidFill>
                <a:srgbClr val="265787"/>
              </a:solidFill>
              <a:latin typeface="+mj-lt"/>
              <a:cs typeface="+mj-cs"/>
            </a:endParaRPr>
          </a:p>
        </p:txBody>
      </p:sp>
      <p:graphicFrame>
        <p:nvGraphicFramePr>
          <p:cNvPr id="6" name="Object 4">
            <a:extLst>
              <a:ext uri="{FF2B5EF4-FFF2-40B4-BE49-F238E27FC236}">
                <a16:creationId xmlns:a16="http://schemas.microsoft.com/office/drawing/2014/main" id="{A86DBDA4-375B-2324-3FFF-EEF071C2E23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19803582"/>
              </p:ext>
            </p:extLst>
          </p:nvPr>
        </p:nvGraphicFramePr>
        <p:xfrm>
          <a:off x="285557" y="914679"/>
          <a:ext cx="6316663" cy="5256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2674620" imgH="2225040" progId="Visio.Drawing.4">
                  <p:embed/>
                </p:oleObj>
              </mc:Choice>
              <mc:Fallback>
                <p:oleObj name="VISIO" r:id="rId2" imgW="2674620" imgH="2225040" progId="Visio.Drawing.4">
                  <p:embed/>
                  <p:pic>
                    <p:nvPicPr>
                      <p:cNvPr id="6" name="Object 4">
                        <a:extLst>
                          <a:ext uri="{FF2B5EF4-FFF2-40B4-BE49-F238E27FC236}">
                            <a16:creationId xmlns:a16="http://schemas.microsoft.com/office/drawing/2014/main" id="{0B79E2B9-2D22-0356-9612-3E416CC54CB5}"/>
                          </a:ext>
                        </a:extLst>
                      </p:cNvPr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5557" y="914679"/>
                        <a:ext cx="6316663" cy="52562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69925" y="78668"/>
            <a:ext cx="70262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</a:rPr>
              <a:t>程序的链接</a:t>
            </a:r>
          </a:p>
        </p:txBody>
      </p:sp>
      <p:sp>
        <p:nvSpPr>
          <p:cNvPr id="23" name="íšḻîḋè"/>
          <p:cNvSpPr/>
          <p:nvPr/>
        </p:nvSpPr>
        <p:spPr>
          <a:xfrm>
            <a:off x="1495052" y="3375285"/>
            <a:ext cx="9238835" cy="1008474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 anchorCtr="0">
            <a:noAutofit/>
          </a:bodyPr>
          <a:lstStyle/>
          <a:p>
            <a:pPr marL="342900" indent="-342900"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sz="2200" dirty="0"/>
              <a:t>在装入内存时，采用边装入边链接的链接方式</a:t>
            </a:r>
          </a:p>
          <a:p>
            <a:pPr marL="342900" indent="-342900"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sz="2200" dirty="0"/>
              <a:t>便于修改和更新</a:t>
            </a:r>
          </a:p>
        </p:txBody>
      </p:sp>
      <p:sp>
        <p:nvSpPr>
          <p:cNvPr id="26" name="i$lîďê"/>
          <p:cNvSpPr/>
          <p:nvPr/>
        </p:nvSpPr>
        <p:spPr>
          <a:xfrm>
            <a:off x="1550688" y="2911376"/>
            <a:ext cx="3696051" cy="392877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noAutofit/>
          </a:bodyPr>
          <a:lstStyle/>
          <a:p>
            <a:r>
              <a:rPr lang="zh-CN" altLang="en-US" sz="2400" b="1" dirty="0"/>
              <a:t>装入时动态链接</a:t>
            </a:r>
          </a:p>
        </p:txBody>
      </p:sp>
      <p:sp>
        <p:nvSpPr>
          <p:cNvPr id="29" name="î$ļíḋè"/>
          <p:cNvSpPr/>
          <p:nvPr/>
        </p:nvSpPr>
        <p:spPr>
          <a:xfrm>
            <a:off x="1550688" y="4835433"/>
            <a:ext cx="10177484" cy="1711274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 anchorCtr="0">
            <a:noAutofit/>
          </a:bodyPr>
          <a:lstStyle/>
          <a:p>
            <a:pPr marL="342900" indent="-342900">
              <a:lnSpc>
                <a:spcPct val="12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sz="2200" dirty="0"/>
              <a:t>将某些目标模块的链接推迟到执行时才执行。即在执行过程中，若发现一个被调用模块尚未装入内存时，立即由</a:t>
            </a:r>
            <a:r>
              <a:rPr lang="en-US" altLang="zh-CN" sz="2200" dirty="0"/>
              <a:t>OS</a:t>
            </a:r>
            <a:r>
              <a:rPr lang="zh-CN" altLang="en-US" sz="2200" dirty="0"/>
              <a:t>去找到该模块并将它装入内存，并把它链接到调用者模块上</a:t>
            </a:r>
          </a:p>
          <a:p>
            <a:pPr marL="342900" indent="-342900">
              <a:lnSpc>
                <a:spcPct val="12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sz="2200" dirty="0"/>
              <a:t>加快装入过程，节省大量的内存空间</a:t>
            </a:r>
          </a:p>
        </p:txBody>
      </p:sp>
      <p:sp>
        <p:nvSpPr>
          <p:cNvPr id="32" name="ïṧḷïḋè"/>
          <p:cNvSpPr/>
          <p:nvPr/>
        </p:nvSpPr>
        <p:spPr>
          <a:xfrm>
            <a:off x="1550690" y="4388793"/>
            <a:ext cx="3696051" cy="415102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noAutofit/>
          </a:bodyPr>
          <a:lstStyle/>
          <a:p>
            <a:r>
              <a:rPr lang="zh-CN" altLang="en-US" sz="2400" b="1" dirty="0"/>
              <a:t>运行时动态链接</a:t>
            </a:r>
          </a:p>
        </p:txBody>
      </p:sp>
      <p:sp>
        <p:nvSpPr>
          <p:cNvPr id="35" name="îs1iďé"/>
          <p:cNvSpPr/>
          <p:nvPr/>
        </p:nvSpPr>
        <p:spPr>
          <a:xfrm>
            <a:off x="1569746" y="1517508"/>
            <a:ext cx="9711234" cy="135322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 anchorCtr="0">
            <a:noAutofit/>
          </a:bodyPr>
          <a:lstStyle/>
          <a:p>
            <a:pPr marL="342900" indent="-342900"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sz="2200" dirty="0"/>
              <a:t>在程序运行前，将各目标模块及它们所需的库函数链接成一个完整的装配模块，以后不再拆开</a:t>
            </a:r>
          </a:p>
          <a:p>
            <a:pPr marL="342900" indent="-342900"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sz="2200" dirty="0"/>
              <a:t>对相对地址进行修改；变换外部调用符号</a:t>
            </a:r>
          </a:p>
        </p:txBody>
      </p:sp>
      <p:sp>
        <p:nvSpPr>
          <p:cNvPr id="40" name="íšḻíḑê"/>
          <p:cNvSpPr/>
          <p:nvPr/>
        </p:nvSpPr>
        <p:spPr>
          <a:xfrm>
            <a:off x="1550689" y="1100462"/>
            <a:ext cx="3696051" cy="405747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noAutofit/>
          </a:bodyPr>
          <a:lstStyle/>
          <a:p>
            <a:r>
              <a:rPr lang="zh-CN" altLang="en-US" sz="2400" b="1" dirty="0"/>
              <a:t>静态链接</a:t>
            </a:r>
          </a:p>
        </p:txBody>
      </p:sp>
      <p:sp>
        <p:nvSpPr>
          <p:cNvPr id="41" name="îSļiḓè"/>
          <p:cNvSpPr/>
          <p:nvPr/>
        </p:nvSpPr>
        <p:spPr>
          <a:xfrm>
            <a:off x="867186" y="1086900"/>
            <a:ext cx="627867" cy="627867"/>
          </a:xfrm>
          <a:prstGeom prst="ellipse">
            <a:avLst/>
          </a:prstGeom>
          <a:solidFill>
            <a:srgbClr val="00005C"/>
          </a:solidFill>
          <a:ln>
            <a:solidFill>
              <a:srgbClr val="00005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/>
          </a:p>
        </p:txBody>
      </p:sp>
      <p:sp>
        <p:nvSpPr>
          <p:cNvPr id="42" name="íṥḻîḓe"/>
          <p:cNvSpPr/>
          <p:nvPr/>
        </p:nvSpPr>
        <p:spPr>
          <a:xfrm>
            <a:off x="867186" y="4306191"/>
            <a:ext cx="627867" cy="627867"/>
          </a:xfrm>
          <a:prstGeom prst="ellipse">
            <a:avLst/>
          </a:prstGeom>
          <a:solidFill>
            <a:srgbClr val="00005C"/>
          </a:solidFill>
          <a:ln>
            <a:solidFill>
              <a:srgbClr val="00005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/>
          </a:p>
        </p:txBody>
      </p:sp>
      <p:sp>
        <p:nvSpPr>
          <p:cNvPr id="43" name="îşļiḓè"/>
          <p:cNvSpPr/>
          <p:nvPr/>
        </p:nvSpPr>
        <p:spPr>
          <a:xfrm>
            <a:off x="867186" y="2810850"/>
            <a:ext cx="627867" cy="627867"/>
          </a:xfrm>
          <a:prstGeom prst="ellipse">
            <a:avLst/>
          </a:prstGeom>
          <a:solidFill>
            <a:srgbClr val="00005C"/>
          </a:solidFill>
          <a:ln>
            <a:solidFill>
              <a:srgbClr val="00005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/>
          </a:p>
        </p:txBody>
      </p:sp>
      <p:sp>
        <p:nvSpPr>
          <p:cNvPr id="44" name="îṡḷíďe"/>
          <p:cNvSpPr/>
          <p:nvPr/>
        </p:nvSpPr>
        <p:spPr>
          <a:xfrm>
            <a:off x="1057441" y="1283038"/>
            <a:ext cx="261147" cy="24787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9800" y="63664"/>
                </a:moveTo>
                <a:lnTo>
                  <a:pt x="119800" y="63664"/>
                </a:lnTo>
                <a:cubicBezTo>
                  <a:pt x="119800" y="66596"/>
                  <a:pt x="118405" y="69528"/>
                  <a:pt x="114219" y="69528"/>
                </a:cubicBezTo>
                <a:cubicBezTo>
                  <a:pt x="112823" y="69528"/>
                  <a:pt x="111428" y="68062"/>
                  <a:pt x="111428" y="68062"/>
                </a:cubicBezTo>
                <a:lnTo>
                  <a:pt x="111428" y="68062"/>
                </a:lnTo>
                <a:cubicBezTo>
                  <a:pt x="60598" y="14869"/>
                  <a:pt x="60598" y="14869"/>
                  <a:pt x="60598" y="14869"/>
                </a:cubicBezTo>
                <a:lnTo>
                  <a:pt x="60598" y="14869"/>
                </a:lnTo>
                <a:lnTo>
                  <a:pt x="60598" y="14869"/>
                </a:lnTo>
                <a:lnTo>
                  <a:pt x="60598" y="14869"/>
                </a:lnTo>
                <a:cubicBezTo>
                  <a:pt x="9966" y="68062"/>
                  <a:pt x="9966" y="68062"/>
                  <a:pt x="9966" y="68062"/>
                </a:cubicBezTo>
                <a:lnTo>
                  <a:pt x="9966" y="68062"/>
                </a:lnTo>
                <a:cubicBezTo>
                  <a:pt x="8571" y="68062"/>
                  <a:pt x="7176" y="69528"/>
                  <a:pt x="5780" y="69528"/>
                </a:cubicBezTo>
                <a:cubicBezTo>
                  <a:pt x="2990" y="69528"/>
                  <a:pt x="0" y="66596"/>
                  <a:pt x="0" y="63664"/>
                </a:cubicBezTo>
                <a:cubicBezTo>
                  <a:pt x="0" y="62198"/>
                  <a:pt x="0" y="60523"/>
                  <a:pt x="1395" y="59057"/>
                </a:cubicBezTo>
                <a:cubicBezTo>
                  <a:pt x="56411" y="1465"/>
                  <a:pt x="56411" y="1465"/>
                  <a:pt x="56411" y="1465"/>
                </a:cubicBezTo>
                <a:cubicBezTo>
                  <a:pt x="57807" y="0"/>
                  <a:pt x="59202" y="0"/>
                  <a:pt x="60598" y="0"/>
                </a:cubicBezTo>
                <a:lnTo>
                  <a:pt x="60598" y="0"/>
                </a:lnTo>
                <a:lnTo>
                  <a:pt x="60598" y="0"/>
                </a:lnTo>
                <a:lnTo>
                  <a:pt x="60598" y="0"/>
                </a:lnTo>
                <a:lnTo>
                  <a:pt x="60598" y="0"/>
                </a:lnTo>
                <a:lnTo>
                  <a:pt x="60598" y="0"/>
                </a:lnTo>
                <a:lnTo>
                  <a:pt x="60598" y="0"/>
                </a:lnTo>
                <a:lnTo>
                  <a:pt x="60598" y="0"/>
                </a:lnTo>
                <a:cubicBezTo>
                  <a:pt x="61993" y="0"/>
                  <a:pt x="63388" y="1465"/>
                  <a:pt x="64784" y="1465"/>
                </a:cubicBezTo>
                <a:lnTo>
                  <a:pt x="64784" y="1465"/>
                </a:lnTo>
                <a:cubicBezTo>
                  <a:pt x="85913" y="25130"/>
                  <a:pt x="85913" y="25130"/>
                  <a:pt x="85913" y="25130"/>
                </a:cubicBezTo>
                <a:cubicBezTo>
                  <a:pt x="85913" y="19267"/>
                  <a:pt x="85913" y="19267"/>
                  <a:pt x="85913" y="19267"/>
                </a:cubicBezTo>
                <a:cubicBezTo>
                  <a:pt x="85913" y="16335"/>
                  <a:pt x="88903" y="13193"/>
                  <a:pt x="91694" y="13193"/>
                </a:cubicBezTo>
                <a:cubicBezTo>
                  <a:pt x="95880" y="13193"/>
                  <a:pt x="97275" y="16335"/>
                  <a:pt x="97275" y="19267"/>
                </a:cubicBezTo>
                <a:cubicBezTo>
                  <a:pt x="97275" y="36858"/>
                  <a:pt x="97275" y="36858"/>
                  <a:pt x="97275" y="36858"/>
                </a:cubicBezTo>
                <a:cubicBezTo>
                  <a:pt x="118405" y="59057"/>
                  <a:pt x="118405" y="59057"/>
                  <a:pt x="118405" y="59057"/>
                </a:cubicBezTo>
                <a:lnTo>
                  <a:pt x="118405" y="59057"/>
                </a:lnTo>
                <a:cubicBezTo>
                  <a:pt x="119800" y="60523"/>
                  <a:pt x="119800" y="62198"/>
                  <a:pt x="119800" y="63664"/>
                </a:cubicBezTo>
                <a:close/>
                <a:moveTo>
                  <a:pt x="108438" y="72460"/>
                </a:moveTo>
                <a:lnTo>
                  <a:pt x="108438" y="72460"/>
                </a:lnTo>
                <a:cubicBezTo>
                  <a:pt x="108438" y="90261"/>
                  <a:pt x="108438" y="90261"/>
                  <a:pt x="108438" y="90261"/>
                </a:cubicBezTo>
                <a:cubicBezTo>
                  <a:pt x="108438" y="99057"/>
                  <a:pt x="108438" y="99057"/>
                  <a:pt x="108438" y="99057"/>
                </a:cubicBezTo>
                <a:cubicBezTo>
                  <a:pt x="108438" y="113926"/>
                  <a:pt x="108438" y="113926"/>
                  <a:pt x="108438" y="113926"/>
                </a:cubicBezTo>
                <a:cubicBezTo>
                  <a:pt x="108438" y="118324"/>
                  <a:pt x="107043" y="119790"/>
                  <a:pt x="102857" y="119790"/>
                </a:cubicBezTo>
                <a:cubicBezTo>
                  <a:pt x="91694" y="119790"/>
                  <a:pt x="91694" y="119790"/>
                  <a:pt x="91694" y="119790"/>
                </a:cubicBezTo>
                <a:cubicBezTo>
                  <a:pt x="91694" y="72460"/>
                  <a:pt x="91694" y="72460"/>
                  <a:pt x="91694" y="72460"/>
                </a:cubicBezTo>
                <a:cubicBezTo>
                  <a:pt x="69169" y="72460"/>
                  <a:pt x="69169" y="72460"/>
                  <a:pt x="69169" y="72460"/>
                </a:cubicBezTo>
                <a:cubicBezTo>
                  <a:pt x="69169" y="119790"/>
                  <a:pt x="69169" y="119790"/>
                  <a:pt x="69169" y="119790"/>
                </a:cubicBezTo>
                <a:cubicBezTo>
                  <a:pt x="16943" y="119790"/>
                  <a:pt x="16943" y="119790"/>
                  <a:pt x="16943" y="119790"/>
                </a:cubicBezTo>
                <a:cubicBezTo>
                  <a:pt x="14152" y="119790"/>
                  <a:pt x="11362" y="118324"/>
                  <a:pt x="11362" y="113926"/>
                </a:cubicBezTo>
                <a:cubicBezTo>
                  <a:pt x="11362" y="99057"/>
                  <a:pt x="11362" y="99057"/>
                  <a:pt x="11362" y="99057"/>
                </a:cubicBezTo>
                <a:cubicBezTo>
                  <a:pt x="11362" y="90261"/>
                  <a:pt x="11362" y="90261"/>
                  <a:pt x="11362" y="90261"/>
                </a:cubicBezTo>
                <a:cubicBezTo>
                  <a:pt x="11362" y="72460"/>
                  <a:pt x="11362" y="72460"/>
                  <a:pt x="11362" y="72460"/>
                </a:cubicBezTo>
                <a:cubicBezTo>
                  <a:pt x="60598" y="22198"/>
                  <a:pt x="60598" y="22198"/>
                  <a:pt x="60598" y="22198"/>
                </a:cubicBezTo>
                <a:lnTo>
                  <a:pt x="108438" y="72460"/>
                </a:lnTo>
                <a:close/>
                <a:moveTo>
                  <a:pt x="50830" y="72460"/>
                </a:moveTo>
                <a:lnTo>
                  <a:pt x="50830" y="72460"/>
                </a:lnTo>
                <a:cubicBezTo>
                  <a:pt x="28305" y="72460"/>
                  <a:pt x="28305" y="72460"/>
                  <a:pt x="28305" y="72460"/>
                </a:cubicBezTo>
                <a:cubicBezTo>
                  <a:pt x="28305" y="96125"/>
                  <a:pt x="28305" y="96125"/>
                  <a:pt x="28305" y="96125"/>
                </a:cubicBezTo>
                <a:cubicBezTo>
                  <a:pt x="50830" y="96125"/>
                  <a:pt x="50830" y="96125"/>
                  <a:pt x="50830" y="96125"/>
                </a:cubicBezTo>
                <a:lnTo>
                  <a:pt x="50830" y="7246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square" lIns="91440" tIns="45720" rIns="91440" bIns="45720" anchor="ctr">
            <a:normAutofit fontScale="25000" lnSpcReduction="20000"/>
          </a:bodyPr>
          <a:lstStyle/>
          <a:p>
            <a:pPr algn="ctr"/>
            <a:endParaRPr/>
          </a:p>
        </p:txBody>
      </p:sp>
      <p:sp>
        <p:nvSpPr>
          <p:cNvPr id="45" name="íSlíḋe"/>
          <p:cNvSpPr/>
          <p:nvPr/>
        </p:nvSpPr>
        <p:spPr>
          <a:xfrm>
            <a:off x="1057440" y="3032867"/>
            <a:ext cx="261148" cy="228804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7009" y="65310"/>
                </a:moveTo>
                <a:lnTo>
                  <a:pt x="117009" y="65310"/>
                </a:lnTo>
                <a:lnTo>
                  <a:pt x="117009" y="65310"/>
                </a:lnTo>
                <a:cubicBezTo>
                  <a:pt x="61993" y="91073"/>
                  <a:pt x="61993" y="91073"/>
                  <a:pt x="61993" y="91073"/>
                </a:cubicBezTo>
                <a:lnTo>
                  <a:pt x="61993" y="91073"/>
                </a:lnTo>
                <a:lnTo>
                  <a:pt x="61993" y="91073"/>
                </a:lnTo>
                <a:lnTo>
                  <a:pt x="61993" y="91073"/>
                </a:lnTo>
                <a:cubicBezTo>
                  <a:pt x="61993" y="92655"/>
                  <a:pt x="60598" y="92655"/>
                  <a:pt x="60598" y="92655"/>
                </a:cubicBezTo>
                <a:cubicBezTo>
                  <a:pt x="59202" y="92655"/>
                  <a:pt x="59202" y="92655"/>
                  <a:pt x="57807" y="91073"/>
                </a:cubicBezTo>
                <a:lnTo>
                  <a:pt x="57807" y="91073"/>
                </a:lnTo>
                <a:lnTo>
                  <a:pt x="57807" y="91073"/>
                </a:lnTo>
                <a:lnTo>
                  <a:pt x="57807" y="91073"/>
                </a:lnTo>
                <a:cubicBezTo>
                  <a:pt x="2990" y="65310"/>
                  <a:pt x="2990" y="65310"/>
                  <a:pt x="2990" y="65310"/>
                </a:cubicBezTo>
                <a:lnTo>
                  <a:pt x="2990" y="65310"/>
                </a:lnTo>
                <a:cubicBezTo>
                  <a:pt x="1395" y="65310"/>
                  <a:pt x="0" y="62146"/>
                  <a:pt x="0" y="60564"/>
                </a:cubicBezTo>
                <a:cubicBezTo>
                  <a:pt x="0" y="55819"/>
                  <a:pt x="2990" y="54237"/>
                  <a:pt x="5780" y="54237"/>
                </a:cubicBezTo>
                <a:cubicBezTo>
                  <a:pt x="7176" y="54237"/>
                  <a:pt x="7176" y="54237"/>
                  <a:pt x="8571" y="54237"/>
                </a:cubicBezTo>
                <a:lnTo>
                  <a:pt x="8571" y="54237"/>
                </a:lnTo>
                <a:lnTo>
                  <a:pt x="8571" y="54237"/>
                </a:lnTo>
                <a:lnTo>
                  <a:pt x="8571" y="54237"/>
                </a:lnTo>
                <a:cubicBezTo>
                  <a:pt x="60598" y="78192"/>
                  <a:pt x="60598" y="78192"/>
                  <a:pt x="60598" y="78192"/>
                </a:cubicBezTo>
                <a:cubicBezTo>
                  <a:pt x="112823" y="54237"/>
                  <a:pt x="112823" y="54237"/>
                  <a:pt x="112823" y="54237"/>
                </a:cubicBezTo>
                <a:lnTo>
                  <a:pt x="112823" y="54237"/>
                </a:lnTo>
                <a:lnTo>
                  <a:pt x="112823" y="54237"/>
                </a:lnTo>
                <a:lnTo>
                  <a:pt x="112823" y="54237"/>
                </a:lnTo>
                <a:lnTo>
                  <a:pt x="114219" y="54237"/>
                </a:lnTo>
                <a:cubicBezTo>
                  <a:pt x="118405" y="54237"/>
                  <a:pt x="119800" y="55819"/>
                  <a:pt x="119800" y="60564"/>
                </a:cubicBezTo>
                <a:cubicBezTo>
                  <a:pt x="119800" y="62146"/>
                  <a:pt x="118405" y="65310"/>
                  <a:pt x="117009" y="65310"/>
                </a:cubicBezTo>
                <a:close/>
                <a:moveTo>
                  <a:pt x="117009" y="38192"/>
                </a:moveTo>
                <a:lnTo>
                  <a:pt x="117009" y="38192"/>
                </a:lnTo>
                <a:lnTo>
                  <a:pt x="117009" y="38192"/>
                </a:lnTo>
                <a:cubicBezTo>
                  <a:pt x="61993" y="63728"/>
                  <a:pt x="61993" y="63728"/>
                  <a:pt x="61993" y="63728"/>
                </a:cubicBezTo>
                <a:lnTo>
                  <a:pt x="61993" y="63728"/>
                </a:lnTo>
                <a:lnTo>
                  <a:pt x="61993" y="63728"/>
                </a:lnTo>
                <a:lnTo>
                  <a:pt x="61993" y="63728"/>
                </a:lnTo>
                <a:lnTo>
                  <a:pt x="60598" y="63728"/>
                </a:lnTo>
                <a:cubicBezTo>
                  <a:pt x="59202" y="63728"/>
                  <a:pt x="59202" y="63728"/>
                  <a:pt x="57807" y="63728"/>
                </a:cubicBezTo>
                <a:lnTo>
                  <a:pt x="57807" y="63728"/>
                </a:lnTo>
                <a:lnTo>
                  <a:pt x="57807" y="63728"/>
                </a:lnTo>
                <a:lnTo>
                  <a:pt x="57807" y="63728"/>
                </a:lnTo>
                <a:cubicBezTo>
                  <a:pt x="2990" y="38192"/>
                  <a:pt x="2990" y="38192"/>
                  <a:pt x="2990" y="38192"/>
                </a:cubicBezTo>
                <a:lnTo>
                  <a:pt x="2990" y="38192"/>
                </a:lnTo>
                <a:cubicBezTo>
                  <a:pt x="1395" y="36610"/>
                  <a:pt x="0" y="35028"/>
                  <a:pt x="0" y="31864"/>
                </a:cubicBezTo>
                <a:cubicBezTo>
                  <a:pt x="0" y="30282"/>
                  <a:pt x="1395" y="27118"/>
                  <a:pt x="2990" y="27118"/>
                </a:cubicBezTo>
                <a:lnTo>
                  <a:pt x="2990" y="27118"/>
                </a:lnTo>
                <a:cubicBezTo>
                  <a:pt x="57807" y="1581"/>
                  <a:pt x="57807" y="1581"/>
                  <a:pt x="57807" y="1581"/>
                </a:cubicBezTo>
                <a:lnTo>
                  <a:pt x="57807" y="1581"/>
                </a:lnTo>
                <a:lnTo>
                  <a:pt x="57807" y="1581"/>
                </a:lnTo>
                <a:lnTo>
                  <a:pt x="57807" y="1581"/>
                </a:lnTo>
                <a:cubicBezTo>
                  <a:pt x="59202" y="0"/>
                  <a:pt x="59202" y="0"/>
                  <a:pt x="60598" y="0"/>
                </a:cubicBezTo>
                <a:cubicBezTo>
                  <a:pt x="60598" y="0"/>
                  <a:pt x="61993" y="0"/>
                  <a:pt x="61993" y="1581"/>
                </a:cubicBezTo>
                <a:lnTo>
                  <a:pt x="61993" y="1581"/>
                </a:lnTo>
                <a:lnTo>
                  <a:pt x="61993" y="1581"/>
                </a:lnTo>
                <a:lnTo>
                  <a:pt x="61993" y="1581"/>
                </a:lnTo>
                <a:cubicBezTo>
                  <a:pt x="117009" y="27118"/>
                  <a:pt x="117009" y="27118"/>
                  <a:pt x="117009" y="27118"/>
                </a:cubicBezTo>
                <a:lnTo>
                  <a:pt x="117009" y="27118"/>
                </a:lnTo>
                <a:cubicBezTo>
                  <a:pt x="118405" y="27118"/>
                  <a:pt x="119800" y="30282"/>
                  <a:pt x="119800" y="31864"/>
                </a:cubicBezTo>
                <a:cubicBezTo>
                  <a:pt x="119800" y="35028"/>
                  <a:pt x="118405" y="36610"/>
                  <a:pt x="117009" y="38192"/>
                </a:cubicBezTo>
                <a:close/>
                <a:moveTo>
                  <a:pt x="5780" y="81355"/>
                </a:moveTo>
                <a:lnTo>
                  <a:pt x="5780" y="81355"/>
                </a:lnTo>
                <a:cubicBezTo>
                  <a:pt x="7176" y="81355"/>
                  <a:pt x="7176" y="81355"/>
                  <a:pt x="8571" y="81355"/>
                </a:cubicBezTo>
                <a:lnTo>
                  <a:pt x="8571" y="81355"/>
                </a:lnTo>
                <a:lnTo>
                  <a:pt x="8571" y="81355"/>
                </a:lnTo>
                <a:lnTo>
                  <a:pt x="8571" y="81355"/>
                </a:lnTo>
                <a:cubicBezTo>
                  <a:pt x="60598" y="106892"/>
                  <a:pt x="60598" y="106892"/>
                  <a:pt x="60598" y="106892"/>
                </a:cubicBezTo>
                <a:cubicBezTo>
                  <a:pt x="112823" y="81355"/>
                  <a:pt x="112823" y="81355"/>
                  <a:pt x="112823" y="81355"/>
                </a:cubicBezTo>
                <a:lnTo>
                  <a:pt x="112823" y="81355"/>
                </a:lnTo>
                <a:lnTo>
                  <a:pt x="112823" y="81355"/>
                </a:lnTo>
                <a:lnTo>
                  <a:pt x="112823" y="81355"/>
                </a:lnTo>
                <a:lnTo>
                  <a:pt x="114219" y="81355"/>
                </a:lnTo>
                <a:cubicBezTo>
                  <a:pt x="118405" y="81355"/>
                  <a:pt x="119800" y="84519"/>
                  <a:pt x="119800" y="87683"/>
                </a:cubicBezTo>
                <a:cubicBezTo>
                  <a:pt x="119800" y="91073"/>
                  <a:pt x="118405" y="92655"/>
                  <a:pt x="117009" y="94237"/>
                </a:cubicBezTo>
                <a:lnTo>
                  <a:pt x="117009" y="94237"/>
                </a:lnTo>
                <a:cubicBezTo>
                  <a:pt x="61993" y="119774"/>
                  <a:pt x="61993" y="119774"/>
                  <a:pt x="61993" y="119774"/>
                </a:cubicBezTo>
                <a:lnTo>
                  <a:pt x="61993" y="119774"/>
                </a:lnTo>
                <a:lnTo>
                  <a:pt x="61993" y="119774"/>
                </a:lnTo>
                <a:lnTo>
                  <a:pt x="61993" y="119774"/>
                </a:lnTo>
                <a:lnTo>
                  <a:pt x="60598" y="119774"/>
                </a:lnTo>
                <a:cubicBezTo>
                  <a:pt x="59202" y="119774"/>
                  <a:pt x="59202" y="119774"/>
                  <a:pt x="57807" y="119774"/>
                </a:cubicBezTo>
                <a:lnTo>
                  <a:pt x="57807" y="119774"/>
                </a:lnTo>
                <a:lnTo>
                  <a:pt x="57807" y="119774"/>
                </a:lnTo>
                <a:lnTo>
                  <a:pt x="57807" y="119774"/>
                </a:lnTo>
                <a:cubicBezTo>
                  <a:pt x="2990" y="94237"/>
                  <a:pt x="2990" y="94237"/>
                  <a:pt x="2990" y="94237"/>
                </a:cubicBezTo>
                <a:lnTo>
                  <a:pt x="2990" y="94237"/>
                </a:lnTo>
                <a:cubicBezTo>
                  <a:pt x="1395" y="92655"/>
                  <a:pt x="0" y="91073"/>
                  <a:pt x="0" y="87683"/>
                </a:cubicBezTo>
                <a:cubicBezTo>
                  <a:pt x="0" y="84519"/>
                  <a:pt x="2990" y="81355"/>
                  <a:pt x="5780" y="8135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square" lIns="91440" tIns="45720" rIns="91440" bIns="45720" anchor="ctr">
            <a:normAutofit fontScale="25000" lnSpcReduction="20000"/>
          </a:bodyPr>
          <a:lstStyle/>
          <a:p>
            <a:pPr algn="ctr"/>
            <a:endParaRPr/>
          </a:p>
        </p:txBody>
      </p:sp>
      <p:sp>
        <p:nvSpPr>
          <p:cNvPr id="46" name="ïśḷïḓe"/>
          <p:cNvSpPr/>
          <p:nvPr/>
        </p:nvSpPr>
        <p:spPr>
          <a:xfrm>
            <a:off x="1086379" y="4495651"/>
            <a:ext cx="211585" cy="25930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2868" y="119800"/>
                </a:moveTo>
                <a:lnTo>
                  <a:pt x="112868" y="119800"/>
                </a:lnTo>
                <a:cubicBezTo>
                  <a:pt x="6885" y="119800"/>
                  <a:pt x="6885" y="119800"/>
                  <a:pt x="6885" y="119800"/>
                </a:cubicBezTo>
                <a:cubicBezTo>
                  <a:pt x="1721" y="119800"/>
                  <a:pt x="0" y="117004"/>
                  <a:pt x="0" y="114209"/>
                </a:cubicBezTo>
                <a:cubicBezTo>
                  <a:pt x="0" y="64891"/>
                  <a:pt x="0" y="64891"/>
                  <a:pt x="0" y="64891"/>
                </a:cubicBezTo>
                <a:cubicBezTo>
                  <a:pt x="0" y="62096"/>
                  <a:pt x="1721" y="59101"/>
                  <a:pt x="6885" y="59101"/>
                </a:cubicBezTo>
                <a:cubicBezTo>
                  <a:pt x="17213" y="59101"/>
                  <a:pt x="17213" y="59101"/>
                  <a:pt x="17213" y="59101"/>
                </a:cubicBezTo>
                <a:cubicBezTo>
                  <a:pt x="17213" y="33743"/>
                  <a:pt x="17213" y="33743"/>
                  <a:pt x="17213" y="33743"/>
                </a:cubicBezTo>
                <a:cubicBezTo>
                  <a:pt x="17213" y="13976"/>
                  <a:pt x="36393" y="0"/>
                  <a:pt x="59016" y="0"/>
                </a:cubicBezTo>
                <a:cubicBezTo>
                  <a:pt x="83360" y="0"/>
                  <a:pt x="100573" y="13976"/>
                  <a:pt x="100573" y="33743"/>
                </a:cubicBezTo>
                <a:cubicBezTo>
                  <a:pt x="100573" y="36539"/>
                  <a:pt x="98852" y="39534"/>
                  <a:pt x="93688" y="39534"/>
                </a:cubicBezTo>
                <a:cubicBezTo>
                  <a:pt x="90245" y="39534"/>
                  <a:pt x="86803" y="36539"/>
                  <a:pt x="86803" y="33743"/>
                </a:cubicBezTo>
                <a:cubicBezTo>
                  <a:pt x="86803" y="21164"/>
                  <a:pt x="74754" y="11181"/>
                  <a:pt x="59016" y="11181"/>
                </a:cubicBezTo>
                <a:cubicBezTo>
                  <a:pt x="43278" y="11181"/>
                  <a:pt x="31229" y="21164"/>
                  <a:pt x="31229" y="33743"/>
                </a:cubicBezTo>
                <a:cubicBezTo>
                  <a:pt x="31229" y="59101"/>
                  <a:pt x="31229" y="59101"/>
                  <a:pt x="31229" y="59101"/>
                </a:cubicBezTo>
                <a:cubicBezTo>
                  <a:pt x="86803" y="59101"/>
                  <a:pt x="86803" y="59101"/>
                  <a:pt x="86803" y="59101"/>
                </a:cubicBezTo>
                <a:cubicBezTo>
                  <a:pt x="100573" y="59101"/>
                  <a:pt x="100573" y="59101"/>
                  <a:pt x="100573" y="59101"/>
                </a:cubicBezTo>
                <a:cubicBezTo>
                  <a:pt x="112868" y="59101"/>
                  <a:pt x="112868" y="59101"/>
                  <a:pt x="112868" y="59101"/>
                </a:cubicBezTo>
                <a:cubicBezTo>
                  <a:pt x="116311" y="59101"/>
                  <a:pt x="119754" y="62096"/>
                  <a:pt x="119754" y="64891"/>
                </a:cubicBezTo>
                <a:cubicBezTo>
                  <a:pt x="119754" y="114209"/>
                  <a:pt x="119754" y="114209"/>
                  <a:pt x="119754" y="114209"/>
                </a:cubicBezTo>
                <a:cubicBezTo>
                  <a:pt x="119754" y="117004"/>
                  <a:pt x="116311" y="119800"/>
                  <a:pt x="112868" y="119800"/>
                </a:cubicBezTo>
                <a:close/>
                <a:moveTo>
                  <a:pt x="59016" y="70482"/>
                </a:moveTo>
                <a:lnTo>
                  <a:pt x="59016" y="70482"/>
                </a:lnTo>
                <a:cubicBezTo>
                  <a:pt x="52131" y="70482"/>
                  <a:pt x="45000" y="76073"/>
                  <a:pt x="45000" y="81863"/>
                </a:cubicBezTo>
                <a:cubicBezTo>
                  <a:pt x="45000" y="86056"/>
                  <a:pt x="48688" y="90249"/>
                  <a:pt x="52131" y="91647"/>
                </a:cubicBezTo>
                <a:cubicBezTo>
                  <a:pt x="52131" y="103028"/>
                  <a:pt x="52131" y="103028"/>
                  <a:pt x="52131" y="103028"/>
                </a:cubicBezTo>
                <a:cubicBezTo>
                  <a:pt x="52131" y="105823"/>
                  <a:pt x="55573" y="108618"/>
                  <a:pt x="59016" y="108618"/>
                </a:cubicBezTo>
                <a:cubicBezTo>
                  <a:pt x="64180" y="108618"/>
                  <a:pt x="65901" y="105823"/>
                  <a:pt x="65901" y="103028"/>
                </a:cubicBezTo>
                <a:cubicBezTo>
                  <a:pt x="65901" y="91647"/>
                  <a:pt x="65901" y="91647"/>
                  <a:pt x="65901" y="91647"/>
                </a:cubicBezTo>
                <a:cubicBezTo>
                  <a:pt x="71065" y="90249"/>
                  <a:pt x="72786" y="86056"/>
                  <a:pt x="72786" y="81863"/>
                </a:cubicBezTo>
                <a:cubicBezTo>
                  <a:pt x="72786" y="76073"/>
                  <a:pt x="67622" y="70482"/>
                  <a:pt x="59016" y="7048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square" lIns="91440" tIns="45720" rIns="91440" bIns="45720" anchor="ctr">
            <a:normAutofit fontScale="25000" lnSpcReduction="20000"/>
          </a:bodyPr>
          <a:lstStyle/>
          <a:p>
            <a:pPr algn="ctr"/>
            <a:endParaRPr/>
          </a:p>
        </p:txBody>
      </p:sp>
      <p:sp>
        <p:nvSpPr>
          <p:cNvPr id="52" name="íšḻîḋè"/>
          <p:cNvSpPr/>
          <p:nvPr/>
        </p:nvSpPr>
        <p:spPr>
          <a:xfrm>
            <a:off x="4463539" y="3907082"/>
            <a:ext cx="4468427" cy="523971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 anchorCtr="0">
            <a:noAutofit/>
          </a:bodyPr>
          <a:lstStyle/>
          <a:p>
            <a:pPr marL="342900" indent="-342900">
              <a:lnSpc>
                <a:spcPct val="12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sz="2200" dirty="0"/>
              <a:t>便于实现对目标模块的共享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69925" y="78668"/>
            <a:ext cx="70262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</a:rPr>
              <a:t>链接示意图</a:t>
            </a:r>
          </a:p>
        </p:txBody>
      </p:sp>
      <p:grpSp>
        <p:nvGrpSpPr>
          <p:cNvPr id="23" name="组合 22"/>
          <p:cNvGrpSpPr/>
          <p:nvPr/>
        </p:nvGrpSpPr>
        <p:grpSpPr>
          <a:xfrm>
            <a:off x="2736993" y="1168490"/>
            <a:ext cx="7114113" cy="5312603"/>
            <a:chOff x="2046797" y="228600"/>
            <a:chExt cx="6967650" cy="5312603"/>
          </a:xfrm>
          <a:noFill/>
        </p:grpSpPr>
        <p:sp>
          <p:nvSpPr>
            <p:cNvPr id="26" name="Rectangle 2"/>
            <p:cNvSpPr>
              <a:spLocks noChangeArrowheads="1"/>
            </p:cNvSpPr>
            <p:nvPr/>
          </p:nvSpPr>
          <p:spPr bwMode="auto">
            <a:xfrm>
              <a:off x="2895600" y="2100808"/>
              <a:ext cx="1828800" cy="1600200"/>
            </a:xfrm>
            <a:prstGeom prst="rect">
              <a:avLst/>
            </a:prstGeom>
            <a:grpFill/>
            <a:ln w="28575">
              <a:solidFill>
                <a:srgbClr val="C00000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algn="ctr" eaLnBrk="1" hangingPunct="1">
                <a:buFont typeface="Monotype Sorts" pitchFamily="2" charset="2"/>
                <a:buNone/>
                <a:defRPr/>
              </a:pPr>
              <a:r>
                <a:rPr lang="zh-CN" altLang="en-US" sz="2400" dirty="0">
                  <a:solidFill>
                    <a:srgbClr val="0000FF"/>
                  </a:solidFill>
                  <a:latin typeface="Arial" panose="020B0604020202020204" pitchFamily="34" charset="0"/>
                </a:rPr>
                <a:t>模块</a:t>
              </a:r>
              <a:r>
                <a:rPr lang="en-US" altLang="zh-CN" sz="2400" dirty="0">
                  <a:solidFill>
                    <a:srgbClr val="0000FF"/>
                  </a:solidFill>
                  <a:latin typeface="Arial" panose="020B0604020202020204" pitchFamily="34" charset="0"/>
                </a:rPr>
                <a:t>B</a:t>
              </a:r>
              <a:endParaRPr lang="en-US" altLang="zh-CN" sz="2400" dirty="0">
                <a:latin typeface="Arial" panose="020B0604020202020204" pitchFamily="34" charset="0"/>
              </a:endParaRPr>
            </a:p>
            <a:p>
              <a:pPr algn="ctr" eaLnBrk="1" hangingPunct="1">
                <a:buFont typeface="Monotype Sorts" pitchFamily="2" charset="2"/>
                <a:buNone/>
                <a:defRPr/>
              </a:pPr>
              <a:r>
                <a:rPr lang="en-US" altLang="zh-CN" sz="2400" dirty="0">
                  <a:latin typeface="Arial" panose="020B0604020202020204" pitchFamily="34" charset="0"/>
                </a:rPr>
                <a:t>CALL C</a:t>
              </a:r>
              <a:r>
                <a:rPr lang="zh-CN" altLang="en-US" sz="2400" dirty="0">
                  <a:latin typeface="Arial" panose="020B0604020202020204" pitchFamily="34" charset="0"/>
                </a:rPr>
                <a:t>；</a:t>
              </a:r>
            </a:p>
            <a:p>
              <a:pPr algn="ctr" eaLnBrk="1" hangingPunct="1">
                <a:buFont typeface="Monotype Sorts" pitchFamily="2" charset="2"/>
                <a:buNone/>
                <a:defRPr/>
              </a:pPr>
              <a:r>
                <a:rPr lang="en-US" altLang="zh-CN" sz="2400" dirty="0">
                  <a:latin typeface="Arial" panose="020B0604020202020204" pitchFamily="34" charset="0"/>
                </a:rPr>
                <a:t>Return;</a:t>
              </a:r>
            </a:p>
          </p:txBody>
        </p:sp>
        <p:sp>
          <p:nvSpPr>
            <p:cNvPr id="29" name="Text Box 4"/>
            <p:cNvSpPr txBox="1">
              <a:spLocks noChangeArrowheads="1"/>
            </p:cNvSpPr>
            <p:nvPr/>
          </p:nvSpPr>
          <p:spPr bwMode="auto">
            <a:xfrm>
              <a:off x="2046797" y="1524000"/>
              <a:ext cx="646160" cy="462307"/>
            </a:xfrm>
            <a:prstGeom prst="rect">
              <a:avLst/>
            </a:prstGeom>
            <a:grpFill/>
            <a:ln w="9525">
              <a:noFill/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2075" tIns="46038" rIns="92075" bIns="46038">
              <a:spAutoFit/>
            </a:bodyPr>
            <a:lstStyle/>
            <a:p>
              <a:pPr eaLnBrk="1" hangingPunct="1">
                <a:spcBef>
                  <a:spcPct val="50000"/>
                </a:spcBef>
                <a:buFont typeface="Monotype Sorts" pitchFamily="2" charset="2"/>
                <a:buNone/>
                <a:defRPr/>
              </a:pPr>
              <a:r>
                <a:rPr lang="en-US" altLang="zh-CN" sz="2400" dirty="0">
                  <a:latin typeface="Arial" panose="020B0604020202020204" pitchFamily="34" charset="0"/>
                </a:rPr>
                <a:t>L-1</a:t>
              </a:r>
            </a:p>
          </p:txBody>
        </p:sp>
        <p:sp>
          <p:nvSpPr>
            <p:cNvPr id="32" name="Rectangle 5"/>
            <p:cNvSpPr>
              <a:spLocks noChangeArrowheads="1"/>
            </p:cNvSpPr>
            <p:nvPr/>
          </p:nvSpPr>
          <p:spPr bwMode="auto">
            <a:xfrm>
              <a:off x="2895600" y="228600"/>
              <a:ext cx="1828800" cy="1600200"/>
            </a:xfrm>
            <a:prstGeom prst="rect">
              <a:avLst/>
            </a:prstGeom>
            <a:grpFill/>
            <a:ln w="28575">
              <a:solidFill>
                <a:srgbClr val="C00000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algn="ctr" eaLnBrk="1" hangingPunct="1">
                <a:buFont typeface="Monotype Sorts" pitchFamily="2" charset="2"/>
                <a:buNone/>
                <a:defRPr/>
              </a:pPr>
              <a:r>
                <a:rPr lang="zh-CN" altLang="en-US" sz="2400" dirty="0">
                  <a:solidFill>
                    <a:srgbClr val="0000FF"/>
                  </a:solidFill>
                  <a:latin typeface="Arial" panose="020B0604020202020204" pitchFamily="34" charset="0"/>
                </a:rPr>
                <a:t>模块</a:t>
              </a:r>
              <a:r>
                <a:rPr lang="en-US" altLang="zh-CN" sz="2400" dirty="0">
                  <a:solidFill>
                    <a:srgbClr val="0000FF"/>
                  </a:solidFill>
                  <a:latin typeface="Arial" panose="020B0604020202020204" pitchFamily="34" charset="0"/>
                </a:rPr>
                <a:t>A</a:t>
              </a:r>
              <a:endParaRPr lang="en-US" altLang="zh-CN" sz="2400" dirty="0">
                <a:latin typeface="Arial" panose="020B0604020202020204" pitchFamily="34" charset="0"/>
              </a:endParaRPr>
            </a:p>
            <a:p>
              <a:pPr algn="ctr" eaLnBrk="1" hangingPunct="1">
                <a:buFont typeface="Monotype Sorts" pitchFamily="2" charset="2"/>
                <a:buNone/>
                <a:defRPr/>
              </a:pPr>
              <a:r>
                <a:rPr lang="en-US" altLang="zh-CN" sz="2400" dirty="0">
                  <a:latin typeface="Arial" panose="020B0604020202020204" pitchFamily="34" charset="0"/>
                </a:rPr>
                <a:t>CALL B</a:t>
              </a:r>
              <a:r>
                <a:rPr lang="zh-CN" altLang="en-US" sz="2400" dirty="0">
                  <a:latin typeface="Arial" panose="020B0604020202020204" pitchFamily="34" charset="0"/>
                </a:rPr>
                <a:t>；</a:t>
              </a:r>
            </a:p>
            <a:p>
              <a:pPr algn="ctr" eaLnBrk="1" hangingPunct="1">
                <a:buFont typeface="Monotype Sorts" pitchFamily="2" charset="2"/>
                <a:buNone/>
                <a:defRPr/>
              </a:pPr>
              <a:r>
                <a:rPr lang="en-US" altLang="zh-CN" sz="2400" dirty="0">
                  <a:latin typeface="Arial" panose="020B0604020202020204" pitchFamily="34" charset="0"/>
                </a:rPr>
                <a:t>Return;</a:t>
              </a:r>
            </a:p>
          </p:txBody>
        </p:sp>
        <p:sp>
          <p:nvSpPr>
            <p:cNvPr id="35" name="Rectangle 8"/>
            <p:cNvSpPr>
              <a:spLocks noChangeArrowheads="1"/>
            </p:cNvSpPr>
            <p:nvPr/>
          </p:nvSpPr>
          <p:spPr bwMode="auto">
            <a:xfrm>
              <a:off x="2895600" y="3886200"/>
              <a:ext cx="1828800" cy="1600200"/>
            </a:xfrm>
            <a:prstGeom prst="rect">
              <a:avLst/>
            </a:prstGeom>
            <a:grpFill/>
            <a:ln w="28575">
              <a:solidFill>
                <a:srgbClr val="C00000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algn="ctr" eaLnBrk="1" hangingPunct="1">
                <a:buFont typeface="Monotype Sorts" pitchFamily="2" charset="2"/>
                <a:buNone/>
                <a:defRPr/>
              </a:pPr>
              <a:r>
                <a:rPr lang="zh-CN" altLang="en-US" sz="2400">
                  <a:solidFill>
                    <a:srgbClr val="0000FF"/>
                  </a:solidFill>
                  <a:latin typeface="Arial" panose="020B0604020202020204" pitchFamily="34" charset="0"/>
                </a:rPr>
                <a:t>模块</a:t>
              </a:r>
              <a:r>
                <a:rPr lang="en-US" altLang="zh-CN" sz="2400">
                  <a:solidFill>
                    <a:srgbClr val="0000FF"/>
                  </a:solidFill>
                  <a:latin typeface="Arial" panose="020B0604020202020204" pitchFamily="34" charset="0"/>
                </a:rPr>
                <a:t>C</a:t>
              </a:r>
              <a:endParaRPr lang="en-US" altLang="zh-CN" sz="2400">
                <a:latin typeface="Arial" panose="020B0604020202020204" pitchFamily="34" charset="0"/>
              </a:endParaRPr>
            </a:p>
            <a:p>
              <a:pPr algn="ctr" eaLnBrk="1" hangingPunct="1">
                <a:buFont typeface="Monotype Sorts" pitchFamily="2" charset="2"/>
                <a:buNone/>
                <a:defRPr/>
              </a:pPr>
              <a:r>
                <a:rPr lang="en-US" altLang="zh-CN" sz="2400">
                  <a:latin typeface="Arial" panose="020B0604020202020204" pitchFamily="34" charset="0"/>
                </a:rPr>
                <a:t> </a:t>
              </a:r>
            </a:p>
            <a:p>
              <a:pPr algn="ctr" eaLnBrk="1" hangingPunct="1">
                <a:buFont typeface="Monotype Sorts" pitchFamily="2" charset="2"/>
                <a:buNone/>
                <a:defRPr/>
              </a:pPr>
              <a:r>
                <a:rPr lang="en-US" altLang="zh-CN" sz="2400">
                  <a:latin typeface="Arial" panose="020B0604020202020204" pitchFamily="34" charset="0"/>
                </a:rPr>
                <a:t>Return;</a:t>
              </a:r>
            </a:p>
          </p:txBody>
        </p:sp>
        <p:sp>
          <p:nvSpPr>
            <p:cNvPr id="40" name="Text Box 9"/>
            <p:cNvSpPr txBox="1">
              <a:spLocks noChangeArrowheads="1"/>
            </p:cNvSpPr>
            <p:nvPr/>
          </p:nvSpPr>
          <p:spPr bwMode="auto">
            <a:xfrm>
              <a:off x="2438400" y="3810000"/>
              <a:ext cx="381000" cy="462307"/>
            </a:xfrm>
            <a:prstGeom prst="rect">
              <a:avLst/>
            </a:prstGeom>
            <a:grpFill/>
            <a:ln w="9525">
              <a:noFill/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8" rIns="92075" bIns="46038">
              <a:spAutoFit/>
            </a:bodyPr>
            <a:lstStyle/>
            <a:p>
              <a:pPr eaLnBrk="1" hangingPunct="1">
                <a:spcBef>
                  <a:spcPct val="50000"/>
                </a:spcBef>
                <a:buFont typeface="Monotype Sorts" pitchFamily="2" charset="2"/>
                <a:buNone/>
                <a:defRPr/>
              </a:pPr>
              <a:r>
                <a:rPr lang="en-US" altLang="zh-CN" sz="2400">
                  <a:latin typeface="Arial" panose="020B0604020202020204" pitchFamily="34" charset="0"/>
                </a:rPr>
                <a:t>0</a:t>
              </a:r>
            </a:p>
          </p:txBody>
        </p:sp>
        <p:sp>
          <p:nvSpPr>
            <p:cNvPr id="41" name="Text Box 10"/>
            <p:cNvSpPr txBox="1">
              <a:spLocks noChangeArrowheads="1"/>
            </p:cNvSpPr>
            <p:nvPr/>
          </p:nvSpPr>
          <p:spPr bwMode="auto">
            <a:xfrm>
              <a:off x="2159559" y="5078896"/>
              <a:ext cx="685800" cy="462307"/>
            </a:xfrm>
            <a:prstGeom prst="rect">
              <a:avLst/>
            </a:prstGeom>
            <a:grpFill/>
            <a:ln w="9525">
              <a:noFill/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8" rIns="92075" bIns="46038">
              <a:spAutoFit/>
            </a:bodyPr>
            <a:lstStyle/>
            <a:p>
              <a:pPr eaLnBrk="1" hangingPunct="1">
                <a:spcBef>
                  <a:spcPct val="50000"/>
                </a:spcBef>
                <a:buFont typeface="Monotype Sorts" pitchFamily="2" charset="2"/>
                <a:buNone/>
                <a:defRPr/>
              </a:pPr>
              <a:r>
                <a:rPr lang="en-US" altLang="zh-CN" sz="2400" dirty="0">
                  <a:latin typeface="Arial" panose="020B0604020202020204" pitchFamily="34" charset="0"/>
                </a:rPr>
                <a:t>N-1</a:t>
              </a:r>
            </a:p>
          </p:txBody>
        </p:sp>
        <p:sp>
          <p:nvSpPr>
            <p:cNvPr id="42" name="Rectangle 11"/>
            <p:cNvSpPr>
              <a:spLocks noChangeArrowheads="1"/>
            </p:cNvSpPr>
            <p:nvPr/>
          </p:nvSpPr>
          <p:spPr bwMode="auto">
            <a:xfrm>
              <a:off x="6248400" y="304800"/>
              <a:ext cx="1828800" cy="1600200"/>
            </a:xfrm>
            <a:prstGeom prst="rect">
              <a:avLst/>
            </a:prstGeom>
            <a:grpFill/>
            <a:ln w="28575">
              <a:solidFill>
                <a:srgbClr val="C00000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algn="ctr" eaLnBrk="1" hangingPunct="1">
                <a:buFont typeface="Monotype Sorts" pitchFamily="2" charset="2"/>
                <a:buNone/>
                <a:defRPr/>
              </a:pPr>
              <a:r>
                <a:rPr lang="zh-CN" altLang="en-US" sz="2400">
                  <a:solidFill>
                    <a:srgbClr val="0000FF"/>
                  </a:solidFill>
                  <a:latin typeface="Arial" panose="020B0604020202020204" pitchFamily="34" charset="0"/>
                </a:rPr>
                <a:t>模块</a:t>
              </a:r>
              <a:r>
                <a:rPr lang="en-US" altLang="zh-CN" sz="2400">
                  <a:solidFill>
                    <a:srgbClr val="0000FF"/>
                  </a:solidFill>
                  <a:latin typeface="Arial" panose="020B0604020202020204" pitchFamily="34" charset="0"/>
                </a:rPr>
                <a:t>A</a:t>
              </a:r>
            </a:p>
            <a:p>
              <a:pPr algn="ctr" eaLnBrk="1" hangingPunct="1">
                <a:buFont typeface="Monotype Sorts" pitchFamily="2" charset="2"/>
                <a:buNone/>
                <a:defRPr/>
              </a:pPr>
              <a:r>
                <a:rPr lang="en-US" altLang="zh-CN" sz="2400">
                  <a:latin typeface="Arial" panose="020B0604020202020204" pitchFamily="34" charset="0"/>
                </a:rPr>
                <a:t>JSR “L”</a:t>
              </a:r>
              <a:r>
                <a:rPr lang="zh-CN" altLang="en-US" sz="2400">
                  <a:latin typeface="Arial" panose="020B0604020202020204" pitchFamily="34" charset="0"/>
                </a:rPr>
                <a:t>；</a:t>
              </a:r>
            </a:p>
            <a:p>
              <a:pPr algn="ctr" eaLnBrk="1" hangingPunct="1">
                <a:buFont typeface="Monotype Sorts" pitchFamily="2" charset="2"/>
                <a:buNone/>
                <a:defRPr/>
              </a:pPr>
              <a:r>
                <a:rPr lang="en-US" altLang="zh-CN" sz="2400">
                  <a:latin typeface="Arial" panose="020B0604020202020204" pitchFamily="34" charset="0"/>
                </a:rPr>
                <a:t>Return;</a:t>
              </a:r>
            </a:p>
          </p:txBody>
        </p:sp>
        <p:sp>
          <p:nvSpPr>
            <p:cNvPr id="43" name="Text Box 12"/>
            <p:cNvSpPr txBox="1">
              <a:spLocks noChangeArrowheads="1"/>
            </p:cNvSpPr>
            <p:nvPr/>
          </p:nvSpPr>
          <p:spPr bwMode="auto">
            <a:xfrm>
              <a:off x="5791200" y="228600"/>
              <a:ext cx="381000" cy="462307"/>
            </a:xfrm>
            <a:prstGeom prst="rect">
              <a:avLst/>
            </a:prstGeom>
            <a:grpFill/>
            <a:ln w="9525">
              <a:noFill/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8" rIns="92075" bIns="46038">
              <a:spAutoFit/>
            </a:bodyPr>
            <a:lstStyle/>
            <a:p>
              <a:pPr eaLnBrk="1" hangingPunct="1">
                <a:spcBef>
                  <a:spcPct val="50000"/>
                </a:spcBef>
                <a:buFont typeface="Monotype Sorts" pitchFamily="2" charset="2"/>
                <a:buNone/>
                <a:defRPr/>
              </a:pPr>
              <a:r>
                <a:rPr lang="en-US" altLang="zh-CN" sz="2400" dirty="0">
                  <a:latin typeface="Arial" panose="020B0604020202020204" pitchFamily="34" charset="0"/>
                </a:rPr>
                <a:t>0</a:t>
              </a:r>
            </a:p>
          </p:txBody>
        </p:sp>
        <p:sp>
          <p:nvSpPr>
            <p:cNvPr id="44" name="Text Box 13"/>
            <p:cNvSpPr txBox="1">
              <a:spLocks noChangeArrowheads="1"/>
            </p:cNvSpPr>
            <p:nvPr/>
          </p:nvSpPr>
          <p:spPr bwMode="auto">
            <a:xfrm>
              <a:off x="5544835" y="1497496"/>
              <a:ext cx="627366" cy="462307"/>
            </a:xfrm>
            <a:prstGeom prst="rect">
              <a:avLst/>
            </a:prstGeom>
            <a:grpFill/>
            <a:ln w="9525">
              <a:noFill/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2075" tIns="46038" rIns="92075" bIns="46038">
              <a:spAutoFit/>
            </a:bodyPr>
            <a:lstStyle/>
            <a:p>
              <a:pPr eaLnBrk="1" hangingPunct="1">
                <a:spcBef>
                  <a:spcPct val="50000"/>
                </a:spcBef>
                <a:buFont typeface="Monotype Sorts" pitchFamily="2" charset="2"/>
                <a:buNone/>
                <a:defRPr/>
              </a:pPr>
              <a:r>
                <a:rPr lang="en-US" altLang="zh-CN" sz="2400" dirty="0">
                  <a:latin typeface="Arial" panose="020B0604020202020204" pitchFamily="34" charset="0"/>
                </a:rPr>
                <a:t>L-1</a:t>
              </a:r>
            </a:p>
          </p:txBody>
        </p:sp>
        <p:sp>
          <p:nvSpPr>
            <p:cNvPr id="45" name="Rectangle 17"/>
            <p:cNvSpPr>
              <a:spLocks noChangeArrowheads="1"/>
            </p:cNvSpPr>
            <p:nvPr/>
          </p:nvSpPr>
          <p:spPr bwMode="auto">
            <a:xfrm>
              <a:off x="6248400" y="1905000"/>
              <a:ext cx="1828800" cy="1600200"/>
            </a:xfrm>
            <a:prstGeom prst="rect">
              <a:avLst/>
            </a:prstGeom>
            <a:grpFill/>
            <a:ln w="28575">
              <a:solidFill>
                <a:srgbClr val="C00000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algn="ctr" eaLnBrk="1" hangingPunct="1">
                <a:buFont typeface="Monotype Sorts" pitchFamily="2" charset="2"/>
                <a:buNone/>
                <a:defRPr/>
              </a:pPr>
              <a:r>
                <a:rPr lang="zh-CN" altLang="en-US" sz="2400">
                  <a:solidFill>
                    <a:srgbClr val="0000FF"/>
                  </a:solidFill>
                  <a:latin typeface="Arial" panose="020B0604020202020204" pitchFamily="34" charset="0"/>
                </a:rPr>
                <a:t>模块</a:t>
              </a:r>
              <a:r>
                <a:rPr lang="en-US" altLang="zh-CN" sz="2400">
                  <a:solidFill>
                    <a:srgbClr val="0000FF"/>
                  </a:solidFill>
                  <a:latin typeface="Arial" panose="020B0604020202020204" pitchFamily="34" charset="0"/>
                </a:rPr>
                <a:t>B</a:t>
              </a:r>
              <a:endParaRPr lang="en-US" altLang="zh-CN" sz="2400">
                <a:latin typeface="Arial" panose="020B0604020202020204" pitchFamily="34" charset="0"/>
              </a:endParaRPr>
            </a:p>
            <a:p>
              <a:pPr algn="ctr" eaLnBrk="1" hangingPunct="1">
                <a:buFont typeface="Monotype Sorts" pitchFamily="2" charset="2"/>
                <a:buNone/>
                <a:defRPr/>
              </a:pPr>
              <a:r>
                <a:rPr lang="en-US" altLang="zh-CN" sz="2400">
                  <a:latin typeface="Arial" panose="020B0604020202020204" pitchFamily="34" charset="0"/>
                </a:rPr>
                <a:t>JSR “L+M”</a:t>
              </a:r>
              <a:r>
                <a:rPr lang="zh-CN" altLang="en-US" sz="2400">
                  <a:latin typeface="Arial" panose="020B0604020202020204" pitchFamily="34" charset="0"/>
                </a:rPr>
                <a:t>；</a:t>
              </a:r>
            </a:p>
            <a:p>
              <a:pPr algn="ctr" eaLnBrk="1" hangingPunct="1">
                <a:buFont typeface="Monotype Sorts" pitchFamily="2" charset="2"/>
                <a:buNone/>
                <a:defRPr/>
              </a:pPr>
              <a:r>
                <a:rPr lang="en-US" altLang="zh-CN" sz="2400">
                  <a:latin typeface="Arial" panose="020B0604020202020204" pitchFamily="34" charset="0"/>
                </a:rPr>
                <a:t>Return;</a:t>
              </a:r>
            </a:p>
          </p:txBody>
        </p:sp>
        <p:sp>
          <p:nvSpPr>
            <p:cNvPr id="46" name="Text Box 18"/>
            <p:cNvSpPr txBox="1">
              <a:spLocks noChangeArrowheads="1"/>
            </p:cNvSpPr>
            <p:nvPr/>
          </p:nvSpPr>
          <p:spPr bwMode="auto">
            <a:xfrm>
              <a:off x="5544835" y="1881808"/>
              <a:ext cx="627366" cy="462307"/>
            </a:xfrm>
            <a:prstGeom prst="rect">
              <a:avLst/>
            </a:prstGeom>
            <a:grpFill/>
            <a:ln w="9525">
              <a:noFill/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2075" tIns="46038" rIns="92075" bIns="46038">
              <a:spAutoFit/>
            </a:bodyPr>
            <a:lstStyle/>
            <a:p>
              <a:pPr eaLnBrk="1" hangingPunct="1">
                <a:spcBef>
                  <a:spcPct val="50000"/>
                </a:spcBef>
                <a:buFont typeface="Monotype Sorts" pitchFamily="2" charset="2"/>
                <a:buNone/>
                <a:defRPr/>
              </a:pPr>
              <a:r>
                <a:rPr lang="en-US" altLang="zh-CN" sz="2400" dirty="0">
                  <a:latin typeface="Arial" panose="020B0604020202020204" pitchFamily="34" charset="0"/>
                </a:rPr>
                <a:t>L</a:t>
              </a:r>
            </a:p>
          </p:txBody>
        </p:sp>
        <p:sp>
          <p:nvSpPr>
            <p:cNvPr id="47" name="Text Box 19"/>
            <p:cNvSpPr txBox="1">
              <a:spLocks noChangeArrowheads="1"/>
            </p:cNvSpPr>
            <p:nvPr/>
          </p:nvSpPr>
          <p:spPr bwMode="auto">
            <a:xfrm>
              <a:off x="5141961" y="3071192"/>
              <a:ext cx="1182640" cy="462307"/>
            </a:xfrm>
            <a:prstGeom prst="rect">
              <a:avLst/>
            </a:prstGeom>
            <a:grpFill/>
            <a:ln w="9525">
              <a:noFill/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2075" tIns="46038" rIns="92075" bIns="46038">
              <a:spAutoFit/>
            </a:bodyPr>
            <a:lstStyle/>
            <a:p>
              <a:pPr eaLnBrk="1" hangingPunct="1">
                <a:spcBef>
                  <a:spcPct val="50000"/>
                </a:spcBef>
                <a:buFont typeface="Monotype Sorts" pitchFamily="2" charset="2"/>
                <a:buNone/>
                <a:defRPr/>
              </a:pPr>
              <a:r>
                <a:rPr lang="en-US" altLang="zh-CN" sz="2400" dirty="0">
                  <a:latin typeface="Arial" panose="020B0604020202020204" pitchFamily="34" charset="0"/>
                </a:rPr>
                <a:t>L+M-1</a:t>
              </a:r>
            </a:p>
          </p:txBody>
        </p:sp>
        <p:sp>
          <p:nvSpPr>
            <p:cNvPr id="48" name="Rectangle 20"/>
            <p:cNvSpPr>
              <a:spLocks noChangeArrowheads="1"/>
            </p:cNvSpPr>
            <p:nvPr/>
          </p:nvSpPr>
          <p:spPr bwMode="auto">
            <a:xfrm>
              <a:off x="6248400" y="3505200"/>
              <a:ext cx="1828800" cy="1600200"/>
            </a:xfrm>
            <a:prstGeom prst="rect">
              <a:avLst/>
            </a:prstGeom>
            <a:grpFill/>
            <a:ln w="28575">
              <a:solidFill>
                <a:srgbClr val="C00000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algn="ctr" eaLnBrk="1" hangingPunct="1">
                <a:buFont typeface="Monotype Sorts" pitchFamily="2" charset="2"/>
                <a:buNone/>
                <a:defRPr/>
              </a:pPr>
              <a:r>
                <a:rPr lang="zh-CN" altLang="en-US" sz="2400">
                  <a:solidFill>
                    <a:srgbClr val="0000FF"/>
                  </a:solidFill>
                  <a:latin typeface="Arial" panose="020B0604020202020204" pitchFamily="34" charset="0"/>
                </a:rPr>
                <a:t>模块</a:t>
              </a:r>
              <a:r>
                <a:rPr lang="en-US" altLang="zh-CN" sz="2400">
                  <a:solidFill>
                    <a:srgbClr val="0000FF"/>
                  </a:solidFill>
                  <a:latin typeface="Arial" panose="020B0604020202020204" pitchFamily="34" charset="0"/>
                </a:rPr>
                <a:t>C</a:t>
              </a:r>
              <a:endParaRPr lang="en-US" altLang="zh-CN" sz="2400">
                <a:latin typeface="Arial" panose="020B0604020202020204" pitchFamily="34" charset="0"/>
              </a:endParaRPr>
            </a:p>
            <a:p>
              <a:pPr algn="ctr" eaLnBrk="1" hangingPunct="1">
                <a:buFont typeface="Monotype Sorts" pitchFamily="2" charset="2"/>
                <a:buNone/>
                <a:defRPr/>
              </a:pPr>
              <a:r>
                <a:rPr lang="en-US" altLang="zh-CN" sz="2400">
                  <a:latin typeface="Arial" panose="020B0604020202020204" pitchFamily="34" charset="0"/>
                </a:rPr>
                <a:t> </a:t>
              </a:r>
            </a:p>
            <a:p>
              <a:pPr algn="ctr" eaLnBrk="1" hangingPunct="1">
                <a:buFont typeface="Monotype Sorts" pitchFamily="2" charset="2"/>
                <a:buNone/>
                <a:defRPr/>
              </a:pPr>
              <a:r>
                <a:rPr lang="en-US" altLang="zh-CN" sz="2400">
                  <a:latin typeface="Arial" panose="020B0604020202020204" pitchFamily="34" charset="0"/>
                </a:rPr>
                <a:t>Return;</a:t>
              </a:r>
            </a:p>
          </p:txBody>
        </p:sp>
        <p:sp>
          <p:nvSpPr>
            <p:cNvPr id="49" name="Text Box 21"/>
            <p:cNvSpPr txBox="1">
              <a:spLocks noChangeArrowheads="1"/>
            </p:cNvSpPr>
            <p:nvPr/>
          </p:nvSpPr>
          <p:spPr bwMode="auto">
            <a:xfrm>
              <a:off x="5333999" y="3442252"/>
              <a:ext cx="838201" cy="462307"/>
            </a:xfrm>
            <a:prstGeom prst="rect">
              <a:avLst/>
            </a:prstGeom>
            <a:grpFill/>
            <a:ln w="9525">
              <a:noFill/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2075" tIns="46038" rIns="92075" bIns="46038">
              <a:spAutoFit/>
            </a:bodyPr>
            <a:lstStyle/>
            <a:p>
              <a:pPr eaLnBrk="1" hangingPunct="1">
                <a:spcBef>
                  <a:spcPct val="50000"/>
                </a:spcBef>
                <a:buFont typeface="Monotype Sorts" pitchFamily="2" charset="2"/>
                <a:buNone/>
                <a:defRPr/>
              </a:pPr>
              <a:r>
                <a:rPr lang="en-US" altLang="zh-CN" sz="2400" dirty="0">
                  <a:latin typeface="Arial" panose="020B0604020202020204" pitchFamily="34" charset="0"/>
                </a:rPr>
                <a:t>L+M</a:t>
              </a:r>
            </a:p>
          </p:txBody>
        </p:sp>
        <p:sp>
          <p:nvSpPr>
            <p:cNvPr id="50" name="Text Box 22"/>
            <p:cNvSpPr txBox="1">
              <a:spLocks noChangeArrowheads="1"/>
            </p:cNvSpPr>
            <p:nvPr/>
          </p:nvSpPr>
          <p:spPr bwMode="auto">
            <a:xfrm>
              <a:off x="4800601" y="4724400"/>
              <a:ext cx="1524000" cy="462307"/>
            </a:xfrm>
            <a:prstGeom prst="rect">
              <a:avLst/>
            </a:prstGeom>
            <a:grpFill/>
            <a:ln w="9525">
              <a:noFill/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2075" tIns="46038" rIns="92075" bIns="46038">
              <a:spAutoFit/>
            </a:bodyPr>
            <a:lstStyle/>
            <a:p>
              <a:pPr eaLnBrk="1" hangingPunct="1">
                <a:spcBef>
                  <a:spcPct val="50000"/>
                </a:spcBef>
                <a:buFont typeface="Monotype Sorts" pitchFamily="2" charset="2"/>
                <a:buNone/>
                <a:defRPr/>
              </a:pPr>
              <a:r>
                <a:rPr lang="en-US" altLang="zh-CN" sz="2400" dirty="0">
                  <a:latin typeface="Arial" panose="020B0604020202020204" pitchFamily="34" charset="0"/>
                </a:rPr>
                <a:t>L+M+N-1</a:t>
              </a:r>
            </a:p>
          </p:txBody>
        </p:sp>
        <p:sp>
          <p:nvSpPr>
            <p:cNvPr id="51" name="Text Box 23"/>
            <p:cNvSpPr txBox="1">
              <a:spLocks noChangeArrowheads="1"/>
            </p:cNvSpPr>
            <p:nvPr/>
          </p:nvSpPr>
          <p:spPr bwMode="auto">
            <a:xfrm>
              <a:off x="2438400" y="2057400"/>
              <a:ext cx="381000" cy="462307"/>
            </a:xfrm>
            <a:prstGeom prst="rect">
              <a:avLst/>
            </a:prstGeom>
            <a:grpFill/>
            <a:ln w="9525">
              <a:noFill/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8" rIns="92075" bIns="46038">
              <a:spAutoFit/>
            </a:bodyPr>
            <a:lstStyle/>
            <a:p>
              <a:pPr eaLnBrk="1" hangingPunct="1">
                <a:spcBef>
                  <a:spcPct val="50000"/>
                </a:spcBef>
                <a:buFont typeface="Monotype Sorts" pitchFamily="2" charset="2"/>
                <a:buNone/>
                <a:defRPr/>
              </a:pPr>
              <a:r>
                <a:rPr lang="en-US" altLang="zh-CN" sz="2400">
                  <a:latin typeface="Arial" panose="020B0604020202020204" pitchFamily="34" charset="0"/>
                </a:rPr>
                <a:t>0</a:t>
              </a:r>
            </a:p>
          </p:txBody>
        </p:sp>
        <p:sp>
          <p:nvSpPr>
            <p:cNvPr id="52" name="Text Box 24"/>
            <p:cNvSpPr txBox="1">
              <a:spLocks noChangeArrowheads="1"/>
            </p:cNvSpPr>
            <p:nvPr/>
          </p:nvSpPr>
          <p:spPr bwMode="auto">
            <a:xfrm>
              <a:off x="2075165" y="3349488"/>
              <a:ext cx="744235" cy="462307"/>
            </a:xfrm>
            <a:prstGeom prst="rect">
              <a:avLst/>
            </a:prstGeom>
            <a:grpFill/>
            <a:ln w="9525">
              <a:noFill/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2075" tIns="46038" rIns="92075" bIns="46038">
              <a:spAutoFit/>
            </a:bodyPr>
            <a:lstStyle/>
            <a:p>
              <a:pPr eaLnBrk="1" hangingPunct="1">
                <a:spcBef>
                  <a:spcPct val="50000"/>
                </a:spcBef>
                <a:buFont typeface="Monotype Sorts" pitchFamily="2" charset="2"/>
                <a:buNone/>
                <a:defRPr/>
              </a:pPr>
              <a:r>
                <a:rPr lang="en-US" altLang="zh-CN" sz="2400" dirty="0">
                  <a:latin typeface="Arial" panose="020B0604020202020204" pitchFamily="34" charset="0"/>
                </a:rPr>
                <a:t>M-1</a:t>
              </a:r>
            </a:p>
          </p:txBody>
        </p:sp>
        <p:sp>
          <p:nvSpPr>
            <p:cNvPr id="53" name="Line 25"/>
            <p:cNvSpPr>
              <a:spLocks noChangeShapeType="1"/>
            </p:cNvSpPr>
            <p:nvPr/>
          </p:nvSpPr>
          <p:spPr bwMode="auto">
            <a:xfrm>
              <a:off x="7947646" y="1066800"/>
              <a:ext cx="1066800" cy="0"/>
            </a:xfrm>
            <a:prstGeom prst="line">
              <a:avLst/>
            </a:prstGeom>
            <a:grpFill/>
            <a:ln w="28575">
              <a:solidFill>
                <a:srgbClr val="C00000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eaLnBrk="1" hangingPunct="1">
                <a:defRPr/>
              </a:pPr>
              <a:endParaRPr lang="zh-CN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54" name="Line 26"/>
            <p:cNvSpPr>
              <a:spLocks noChangeShapeType="1"/>
            </p:cNvSpPr>
            <p:nvPr/>
          </p:nvSpPr>
          <p:spPr bwMode="auto">
            <a:xfrm>
              <a:off x="9014447" y="1066800"/>
              <a:ext cx="0" cy="1295400"/>
            </a:xfrm>
            <a:prstGeom prst="line">
              <a:avLst/>
            </a:prstGeom>
            <a:grpFill/>
            <a:ln w="28575">
              <a:solidFill>
                <a:srgbClr val="C00000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eaLnBrk="1" hangingPunct="1">
                <a:defRPr/>
              </a:pPr>
              <a:endParaRPr lang="zh-CN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55" name="Line 27"/>
            <p:cNvSpPr>
              <a:spLocks noChangeShapeType="1"/>
            </p:cNvSpPr>
            <p:nvPr/>
          </p:nvSpPr>
          <p:spPr bwMode="auto">
            <a:xfrm flipH="1">
              <a:off x="7947646" y="2362200"/>
              <a:ext cx="1066800" cy="0"/>
            </a:xfrm>
            <a:prstGeom prst="line">
              <a:avLst/>
            </a:prstGeom>
            <a:grpFill/>
            <a:ln w="28575">
              <a:solidFill>
                <a:srgbClr val="C00000"/>
              </a:solidFill>
              <a:round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eaLnBrk="1" hangingPunct="1">
                <a:defRPr/>
              </a:pPr>
              <a:endParaRPr lang="zh-CN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56" name="Line 28"/>
            <p:cNvSpPr>
              <a:spLocks noChangeShapeType="1"/>
            </p:cNvSpPr>
            <p:nvPr/>
          </p:nvSpPr>
          <p:spPr bwMode="auto">
            <a:xfrm>
              <a:off x="7940588" y="2743200"/>
              <a:ext cx="1066800" cy="0"/>
            </a:xfrm>
            <a:prstGeom prst="line">
              <a:avLst/>
            </a:prstGeom>
            <a:grpFill/>
            <a:ln w="28575">
              <a:solidFill>
                <a:srgbClr val="C00000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eaLnBrk="1" hangingPunct="1">
                <a:defRPr/>
              </a:pPr>
              <a:endParaRPr lang="zh-CN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57" name="Line 29"/>
            <p:cNvSpPr>
              <a:spLocks noChangeShapeType="1"/>
            </p:cNvSpPr>
            <p:nvPr/>
          </p:nvSpPr>
          <p:spPr bwMode="auto">
            <a:xfrm>
              <a:off x="9007389" y="2743200"/>
              <a:ext cx="0" cy="1295400"/>
            </a:xfrm>
            <a:prstGeom prst="line">
              <a:avLst/>
            </a:prstGeom>
            <a:grpFill/>
            <a:ln w="28575">
              <a:solidFill>
                <a:srgbClr val="C00000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eaLnBrk="1" hangingPunct="1">
                <a:defRPr/>
              </a:pPr>
              <a:endParaRPr lang="zh-CN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58" name="Line 30"/>
            <p:cNvSpPr>
              <a:spLocks noChangeShapeType="1"/>
            </p:cNvSpPr>
            <p:nvPr/>
          </p:nvSpPr>
          <p:spPr bwMode="auto">
            <a:xfrm flipH="1">
              <a:off x="7836755" y="4038599"/>
              <a:ext cx="1170633" cy="1"/>
            </a:xfrm>
            <a:prstGeom prst="line">
              <a:avLst/>
            </a:prstGeom>
            <a:grpFill/>
            <a:ln w="28575">
              <a:solidFill>
                <a:srgbClr val="C00000"/>
              </a:solidFill>
              <a:round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eaLnBrk="1" hangingPunct="1">
                <a:defRPr/>
              </a:pPr>
              <a:endParaRPr lang="zh-CN" altLang="en-US" sz="2400">
                <a:latin typeface="Arial" panose="020B0604020202020204" pitchFamily="34" charset="0"/>
              </a:endParaRP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任意多边形: 形状 18"/>
          <p:cNvSpPr/>
          <p:nvPr/>
        </p:nvSpPr>
        <p:spPr>
          <a:xfrm>
            <a:off x="-9525" y="-1"/>
            <a:ext cx="12201525" cy="1255073"/>
          </a:xfrm>
          <a:custGeom>
            <a:avLst/>
            <a:gdLst>
              <a:gd name="connsiteX0" fmla="*/ 19050 w 12201525"/>
              <a:gd name="connsiteY0" fmla="*/ 0 h 1028700"/>
              <a:gd name="connsiteX1" fmla="*/ 0 w 12201525"/>
              <a:gd name="connsiteY1" fmla="*/ 1028700 h 1028700"/>
              <a:gd name="connsiteX2" fmla="*/ 1743075 w 12201525"/>
              <a:gd name="connsiteY2" fmla="*/ 1028700 h 1028700"/>
              <a:gd name="connsiteX3" fmla="*/ 4381500 w 12201525"/>
              <a:gd name="connsiteY3" fmla="*/ 466725 h 1028700"/>
              <a:gd name="connsiteX4" fmla="*/ 6572250 w 12201525"/>
              <a:gd name="connsiteY4" fmla="*/ 285750 h 1028700"/>
              <a:gd name="connsiteX5" fmla="*/ 9115425 w 12201525"/>
              <a:gd name="connsiteY5" fmla="*/ 352425 h 1028700"/>
              <a:gd name="connsiteX6" fmla="*/ 11220450 w 12201525"/>
              <a:gd name="connsiteY6" fmla="*/ 619125 h 1028700"/>
              <a:gd name="connsiteX7" fmla="*/ 12201525 w 12201525"/>
              <a:gd name="connsiteY7" fmla="*/ 762000 h 1028700"/>
              <a:gd name="connsiteX8" fmla="*/ 12182475 w 12201525"/>
              <a:gd name="connsiteY8" fmla="*/ 0 h 1028700"/>
              <a:gd name="connsiteX9" fmla="*/ 19050 w 12201525"/>
              <a:gd name="connsiteY9" fmla="*/ 0 h 102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201525" h="1028700">
                <a:moveTo>
                  <a:pt x="19050" y="0"/>
                </a:moveTo>
                <a:lnTo>
                  <a:pt x="0" y="1028700"/>
                </a:lnTo>
                <a:lnTo>
                  <a:pt x="1743075" y="1028700"/>
                </a:lnTo>
                <a:lnTo>
                  <a:pt x="4381500" y="466725"/>
                </a:lnTo>
                <a:lnTo>
                  <a:pt x="6572250" y="285750"/>
                </a:lnTo>
                <a:lnTo>
                  <a:pt x="9115425" y="352425"/>
                </a:lnTo>
                <a:lnTo>
                  <a:pt x="11220450" y="619125"/>
                </a:lnTo>
                <a:lnTo>
                  <a:pt x="12201525" y="762000"/>
                </a:lnTo>
                <a:lnTo>
                  <a:pt x="12182475" y="0"/>
                </a:lnTo>
                <a:lnTo>
                  <a:pt x="19050" y="0"/>
                </a:lnTo>
                <a:close/>
              </a:path>
            </a:pathLst>
          </a:custGeom>
          <a:solidFill>
            <a:schemeClr val="accent3">
              <a:lumMod val="90000"/>
              <a:lumOff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771525" y="257830"/>
            <a:ext cx="19800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</a:rPr>
              <a:t>内容导航：</a:t>
            </a:r>
          </a:p>
        </p:txBody>
      </p:sp>
      <p:sp>
        <p:nvSpPr>
          <p:cNvPr id="22" name="矩形 21"/>
          <p:cNvSpPr/>
          <p:nvPr/>
        </p:nvSpPr>
        <p:spPr>
          <a:xfrm>
            <a:off x="1696469" y="1737498"/>
            <a:ext cx="450014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+mj-ea"/>
                <a:ea typeface="+mj-ea"/>
              </a:rPr>
              <a:t>5.1 </a:t>
            </a:r>
            <a:r>
              <a:rPr lang="zh-CN" altLang="en-US" sz="2400" dirty="0">
                <a:latin typeface="+mj-ea"/>
                <a:ea typeface="+mj-ea"/>
              </a:rPr>
              <a:t>存储器的层次结构</a:t>
            </a:r>
          </a:p>
        </p:txBody>
      </p:sp>
      <p:sp>
        <p:nvSpPr>
          <p:cNvPr id="23" name="矩形 22"/>
          <p:cNvSpPr/>
          <p:nvPr/>
        </p:nvSpPr>
        <p:spPr>
          <a:xfrm>
            <a:off x="1696469" y="2375673"/>
            <a:ext cx="368215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+mj-ea"/>
              </a:rPr>
              <a:t>5.2 </a:t>
            </a:r>
            <a:r>
              <a:rPr lang="zh-CN" altLang="en-US" sz="2400" dirty="0">
                <a:latin typeface="+mj-ea"/>
              </a:rPr>
              <a:t>程序的装入和链接</a:t>
            </a:r>
          </a:p>
        </p:txBody>
      </p:sp>
      <p:sp>
        <p:nvSpPr>
          <p:cNvPr id="24" name="矩形 23"/>
          <p:cNvSpPr/>
          <p:nvPr/>
        </p:nvSpPr>
        <p:spPr>
          <a:xfrm>
            <a:off x="1696468" y="2994798"/>
            <a:ext cx="34889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0000FF"/>
                </a:solidFill>
                <a:latin typeface="+mj-ea"/>
              </a:rPr>
              <a:t>5.3 </a:t>
            </a:r>
            <a:r>
              <a:rPr lang="zh-CN" altLang="en-US" sz="2400" b="1" dirty="0">
                <a:solidFill>
                  <a:srgbClr val="0000FF"/>
                </a:solidFill>
                <a:latin typeface="+mj-ea"/>
              </a:rPr>
              <a:t>对换与覆盖</a:t>
            </a:r>
            <a:endParaRPr lang="en-US" altLang="zh-CN" sz="2400" b="1" dirty="0">
              <a:solidFill>
                <a:srgbClr val="0000FF"/>
              </a:solidFill>
              <a:latin typeface="+mj-ea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1696468" y="3613923"/>
            <a:ext cx="390534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+mj-ea"/>
              </a:rPr>
              <a:t>5.4 </a:t>
            </a:r>
            <a:r>
              <a:rPr lang="zh-CN" altLang="en-US" sz="2400" dirty="0">
                <a:latin typeface="+mj-ea"/>
              </a:rPr>
              <a:t>连续分配存储管理方式</a:t>
            </a:r>
          </a:p>
        </p:txBody>
      </p:sp>
      <p:sp>
        <p:nvSpPr>
          <p:cNvPr id="27" name="矩形 26"/>
          <p:cNvSpPr/>
          <p:nvPr/>
        </p:nvSpPr>
        <p:spPr>
          <a:xfrm>
            <a:off x="1696469" y="4233048"/>
            <a:ext cx="390534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+mj-ea"/>
              </a:rPr>
              <a:t>5.5 </a:t>
            </a:r>
            <a:r>
              <a:rPr lang="zh-CN" altLang="en-US" sz="2400" dirty="0">
                <a:latin typeface="+mj-ea"/>
              </a:rPr>
              <a:t>分页存储管理方式</a:t>
            </a:r>
          </a:p>
        </p:txBody>
      </p:sp>
      <p:sp>
        <p:nvSpPr>
          <p:cNvPr id="28" name="矩形 27"/>
          <p:cNvSpPr/>
          <p:nvPr/>
        </p:nvSpPr>
        <p:spPr>
          <a:xfrm>
            <a:off x="1696468" y="4852173"/>
            <a:ext cx="368215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+mj-ea"/>
              </a:rPr>
              <a:t>5.6 </a:t>
            </a:r>
            <a:r>
              <a:rPr lang="zh-CN" altLang="en-US" sz="2400" dirty="0">
                <a:latin typeface="+mj-ea"/>
              </a:rPr>
              <a:t>分段存储管理方式</a:t>
            </a:r>
          </a:p>
        </p:txBody>
      </p:sp>
      <p:sp>
        <p:nvSpPr>
          <p:cNvPr id="29" name="矩形 28"/>
          <p:cNvSpPr/>
          <p:nvPr/>
        </p:nvSpPr>
        <p:spPr>
          <a:xfrm>
            <a:off x="1696469" y="5471298"/>
            <a:ext cx="402175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+mj-ea"/>
              </a:rPr>
              <a:t>5.7 </a:t>
            </a:r>
            <a:r>
              <a:rPr lang="zh-CN" altLang="en-US" sz="2400" dirty="0">
                <a:latin typeface="+mj-ea"/>
              </a:rPr>
              <a:t>基于</a:t>
            </a:r>
            <a:r>
              <a:rPr lang="en-US" altLang="zh-CN" sz="2400" dirty="0">
                <a:latin typeface="+mj-ea"/>
              </a:rPr>
              <a:t>IA-32/x86-64</a:t>
            </a:r>
            <a:r>
              <a:rPr lang="zh-CN" altLang="en-US" sz="2400" dirty="0">
                <a:latin typeface="+mj-ea"/>
              </a:rPr>
              <a:t>架构</a:t>
            </a:r>
          </a:p>
          <a:p>
            <a:r>
              <a:rPr lang="zh-CN" altLang="en-US" sz="2400" dirty="0">
                <a:latin typeface="+mj-ea"/>
              </a:rPr>
              <a:t>      的内存管理策略</a:t>
            </a:r>
          </a:p>
        </p:txBody>
      </p:sp>
      <p:sp>
        <p:nvSpPr>
          <p:cNvPr id="3" name="矩形 2"/>
          <p:cNvSpPr/>
          <p:nvPr/>
        </p:nvSpPr>
        <p:spPr>
          <a:xfrm>
            <a:off x="7395099" y="2386337"/>
            <a:ext cx="418576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dirty="0">
                <a:solidFill>
                  <a:srgbClr val="000000"/>
                </a:solidFill>
              </a:rPr>
              <a:t>第</a:t>
            </a:r>
            <a:r>
              <a:rPr lang="en-US" altLang="zh-CN" sz="3600" dirty="0">
                <a:solidFill>
                  <a:srgbClr val="000000"/>
                </a:solidFill>
              </a:rPr>
              <a:t>5</a:t>
            </a:r>
            <a:r>
              <a:rPr lang="zh-CN" altLang="en-US" sz="3600" dirty="0">
                <a:solidFill>
                  <a:srgbClr val="000000"/>
                </a:solidFill>
              </a:rPr>
              <a:t>章    存储器管理</a:t>
            </a:r>
            <a:endParaRPr lang="zh-CN" altLang="en-US" sz="3600" dirty="0"/>
          </a:p>
        </p:txBody>
      </p:sp>
      <p:cxnSp>
        <p:nvCxnSpPr>
          <p:cNvPr id="5" name="直接连接符 4"/>
          <p:cNvCxnSpPr/>
          <p:nvPr/>
        </p:nvCxnSpPr>
        <p:spPr>
          <a:xfrm>
            <a:off x="7421733" y="3190471"/>
            <a:ext cx="412538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-9526" y="6375042"/>
            <a:ext cx="12201526" cy="48295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任意多边形: 形状 25"/>
          <p:cNvSpPr/>
          <p:nvPr/>
        </p:nvSpPr>
        <p:spPr bwMode="auto">
          <a:xfrm>
            <a:off x="-9526" y="252740"/>
            <a:ext cx="12201525" cy="1128723"/>
          </a:xfrm>
          <a:custGeom>
            <a:avLst/>
            <a:gdLst>
              <a:gd name="connsiteX0" fmla="*/ 7144392 w 12325350"/>
              <a:gd name="connsiteY0" fmla="*/ 261 h 6478847"/>
              <a:gd name="connsiteX1" fmla="*/ 8214533 w 12325350"/>
              <a:gd name="connsiteY1" fmla="*/ 121934 h 6478847"/>
              <a:gd name="connsiteX2" fmla="*/ 10903294 w 12325350"/>
              <a:gd name="connsiteY2" fmla="*/ 1454273 h 6478847"/>
              <a:gd name="connsiteX3" fmla="*/ 12325350 w 12325350"/>
              <a:gd name="connsiteY3" fmla="*/ 2857357 h 6478847"/>
              <a:gd name="connsiteX4" fmla="*/ 12325350 w 12325350"/>
              <a:gd name="connsiteY4" fmla="*/ 5321595 h 6478847"/>
              <a:gd name="connsiteX5" fmla="*/ 6864178 w 12325350"/>
              <a:gd name="connsiteY5" fmla="*/ 1555476 h 6478847"/>
              <a:gd name="connsiteX6" fmla="*/ 3518165 w 12325350"/>
              <a:gd name="connsiteY6" fmla="*/ 4703571 h 6478847"/>
              <a:gd name="connsiteX7" fmla="*/ 4850 w 12325350"/>
              <a:gd name="connsiteY7" fmla="*/ 6371943 h 6478847"/>
              <a:gd name="connsiteX8" fmla="*/ 0 w 12325350"/>
              <a:gd name="connsiteY8" fmla="*/ 6083424 h 6478847"/>
              <a:gd name="connsiteX9" fmla="*/ 0 w 12325350"/>
              <a:gd name="connsiteY9" fmla="*/ 4957873 h 6478847"/>
              <a:gd name="connsiteX10" fmla="*/ 27210 w 12325350"/>
              <a:gd name="connsiteY10" fmla="*/ 4967674 h 6478847"/>
              <a:gd name="connsiteX11" fmla="*/ 2335110 w 12325350"/>
              <a:gd name="connsiteY11" fmla="*/ 3646345 h 6478847"/>
              <a:gd name="connsiteX12" fmla="*/ 7144392 w 12325350"/>
              <a:gd name="connsiteY12" fmla="*/ 261 h 6478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325350" h="6478847">
                <a:moveTo>
                  <a:pt x="7144392" y="261"/>
                </a:moveTo>
                <a:cubicBezTo>
                  <a:pt x="7479248" y="-3556"/>
                  <a:pt x="7835119" y="34487"/>
                  <a:pt x="8214533" y="121934"/>
                </a:cubicBezTo>
                <a:cubicBezTo>
                  <a:pt x="9475264" y="412769"/>
                  <a:pt x="10281892" y="1000335"/>
                  <a:pt x="10903294" y="1454273"/>
                </a:cubicBezTo>
                <a:cubicBezTo>
                  <a:pt x="11940956" y="2211820"/>
                  <a:pt x="12295475" y="2846549"/>
                  <a:pt x="12325350" y="2857357"/>
                </a:cubicBezTo>
                <a:cubicBezTo>
                  <a:pt x="12325350" y="5321595"/>
                  <a:pt x="12325350" y="5321595"/>
                  <a:pt x="12325350" y="5321595"/>
                </a:cubicBezTo>
                <a:cubicBezTo>
                  <a:pt x="12325350" y="5321595"/>
                  <a:pt x="9373688" y="1135927"/>
                  <a:pt x="6864178" y="1555476"/>
                </a:cubicBezTo>
                <a:cubicBezTo>
                  <a:pt x="5941038" y="1709737"/>
                  <a:pt x="5250922" y="2295337"/>
                  <a:pt x="3518165" y="4703571"/>
                </a:cubicBezTo>
                <a:cubicBezTo>
                  <a:pt x="1785408" y="7110821"/>
                  <a:pt x="4850" y="6371943"/>
                  <a:pt x="4850" y="6371943"/>
                </a:cubicBezTo>
                <a:lnTo>
                  <a:pt x="0" y="6083424"/>
                </a:lnTo>
                <a:lnTo>
                  <a:pt x="0" y="4957873"/>
                </a:lnTo>
                <a:lnTo>
                  <a:pt x="27210" y="4967674"/>
                </a:lnTo>
                <a:cubicBezTo>
                  <a:pt x="239930" y="5036640"/>
                  <a:pt x="1164005" y="5214497"/>
                  <a:pt x="2335110" y="3646345"/>
                </a:cubicBezTo>
                <a:cubicBezTo>
                  <a:pt x="3486174" y="2104845"/>
                  <a:pt x="4800399" y="26979"/>
                  <a:pt x="7144392" y="261"/>
                </a:cubicBezTo>
                <a:close/>
              </a:path>
            </a:pathLst>
          </a:custGeom>
          <a:gradFill flip="none" rotWithShape="1">
            <a:gsLst>
              <a:gs pos="14000">
                <a:schemeClr val="accent2"/>
              </a:gs>
              <a:gs pos="84000">
                <a:srgbClr val="FFFF00"/>
              </a:gs>
            </a:gsLst>
            <a:lin ang="4800000" scaled="0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>
              <a:gradFill>
                <a:gsLst>
                  <a:gs pos="100000">
                    <a:schemeClr val="accent3"/>
                  </a:gs>
                  <a:gs pos="0">
                    <a:schemeClr val="accent4"/>
                  </a:gs>
                </a:gsLst>
                <a:lin ang="13500000" scaled="1"/>
              </a:gradFill>
            </a:endParaRPr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44475" y="261476"/>
            <a:ext cx="527050" cy="527050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69418" y="1700488"/>
            <a:ext cx="527050" cy="527050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69418" y="2285628"/>
            <a:ext cx="527050" cy="527050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  <p:pic>
        <p:nvPicPr>
          <p:cNvPr id="40" name="图片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69418" y="2941097"/>
            <a:ext cx="527050" cy="527050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  <p:pic>
        <p:nvPicPr>
          <p:cNvPr id="41" name="图片 4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69418" y="3559570"/>
            <a:ext cx="527050" cy="527050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  <p:pic>
        <p:nvPicPr>
          <p:cNvPr id="42" name="图片 4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69418" y="4185650"/>
            <a:ext cx="527050" cy="527050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  <p:pic>
        <p:nvPicPr>
          <p:cNvPr id="43" name="图片 4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69418" y="4823363"/>
            <a:ext cx="527050" cy="527050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  <p:pic>
        <p:nvPicPr>
          <p:cNvPr id="44" name="图片 4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69418" y="5424080"/>
            <a:ext cx="527050" cy="527050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69925" y="78668"/>
            <a:ext cx="70262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</a:rPr>
              <a:t>对换</a:t>
            </a:r>
            <a:r>
              <a:rPr lang="en-US" altLang="zh-CN" sz="2800" b="1" dirty="0">
                <a:solidFill>
                  <a:schemeClr val="bg1"/>
                </a:solidFill>
              </a:rPr>
              <a:t>(Swapping)</a:t>
            </a:r>
            <a:endParaRPr lang="zh-CN" altLang="en-US" sz="2800" b="1" dirty="0">
              <a:solidFill>
                <a:schemeClr val="bg1"/>
              </a:solidFill>
            </a:endParaRPr>
          </a:p>
        </p:txBody>
      </p:sp>
      <p:sp>
        <p:nvSpPr>
          <p:cNvPr id="6" name="内容占位符 2"/>
          <p:cNvSpPr txBox="1"/>
          <p:nvPr/>
        </p:nvSpPr>
        <p:spPr>
          <a:xfrm>
            <a:off x="958998" y="2130973"/>
            <a:ext cx="10425926" cy="2640169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265" lvl="1" indent="-533400">
              <a:lnSpc>
                <a:spcPct val="132000"/>
              </a:lnSpc>
              <a:spcBef>
                <a:spcPts val="370"/>
              </a:spcBef>
              <a:buClr>
                <a:srgbClr val="E71101"/>
              </a:buClr>
              <a:buSzPct val="100000"/>
              <a:buFont typeface="Wingdings" panose="05000000000000000000" pitchFamily="2" charset="2"/>
              <a:buChar char="n"/>
              <a:defRPr/>
            </a:pPr>
            <a:r>
              <a:rPr lang="zh-CN" altLang="en-US" sz="2400" dirty="0">
                <a:solidFill>
                  <a:srgbClr val="FF0000"/>
                </a:solidFill>
              </a:rPr>
              <a:t>一方面</a:t>
            </a:r>
            <a:r>
              <a:rPr lang="zh-CN" altLang="en-US" sz="2400" dirty="0"/>
              <a:t>，在内存中的某些进程由于某事件尚未发生而被阻塞运行，但它却占用了大量的内存空间，甚至有时可能出现在内存中所有进程都被阻塞而迫使</a:t>
            </a:r>
            <a:r>
              <a:rPr lang="en-US" altLang="zh-CN" sz="2400" dirty="0"/>
              <a:t>CPU</a:t>
            </a:r>
            <a:r>
              <a:rPr lang="zh-CN" altLang="en-US" sz="2400" dirty="0"/>
              <a:t>停止下来等待的情况；</a:t>
            </a:r>
          </a:p>
          <a:p>
            <a:pPr marL="342265" lvl="1" indent="-533400">
              <a:lnSpc>
                <a:spcPct val="132000"/>
              </a:lnSpc>
              <a:spcBef>
                <a:spcPts val="370"/>
              </a:spcBef>
              <a:buClr>
                <a:srgbClr val="E71101"/>
              </a:buClr>
              <a:buSzPct val="100000"/>
              <a:buFont typeface="Wingdings" panose="05000000000000000000" pitchFamily="2" charset="2"/>
              <a:buChar char="n"/>
              <a:defRPr/>
            </a:pPr>
            <a:r>
              <a:rPr lang="zh-CN" altLang="en-US" sz="2400" dirty="0">
                <a:solidFill>
                  <a:srgbClr val="FF0000"/>
                </a:solidFill>
              </a:rPr>
              <a:t>另一方面</a:t>
            </a:r>
            <a:r>
              <a:rPr lang="zh-CN" altLang="en-US" sz="2400" dirty="0"/>
              <a:t>，却又有着许多作业在外存上等待，因无内存而不能进入内存运行的情况。</a:t>
            </a:r>
          </a:p>
        </p:txBody>
      </p:sp>
      <p:sp>
        <p:nvSpPr>
          <p:cNvPr id="11" name="内容占位符 2"/>
          <p:cNvSpPr txBox="1"/>
          <p:nvPr/>
        </p:nvSpPr>
        <p:spPr>
          <a:xfrm>
            <a:off x="958998" y="1402837"/>
            <a:ext cx="4978348" cy="632025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32000"/>
              </a:lnSpc>
              <a:spcBef>
                <a:spcPts val="370"/>
              </a:spcBef>
              <a:buClr>
                <a:srgbClr val="E71101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lang="zh-CN" altLang="en-US" sz="2400" dirty="0"/>
              <a:t>在多道程序环境下：</a:t>
            </a:r>
          </a:p>
        </p:txBody>
      </p:sp>
      <p:sp>
        <p:nvSpPr>
          <p:cNvPr id="12" name="内容占位符 2"/>
          <p:cNvSpPr txBox="1"/>
          <p:nvPr/>
        </p:nvSpPr>
        <p:spPr>
          <a:xfrm>
            <a:off x="958998" y="4867254"/>
            <a:ext cx="4978348" cy="632025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32000"/>
              </a:lnSpc>
              <a:spcBef>
                <a:spcPts val="370"/>
              </a:spcBef>
              <a:buClr>
                <a:srgbClr val="E71101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lang="zh-CN" altLang="en-US" sz="2400" dirty="0"/>
              <a:t>浪费资源，降低系统吞吐量。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69925" y="78668"/>
            <a:ext cx="70262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</a:rPr>
              <a:t>对换的概念</a:t>
            </a:r>
          </a:p>
        </p:txBody>
      </p:sp>
      <p:sp>
        <p:nvSpPr>
          <p:cNvPr id="6" name="íSľïdé"/>
          <p:cNvSpPr/>
          <p:nvPr/>
        </p:nvSpPr>
        <p:spPr>
          <a:xfrm>
            <a:off x="1906927" y="1924829"/>
            <a:ext cx="567702" cy="511936"/>
          </a:xfrm>
          <a:custGeom>
            <a:avLst/>
            <a:gdLst>
              <a:gd name="connsiteX0" fmla="*/ 521432 w 608344"/>
              <a:gd name="connsiteY0" fmla="*/ 370453 h 548582"/>
              <a:gd name="connsiteX1" fmla="*/ 465737 w 608344"/>
              <a:gd name="connsiteY1" fmla="*/ 425787 h 548582"/>
              <a:gd name="connsiteX2" fmla="*/ 442491 w 608344"/>
              <a:gd name="connsiteY2" fmla="*/ 402479 h 548582"/>
              <a:gd name="connsiteX3" fmla="*/ 418201 w 608344"/>
              <a:gd name="connsiteY3" fmla="*/ 426545 h 548582"/>
              <a:gd name="connsiteX4" fmla="*/ 441447 w 608344"/>
              <a:gd name="connsiteY4" fmla="*/ 449948 h 548582"/>
              <a:gd name="connsiteX5" fmla="*/ 465642 w 608344"/>
              <a:gd name="connsiteY5" fmla="*/ 474204 h 548582"/>
              <a:gd name="connsiteX6" fmla="*/ 489932 w 608344"/>
              <a:gd name="connsiteY6" fmla="*/ 450043 h 548582"/>
              <a:gd name="connsiteX7" fmla="*/ 545532 w 608344"/>
              <a:gd name="connsiteY7" fmla="*/ 394709 h 548582"/>
              <a:gd name="connsiteX8" fmla="*/ 481962 w 608344"/>
              <a:gd name="connsiteY8" fmla="*/ 296170 h 548582"/>
              <a:gd name="connsiteX9" fmla="*/ 608344 w 608344"/>
              <a:gd name="connsiteY9" fmla="*/ 422376 h 548582"/>
              <a:gd name="connsiteX10" fmla="*/ 481962 w 608344"/>
              <a:gd name="connsiteY10" fmla="*/ 548582 h 548582"/>
              <a:gd name="connsiteX11" fmla="*/ 355579 w 608344"/>
              <a:gd name="connsiteY11" fmla="*/ 422376 h 548582"/>
              <a:gd name="connsiteX12" fmla="*/ 481962 w 608344"/>
              <a:gd name="connsiteY12" fmla="*/ 296170 h 548582"/>
              <a:gd name="connsiteX13" fmla="*/ 255835 w 608344"/>
              <a:gd name="connsiteY13" fmla="*/ 446 h 548582"/>
              <a:gd name="connsiteX14" fmla="*/ 317801 w 608344"/>
              <a:gd name="connsiteY14" fmla="*/ 13616 h 548582"/>
              <a:gd name="connsiteX15" fmla="*/ 348072 w 608344"/>
              <a:gd name="connsiteY15" fmla="*/ 41661 h 548582"/>
              <a:gd name="connsiteX16" fmla="*/ 381190 w 608344"/>
              <a:gd name="connsiteY16" fmla="*/ 146831 h 548582"/>
              <a:gd name="connsiteX17" fmla="*/ 378913 w 608344"/>
              <a:gd name="connsiteY17" fmla="*/ 156211 h 548582"/>
              <a:gd name="connsiteX18" fmla="*/ 387833 w 608344"/>
              <a:gd name="connsiteY18" fmla="*/ 200458 h 548582"/>
              <a:gd name="connsiteX19" fmla="*/ 366387 w 608344"/>
              <a:gd name="connsiteY19" fmla="*/ 237694 h 548582"/>
              <a:gd name="connsiteX20" fmla="*/ 351393 w 608344"/>
              <a:gd name="connsiteY20" fmla="*/ 278720 h 548582"/>
              <a:gd name="connsiteX21" fmla="*/ 351393 w 608344"/>
              <a:gd name="connsiteY21" fmla="*/ 322873 h 548582"/>
              <a:gd name="connsiteX22" fmla="*/ 317611 w 608344"/>
              <a:gd name="connsiteY22" fmla="*/ 422358 h 548582"/>
              <a:gd name="connsiteX23" fmla="*/ 376635 w 608344"/>
              <a:gd name="connsiteY23" fmla="*/ 548088 h 548582"/>
              <a:gd name="connsiteX24" fmla="*/ 26855 w 608344"/>
              <a:gd name="connsiteY24" fmla="*/ 548088 h 548582"/>
              <a:gd name="connsiteX25" fmla="*/ 0 w 608344"/>
              <a:gd name="connsiteY25" fmla="*/ 521274 h 548582"/>
              <a:gd name="connsiteX26" fmla="*/ 0 w 608344"/>
              <a:gd name="connsiteY26" fmla="*/ 473806 h 548582"/>
              <a:gd name="connsiteX27" fmla="*/ 19453 w 608344"/>
              <a:gd name="connsiteY27" fmla="*/ 432969 h 548582"/>
              <a:gd name="connsiteX28" fmla="*/ 173751 w 608344"/>
              <a:gd name="connsiteY28" fmla="*/ 334242 h 548582"/>
              <a:gd name="connsiteX29" fmla="*/ 176408 w 608344"/>
              <a:gd name="connsiteY29" fmla="*/ 329884 h 548582"/>
              <a:gd name="connsiteX30" fmla="*/ 176408 w 608344"/>
              <a:gd name="connsiteY30" fmla="*/ 278720 h 548582"/>
              <a:gd name="connsiteX31" fmla="*/ 161320 w 608344"/>
              <a:gd name="connsiteY31" fmla="*/ 237694 h 548582"/>
              <a:gd name="connsiteX32" fmla="*/ 139969 w 608344"/>
              <a:gd name="connsiteY32" fmla="*/ 200458 h 548582"/>
              <a:gd name="connsiteX33" fmla="*/ 148320 w 608344"/>
              <a:gd name="connsiteY33" fmla="*/ 156211 h 548582"/>
              <a:gd name="connsiteX34" fmla="*/ 146042 w 608344"/>
              <a:gd name="connsiteY34" fmla="*/ 146736 h 548582"/>
              <a:gd name="connsiteX35" fmla="*/ 145758 w 608344"/>
              <a:gd name="connsiteY35" fmla="*/ 95099 h 548582"/>
              <a:gd name="connsiteX36" fmla="*/ 176029 w 608344"/>
              <a:gd name="connsiteY36" fmla="*/ 42135 h 548582"/>
              <a:gd name="connsiteX37" fmla="*/ 203928 w 608344"/>
              <a:gd name="connsiteY37" fmla="*/ 19017 h 548582"/>
              <a:gd name="connsiteX38" fmla="*/ 231162 w 608344"/>
              <a:gd name="connsiteY38" fmla="*/ 5089 h 548582"/>
              <a:gd name="connsiteX39" fmla="*/ 255835 w 608344"/>
              <a:gd name="connsiteY39" fmla="*/ 446 h 548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608344" h="548582">
                <a:moveTo>
                  <a:pt x="521432" y="370453"/>
                </a:moveTo>
                <a:lnTo>
                  <a:pt x="465737" y="425787"/>
                </a:lnTo>
                <a:lnTo>
                  <a:pt x="442491" y="402479"/>
                </a:lnTo>
                <a:lnTo>
                  <a:pt x="418201" y="426545"/>
                </a:lnTo>
                <a:lnTo>
                  <a:pt x="441447" y="449948"/>
                </a:lnTo>
                <a:lnTo>
                  <a:pt x="465642" y="474204"/>
                </a:lnTo>
                <a:lnTo>
                  <a:pt x="489932" y="450043"/>
                </a:lnTo>
                <a:lnTo>
                  <a:pt x="545532" y="394709"/>
                </a:lnTo>
                <a:close/>
                <a:moveTo>
                  <a:pt x="481962" y="296170"/>
                </a:moveTo>
                <a:cubicBezTo>
                  <a:pt x="551795" y="296170"/>
                  <a:pt x="608344" y="352641"/>
                  <a:pt x="608344" y="422376"/>
                </a:cubicBezTo>
                <a:cubicBezTo>
                  <a:pt x="608344" y="492111"/>
                  <a:pt x="551795" y="548582"/>
                  <a:pt x="481962" y="548582"/>
                </a:cubicBezTo>
                <a:cubicBezTo>
                  <a:pt x="412129" y="548582"/>
                  <a:pt x="355579" y="492111"/>
                  <a:pt x="355579" y="422376"/>
                </a:cubicBezTo>
                <a:cubicBezTo>
                  <a:pt x="355579" y="352641"/>
                  <a:pt x="412129" y="296170"/>
                  <a:pt x="481962" y="296170"/>
                </a:cubicBezTo>
                <a:close/>
                <a:moveTo>
                  <a:pt x="255835" y="446"/>
                </a:moveTo>
                <a:cubicBezTo>
                  <a:pt x="282785" y="-1828"/>
                  <a:pt x="303187" y="4899"/>
                  <a:pt x="317801" y="13616"/>
                </a:cubicBezTo>
                <a:cubicBezTo>
                  <a:pt x="339721" y="25744"/>
                  <a:pt x="348072" y="41661"/>
                  <a:pt x="348072" y="41661"/>
                </a:cubicBezTo>
                <a:cubicBezTo>
                  <a:pt x="348072" y="41661"/>
                  <a:pt x="398176" y="45167"/>
                  <a:pt x="381190" y="146831"/>
                </a:cubicBezTo>
                <a:cubicBezTo>
                  <a:pt x="380621" y="149863"/>
                  <a:pt x="379862" y="153085"/>
                  <a:pt x="378913" y="156211"/>
                </a:cubicBezTo>
                <a:cubicBezTo>
                  <a:pt x="388592" y="156211"/>
                  <a:pt x="398271" y="163507"/>
                  <a:pt x="387833" y="200458"/>
                </a:cubicBezTo>
                <a:cubicBezTo>
                  <a:pt x="379672" y="229262"/>
                  <a:pt x="372080" y="237221"/>
                  <a:pt x="366387" y="237694"/>
                </a:cubicBezTo>
                <a:cubicBezTo>
                  <a:pt x="364394" y="250675"/>
                  <a:pt x="359175" y="265076"/>
                  <a:pt x="351393" y="278720"/>
                </a:cubicBezTo>
                <a:lnTo>
                  <a:pt x="351393" y="322873"/>
                </a:lnTo>
                <a:cubicBezTo>
                  <a:pt x="330232" y="350539"/>
                  <a:pt x="317611" y="385027"/>
                  <a:pt x="317611" y="422358"/>
                </a:cubicBezTo>
                <a:cubicBezTo>
                  <a:pt x="317611" y="472764"/>
                  <a:pt x="340480" y="518053"/>
                  <a:pt x="376635" y="548088"/>
                </a:cubicBezTo>
                <a:lnTo>
                  <a:pt x="26855" y="548088"/>
                </a:lnTo>
                <a:cubicBezTo>
                  <a:pt x="12052" y="548088"/>
                  <a:pt x="0" y="536055"/>
                  <a:pt x="0" y="521274"/>
                </a:cubicBezTo>
                <a:lnTo>
                  <a:pt x="0" y="473806"/>
                </a:lnTo>
                <a:cubicBezTo>
                  <a:pt x="0" y="457983"/>
                  <a:pt x="7212" y="443013"/>
                  <a:pt x="19453" y="432969"/>
                </a:cubicBezTo>
                <a:cubicBezTo>
                  <a:pt x="86638" y="377921"/>
                  <a:pt x="159043" y="341443"/>
                  <a:pt x="173751" y="334242"/>
                </a:cubicBezTo>
                <a:cubicBezTo>
                  <a:pt x="175365" y="333484"/>
                  <a:pt x="176408" y="331779"/>
                  <a:pt x="176408" y="329884"/>
                </a:cubicBezTo>
                <a:lnTo>
                  <a:pt x="176408" y="278720"/>
                </a:lnTo>
                <a:cubicBezTo>
                  <a:pt x="168437" y="265076"/>
                  <a:pt x="163313" y="250675"/>
                  <a:pt x="161320" y="237694"/>
                </a:cubicBezTo>
                <a:cubicBezTo>
                  <a:pt x="155627" y="237221"/>
                  <a:pt x="148035" y="229072"/>
                  <a:pt x="139969" y="200458"/>
                </a:cubicBezTo>
                <a:cubicBezTo>
                  <a:pt x="129531" y="164170"/>
                  <a:pt x="138925" y="156496"/>
                  <a:pt x="148320" y="156211"/>
                </a:cubicBezTo>
                <a:cubicBezTo>
                  <a:pt x="147371" y="153085"/>
                  <a:pt x="146612" y="149863"/>
                  <a:pt x="146042" y="146736"/>
                </a:cubicBezTo>
                <a:cubicBezTo>
                  <a:pt x="142436" y="128450"/>
                  <a:pt x="141487" y="111396"/>
                  <a:pt x="145758" y="95099"/>
                </a:cubicBezTo>
                <a:cubicBezTo>
                  <a:pt x="150787" y="73212"/>
                  <a:pt x="162744" y="55684"/>
                  <a:pt x="176029" y="42135"/>
                </a:cubicBezTo>
                <a:cubicBezTo>
                  <a:pt x="184379" y="33134"/>
                  <a:pt x="193869" y="25459"/>
                  <a:pt x="203928" y="19017"/>
                </a:cubicBezTo>
                <a:cubicBezTo>
                  <a:pt x="212183" y="13332"/>
                  <a:pt x="221293" y="8405"/>
                  <a:pt x="231162" y="5089"/>
                </a:cubicBezTo>
                <a:cubicBezTo>
                  <a:pt x="238849" y="2625"/>
                  <a:pt x="247105" y="825"/>
                  <a:pt x="255835" y="44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1440" tIns="45720" rIns="91440" bIns="45720" numCol="1" spcCol="127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lvl="0"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2200" kern="1200"/>
          </a:p>
        </p:txBody>
      </p:sp>
      <p:sp>
        <p:nvSpPr>
          <p:cNvPr id="7" name="ïŝļíḓê"/>
          <p:cNvSpPr/>
          <p:nvPr/>
        </p:nvSpPr>
        <p:spPr bwMode="auto">
          <a:xfrm>
            <a:off x="8689292" y="2556677"/>
            <a:ext cx="556774" cy="553604"/>
          </a:xfrm>
          <a:custGeom>
            <a:avLst/>
            <a:gdLst>
              <a:gd name="T0" fmla="*/ 3682 w 4808"/>
              <a:gd name="T1" fmla="*/ 2763 h 4789"/>
              <a:gd name="T2" fmla="*/ 3420 w 4808"/>
              <a:gd name="T3" fmla="*/ 2703 h 4789"/>
              <a:gd name="T4" fmla="*/ 3026 w 4808"/>
              <a:gd name="T5" fmla="*/ 2392 h 4789"/>
              <a:gd name="T6" fmla="*/ 2818 w 4808"/>
              <a:gd name="T7" fmla="*/ 2517 h 4789"/>
              <a:gd name="T8" fmla="*/ 3219 w 4808"/>
              <a:gd name="T9" fmla="*/ 1876 h 4789"/>
              <a:gd name="T10" fmla="*/ 3609 w 4808"/>
              <a:gd name="T11" fmla="*/ 1953 h 4789"/>
              <a:gd name="T12" fmla="*/ 4553 w 4808"/>
              <a:gd name="T13" fmla="*/ 720 h 4789"/>
              <a:gd name="T14" fmla="*/ 4388 w 4808"/>
              <a:gd name="T15" fmla="*/ 680 h 4789"/>
              <a:gd name="T16" fmla="*/ 3872 w 4808"/>
              <a:gd name="T17" fmla="*/ 1161 h 4789"/>
              <a:gd name="T18" fmla="*/ 3859 w 4808"/>
              <a:gd name="T19" fmla="*/ 1160 h 4789"/>
              <a:gd name="T20" fmla="*/ 3491 w 4808"/>
              <a:gd name="T21" fmla="*/ 1099 h 4789"/>
              <a:gd name="T22" fmla="*/ 3432 w 4808"/>
              <a:gd name="T23" fmla="*/ 731 h 4789"/>
              <a:gd name="T24" fmla="*/ 3454 w 4808"/>
              <a:gd name="T25" fmla="*/ 658 h 4789"/>
              <a:gd name="T26" fmla="*/ 3938 w 4808"/>
              <a:gd name="T27" fmla="*/ 104 h 4789"/>
              <a:gd name="T28" fmla="*/ 3609 w 4808"/>
              <a:gd name="T29" fmla="*/ 0 h 4789"/>
              <a:gd name="T30" fmla="*/ 2710 w 4808"/>
              <a:gd name="T31" fmla="*/ 1369 h 4789"/>
              <a:gd name="T32" fmla="*/ 1300 w 4808"/>
              <a:gd name="T33" fmla="*/ 999 h 4789"/>
              <a:gd name="T34" fmla="*/ 1309 w 4808"/>
              <a:gd name="T35" fmla="*/ 892 h 4789"/>
              <a:gd name="T36" fmla="*/ 865 w 4808"/>
              <a:gd name="T37" fmla="*/ 294 h 4789"/>
              <a:gd name="T38" fmla="*/ 665 w 4808"/>
              <a:gd name="T39" fmla="*/ 298 h 4789"/>
              <a:gd name="T40" fmla="*/ 278 w 4808"/>
              <a:gd name="T41" fmla="*/ 787 h 4789"/>
              <a:gd name="T42" fmla="*/ 630 w 4808"/>
              <a:gd name="T43" fmla="*/ 1163 h 4789"/>
              <a:gd name="T44" fmla="*/ 926 w 4808"/>
              <a:gd name="T45" fmla="*/ 1291 h 4789"/>
              <a:gd name="T46" fmla="*/ 1018 w 4808"/>
              <a:gd name="T47" fmla="*/ 1282 h 4789"/>
              <a:gd name="T48" fmla="*/ 1485 w 4808"/>
              <a:gd name="T49" fmla="*/ 2594 h 4789"/>
              <a:gd name="T50" fmla="*/ 1037 w 4808"/>
              <a:gd name="T51" fmla="*/ 2572 h 4789"/>
              <a:gd name="T52" fmla="*/ 92 w 4808"/>
              <a:gd name="T53" fmla="*/ 3809 h 4789"/>
              <a:gd name="T54" fmla="*/ 186 w 4808"/>
              <a:gd name="T55" fmla="*/ 3882 h 4789"/>
              <a:gd name="T56" fmla="*/ 727 w 4808"/>
              <a:gd name="T57" fmla="*/ 3384 h 4789"/>
              <a:gd name="T58" fmla="*/ 789 w 4808"/>
              <a:gd name="T59" fmla="*/ 3371 h 4789"/>
              <a:gd name="T60" fmla="*/ 796 w 4808"/>
              <a:gd name="T61" fmla="*/ 3372 h 4789"/>
              <a:gd name="T62" fmla="*/ 1218 w 4808"/>
              <a:gd name="T63" fmla="*/ 3798 h 4789"/>
              <a:gd name="T64" fmla="*/ 1192 w 4808"/>
              <a:gd name="T65" fmla="*/ 3873 h 4789"/>
              <a:gd name="T66" fmla="*/ 707 w 4808"/>
              <a:gd name="T67" fmla="*/ 4427 h 4789"/>
              <a:gd name="T68" fmla="*/ 1037 w 4808"/>
              <a:gd name="T69" fmla="*/ 4531 h 4789"/>
              <a:gd name="T70" fmla="*/ 2016 w 4808"/>
              <a:gd name="T71" fmla="*/ 3551 h 4789"/>
              <a:gd name="T72" fmla="*/ 1994 w 4808"/>
              <a:gd name="T73" fmla="*/ 3103 h 4789"/>
              <a:gd name="T74" fmla="*/ 2535 w 4808"/>
              <a:gd name="T75" fmla="*/ 2799 h 4789"/>
              <a:gd name="T76" fmla="*/ 2410 w 4808"/>
              <a:gd name="T77" fmla="*/ 3007 h 4789"/>
              <a:gd name="T78" fmla="*/ 2721 w 4808"/>
              <a:gd name="T79" fmla="*/ 3401 h 4789"/>
              <a:gd name="T80" fmla="*/ 2781 w 4808"/>
              <a:gd name="T81" fmla="*/ 3663 h 4789"/>
              <a:gd name="T82" fmla="*/ 4013 w 4808"/>
              <a:gd name="T83" fmla="*/ 4789 h 4789"/>
              <a:gd name="T84" fmla="*/ 4734 w 4808"/>
              <a:gd name="T85" fmla="*/ 4173 h 4789"/>
              <a:gd name="T86" fmla="*/ 4734 w 4808"/>
              <a:gd name="T87" fmla="*/ 3815 h 47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4808" h="4789">
                <a:moveTo>
                  <a:pt x="4734" y="3815"/>
                </a:moveTo>
                <a:lnTo>
                  <a:pt x="3682" y="2763"/>
                </a:lnTo>
                <a:cubicBezTo>
                  <a:pt x="3634" y="2715"/>
                  <a:pt x="3570" y="2689"/>
                  <a:pt x="3502" y="2689"/>
                </a:cubicBezTo>
                <a:cubicBezTo>
                  <a:pt x="3474" y="2689"/>
                  <a:pt x="3446" y="2694"/>
                  <a:pt x="3420" y="2703"/>
                </a:cubicBezTo>
                <a:lnTo>
                  <a:pt x="3167" y="2450"/>
                </a:lnTo>
                <a:cubicBezTo>
                  <a:pt x="3130" y="2413"/>
                  <a:pt x="3079" y="2392"/>
                  <a:pt x="3026" y="2392"/>
                </a:cubicBezTo>
                <a:cubicBezTo>
                  <a:pt x="2972" y="2392"/>
                  <a:pt x="2922" y="2413"/>
                  <a:pt x="2884" y="2450"/>
                </a:cubicBezTo>
                <a:lnTo>
                  <a:pt x="2818" y="2517"/>
                </a:lnTo>
                <a:lnTo>
                  <a:pt x="2699" y="2398"/>
                </a:lnTo>
                <a:lnTo>
                  <a:pt x="3219" y="1876"/>
                </a:lnTo>
                <a:cubicBezTo>
                  <a:pt x="3340" y="1928"/>
                  <a:pt x="3472" y="1953"/>
                  <a:pt x="3609" y="1953"/>
                </a:cubicBezTo>
                <a:lnTo>
                  <a:pt x="3609" y="1953"/>
                </a:lnTo>
                <a:cubicBezTo>
                  <a:pt x="3870" y="1953"/>
                  <a:pt x="4116" y="1854"/>
                  <a:pt x="4301" y="1669"/>
                </a:cubicBezTo>
                <a:cubicBezTo>
                  <a:pt x="4549" y="1421"/>
                  <a:pt x="4646" y="1059"/>
                  <a:pt x="4553" y="720"/>
                </a:cubicBezTo>
                <a:cubicBezTo>
                  <a:pt x="4542" y="678"/>
                  <a:pt x="4502" y="648"/>
                  <a:pt x="4459" y="648"/>
                </a:cubicBezTo>
                <a:cubicBezTo>
                  <a:pt x="4441" y="648"/>
                  <a:pt x="4413" y="654"/>
                  <a:pt x="4388" y="680"/>
                </a:cubicBezTo>
                <a:cubicBezTo>
                  <a:pt x="4384" y="683"/>
                  <a:pt x="4034" y="1030"/>
                  <a:pt x="3918" y="1146"/>
                </a:cubicBezTo>
                <a:cubicBezTo>
                  <a:pt x="3906" y="1159"/>
                  <a:pt x="3885" y="1161"/>
                  <a:pt x="3872" y="1161"/>
                </a:cubicBezTo>
                <a:cubicBezTo>
                  <a:pt x="3864" y="1161"/>
                  <a:pt x="3859" y="1160"/>
                  <a:pt x="3859" y="1160"/>
                </a:cubicBezTo>
                <a:lnTo>
                  <a:pt x="3859" y="1160"/>
                </a:lnTo>
                <a:lnTo>
                  <a:pt x="3851" y="1159"/>
                </a:lnTo>
                <a:cubicBezTo>
                  <a:pt x="3707" y="1146"/>
                  <a:pt x="3535" y="1119"/>
                  <a:pt x="3491" y="1099"/>
                </a:cubicBezTo>
                <a:cubicBezTo>
                  <a:pt x="3470" y="1055"/>
                  <a:pt x="3445" y="879"/>
                  <a:pt x="3432" y="733"/>
                </a:cubicBezTo>
                <a:lnTo>
                  <a:pt x="3432" y="731"/>
                </a:lnTo>
                <a:lnTo>
                  <a:pt x="3429" y="727"/>
                </a:lnTo>
                <a:cubicBezTo>
                  <a:pt x="3428" y="720"/>
                  <a:pt x="3425" y="687"/>
                  <a:pt x="3454" y="658"/>
                </a:cubicBezTo>
                <a:cubicBezTo>
                  <a:pt x="3574" y="538"/>
                  <a:pt x="3905" y="204"/>
                  <a:pt x="3908" y="201"/>
                </a:cubicBezTo>
                <a:cubicBezTo>
                  <a:pt x="3936" y="173"/>
                  <a:pt x="3947" y="138"/>
                  <a:pt x="3938" y="104"/>
                </a:cubicBezTo>
                <a:cubicBezTo>
                  <a:pt x="3927" y="64"/>
                  <a:pt x="3893" y="42"/>
                  <a:pt x="3865" y="34"/>
                </a:cubicBezTo>
                <a:cubicBezTo>
                  <a:pt x="3782" y="11"/>
                  <a:pt x="3695" y="0"/>
                  <a:pt x="3609" y="0"/>
                </a:cubicBezTo>
                <a:cubicBezTo>
                  <a:pt x="3347" y="0"/>
                  <a:pt x="3101" y="102"/>
                  <a:pt x="2916" y="287"/>
                </a:cubicBezTo>
                <a:cubicBezTo>
                  <a:pt x="2624" y="579"/>
                  <a:pt x="2555" y="1011"/>
                  <a:pt x="2710" y="1369"/>
                </a:cubicBezTo>
                <a:lnTo>
                  <a:pt x="2190" y="1889"/>
                </a:lnTo>
                <a:lnTo>
                  <a:pt x="1300" y="999"/>
                </a:lnTo>
                <a:cubicBezTo>
                  <a:pt x="1300" y="998"/>
                  <a:pt x="1299" y="998"/>
                  <a:pt x="1299" y="997"/>
                </a:cubicBezTo>
                <a:cubicBezTo>
                  <a:pt x="1307" y="963"/>
                  <a:pt x="1311" y="928"/>
                  <a:pt x="1309" y="892"/>
                </a:cubicBezTo>
                <a:cubicBezTo>
                  <a:pt x="1305" y="788"/>
                  <a:pt x="1260" y="689"/>
                  <a:pt x="1182" y="611"/>
                </a:cubicBezTo>
                <a:lnTo>
                  <a:pt x="865" y="294"/>
                </a:lnTo>
                <a:cubicBezTo>
                  <a:pt x="858" y="288"/>
                  <a:pt x="821" y="253"/>
                  <a:pt x="766" y="253"/>
                </a:cubicBezTo>
                <a:cubicBezTo>
                  <a:pt x="740" y="253"/>
                  <a:pt x="702" y="261"/>
                  <a:pt x="665" y="298"/>
                </a:cubicBezTo>
                <a:lnTo>
                  <a:pt x="318" y="645"/>
                </a:lnTo>
                <a:cubicBezTo>
                  <a:pt x="277" y="685"/>
                  <a:pt x="263" y="737"/>
                  <a:pt x="278" y="787"/>
                </a:cubicBezTo>
                <a:cubicBezTo>
                  <a:pt x="288" y="820"/>
                  <a:pt x="308" y="842"/>
                  <a:pt x="314" y="848"/>
                </a:cubicBezTo>
                <a:lnTo>
                  <a:pt x="630" y="1163"/>
                </a:lnTo>
                <a:cubicBezTo>
                  <a:pt x="712" y="1246"/>
                  <a:pt x="817" y="1291"/>
                  <a:pt x="926" y="1291"/>
                </a:cubicBezTo>
                <a:lnTo>
                  <a:pt x="926" y="1291"/>
                </a:lnTo>
                <a:cubicBezTo>
                  <a:pt x="957" y="1291"/>
                  <a:pt x="987" y="1287"/>
                  <a:pt x="1016" y="1280"/>
                </a:cubicBezTo>
                <a:cubicBezTo>
                  <a:pt x="1017" y="1281"/>
                  <a:pt x="1017" y="1281"/>
                  <a:pt x="1018" y="1282"/>
                </a:cubicBezTo>
                <a:lnTo>
                  <a:pt x="1907" y="2171"/>
                </a:lnTo>
                <a:lnTo>
                  <a:pt x="1485" y="2594"/>
                </a:lnTo>
                <a:cubicBezTo>
                  <a:pt x="1466" y="2613"/>
                  <a:pt x="1449" y="2634"/>
                  <a:pt x="1435" y="2656"/>
                </a:cubicBezTo>
                <a:cubicBezTo>
                  <a:pt x="1311" y="2601"/>
                  <a:pt x="1176" y="2572"/>
                  <a:pt x="1037" y="2572"/>
                </a:cubicBezTo>
                <a:cubicBezTo>
                  <a:pt x="775" y="2572"/>
                  <a:pt x="529" y="2674"/>
                  <a:pt x="344" y="2859"/>
                </a:cubicBezTo>
                <a:cubicBezTo>
                  <a:pt x="96" y="3106"/>
                  <a:pt x="0" y="3471"/>
                  <a:pt x="92" y="3809"/>
                </a:cubicBezTo>
                <a:cubicBezTo>
                  <a:pt x="103" y="3852"/>
                  <a:pt x="143" y="3882"/>
                  <a:pt x="186" y="3882"/>
                </a:cubicBezTo>
                <a:lnTo>
                  <a:pt x="186" y="3882"/>
                </a:lnTo>
                <a:cubicBezTo>
                  <a:pt x="204" y="3882"/>
                  <a:pt x="232" y="3877"/>
                  <a:pt x="258" y="3851"/>
                </a:cubicBezTo>
                <a:cubicBezTo>
                  <a:pt x="261" y="3847"/>
                  <a:pt x="611" y="3500"/>
                  <a:pt x="727" y="3384"/>
                </a:cubicBezTo>
                <a:cubicBezTo>
                  <a:pt x="740" y="3372"/>
                  <a:pt x="762" y="3370"/>
                  <a:pt x="774" y="3370"/>
                </a:cubicBezTo>
                <a:cubicBezTo>
                  <a:pt x="783" y="3370"/>
                  <a:pt x="789" y="3371"/>
                  <a:pt x="789" y="3371"/>
                </a:cubicBezTo>
                <a:lnTo>
                  <a:pt x="789" y="3371"/>
                </a:lnTo>
                <a:lnTo>
                  <a:pt x="796" y="3372"/>
                </a:lnTo>
                <a:cubicBezTo>
                  <a:pt x="940" y="3385"/>
                  <a:pt x="1113" y="3411"/>
                  <a:pt x="1157" y="3431"/>
                </a:cubicBezTo>
                <a:cubicBezTo>
                  <a:pt x="1178" y="3475"/>
                  <a:pt x="1205" y="3652"/>
                  <a:pt x="1218" y="3798"/>
                </a:cubicBezTo>
                <a:lnTo>
                  <a:pt x="1219" y="3805"/>
                </a:lnTo>
                <a:cubicBezTo>
                  <a:pt x="1219" y="3805"/>
                  <a:pt x="1223" y="3842"/>
                  <a:pt x="1192" y="3873"/>
                </a:cubicBezTo>
                <a:cubicBezTo>
                  <a:pt x="1072" y="3993"/>
                  <a:pt x="741" y="4327"/>
                  <a:pt x="738" y="4330"/>
                </a:cubicBezTo>
                <a:cubicBezTo>
                  <a:pt x="710" y="4358"/>
                  <a:pt x="699" y="4393"/>
                  <a:pt x="707" y="4427"/>
                </a:cubicBezTo>
                <a:cubicBezTo>
                  <a:pt x="718" y="4467"/>
                  <a:pt x="752" y="4489"/>
                  <a:pt x="780" y="4497"/>
                </a:cubicBezTo>
                <a:cubicBezTo>
                  <a:pt x="864" y="4519"/>
                  <a:pt x="950" y="4531"/>
                  <a:pt x="1037" y="4531"/>
                </a:cubicBezTo>
                <a:cubicBezTo>
                  <a:pt x="1298" y="4531"/>
                  <a:pt x="1544" y="4429"/>
                  <a:pt x="1729" y="4244"/>
                </a:cubicBezTo>
                <a:cubicBezTo>
                  <a:pt x="1914" y="4059"/>
                  <a:pt x="2016" y="3813"/>
                  <a:pt x="2016" y="3551"/>
                </a:cubicBezTo>
                <a:cubicBezTo>
                  <a:pt x="2016" y="3412"/>
                  <a:pt x="1987" y="3277"/>
                  <a:pt x="1932" y="3153"/>
                </a:cubicBezTo>
                <a:cubicBezTo>
                  <a:pt x="1954" y="3139"/>
                  <a:pt x="1975" y="3122"/>
                  <a:pt x="1994" y="3103"/>
                </a:cubicBezTo>
                <a:lnTo>
                  <a:pt x="2417" y="2681"/>
                </a:lnTo>
                <a:lnTo>
                  <a:pt x="2535" y="2799"/>
                </a:lnTo>
                <a:lnTo>
                  <a:pt x="2469" y="2866"/>
                </a:lnTo>
                <a:cubicBezTo>
                  <a:pt x="2431" y="2904"/>
                  <a:pt x="2410" y="2954"/>
                  <a:pt x="2410" y="3007"/>
                </a:cubicBezTo>
                <a:cubicBezTo>
                  <a:pt x="2410" y="3061"/>
                  <a:pt x="2431" y="3111"/>
                  <a:pt x="2469" y="3149"/>
                </a:cubicBezTo>
                <a:lnTo>
                  <a:pt x="2721" y="3401"/>
                </a:lnTo>
                <a:cubicBezTo>
                  <a:pt x="2712" y="3427"/>
                  <a:pt x="2707" y="3455"/>
                  <a:pt x="2707" y="3484"/>
                </a:cubicBezTo>
                <a:cubicBezTo>
                  <a:pt x="2707" y="3552"/>
                  <a:pt x="2734" y="3615"/>
                  <a:pt x="2781" y="3663"/>
                </a:cubicBezTo>
                <a:lnTo>
                  <a:pt x="3834" y="4715"/>
                </a:lnTo>
                <a:cubicBezTo>
                  <a:pt x="3881" y="4763"/>
                  <a:pt x="3945" y="4789"/>
                  <a:pt x="4013" y="4789"/>
                </a:cubicBezTo>
                <a:cubicBezTo>
                  <a:pt x="4081" y="4789"/>
                  <a:pt x="4144" y="4763"/>
                  <a:pt x="4192" y="4715"/>
                </a:cubicBezTo>
                <a:lnTo>
                  <a:pt x="4734" y="4173"/>
                </a:lnTo>
                <a:cubicBezTo>
                  <a:pt x="4782" y="4126"/>
                  <a:pt x="4808" y="4062"/>
                  <a:pt x="4808" y="3994"/>
                </a:cubicBezTo>
                <a:cubicBezTo>
                  <a:pt x="4808" y="3926"/>
                  <a:pt x="4782" y="3863"/>
                  <a:pt x="4734" y="381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wrap="square" lIns="91440" tIns="45720" rIns="91440" bIns="45720">
            <a:normAutofit/>
          </a:bodyPr>
          <a:lstStyle/>
          <a:p>
            <a:endParaRPr lang="zh-CN" altLang="en-US"/>
          </a:p>
        </p:txBody>
      </p:sp>
      <p:sp>
        <p:nvSpPr>
          <p:cNvPr id="8" name="îṧľîdé"/>
          <p:cNvSpPr/>
          <p:nvPr/>
        </p:nvSpPr>
        <p:spPr>
          <a:xfrm>
            <a:off x="3945450" y="1508926"/>
            <a:ext cx="4034934" cy="2095500"/>
          </a:xfrm>
          <a:prstGeom prst="leftRightRibbon">
            <a:avLst>
              <a:gd name="adj1" fmla="val 50000"/>
              <a:gd name="adj2" fmla="val 50000"/>
              <a:gd name="adj3" fmla="val 33333"/>
            </a:avLst>
          </a:prstGeom>
          <a:solidFill>
            <a:schemeClr val="bg1">
              <a:lumMod val="85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zh-CN" altLang="en-US"/>
          </a:p>
        </p:txBody>
      </p:sp>
      <p:sp>
        <p:nvSpPr>
          <p:cNvPr id="9" name="内容占位符 2"/>
          <p:cNvSpPr txBox="1"/>
          <p:nvPr/>
        </p:nvSpPr>
        <p:spPr>
          <a:xfrm>
            <a:off x="894703" y="2556676"/>
            <a:ext cx="3831843" cy="3084269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3000"/>
              </a:lnSpc>
              <a:spcBef>
                <a:spcPts val="580"/>
              </a:spcBef>
              <a:buNone/>
              <a:defRPr/>
            </a:pPr>
            <a:r>
              <a:rPr lang="zh-CN" altLang="en-US" sz="2400" dirty="0">
                <a:solidFill>
                  <a:srgbClr val="FF0000"/>
                </a:solidFill>
              </a:rPr>
              <a:t>对换：</a:t>
            </a:r>
            <a:r>
              <a:rPr lang="zh-CN" altLang="en-US" sz="2400" dirty="0"/>
              <a:t>把内存中暂时不能运行的进程或者暂时不用的程序和数据，调出到外存上，以便腾出足够的内存空间，再把已具备运行条件的进程或进程所需的程序或数据，调入内存。</a:t>
            </a:r>
          </a:p>
        </p:txBody>
      </p:sp>
      <p:sp>
        <p:nvSpPr>
          <p:cNvPr id="10" name="内容占位符 2"/>
          <p:cNvSpPr txBox="1"/>
          <p:nvPr/>
        </p:nvSpPr>
        <p:spPr>
          <a:xfrm>
            <a:off x="7696200" y="3235046"/>
            <a:ext cx="4062082" cy="1143772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32000"/>
              </a:lnSpc>
              <a:spcBef>
                <a:spcPts val="580"/>
              </a:spcBef>
              <a:buNone/>
              <a:defRPr/>
            </a:pPr>
            <a:r>
              <a:rPr lang="zh-CN" altLang="en-US" sz="2400" dirty="0"/>
              <a:t>对换是</a:t>
            </a:r>
            <a:r>
              <a:rPr lang="zh-CN" altLang="en-US" sz="2400" u="sng" dirty="0"/>
              <a:t>提高内存利用率</a:t>
            </a:r>
            <a:r>
              <a:rPr lang="zh-CN" altLang="en-US" sz="2400" dirty="0"/>
              <a:t>的有效措施，广泛应用于</a:t>
            </a:r>
            <a:r>
              <a:rPr lang="en-US" altLang="zh-CN" sz="2400" dirty="0"/>
              <a:t>OS</a:t>
            </a:r>
            <a:r>
              <a:rPr lang="zh-CN" altLang="en-US" sz="2400" dirty="0"/>
              <a:t>中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69925" y="78668"/>
            <a:ext cx="70262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</a:rPr>
              <a:t>对换的类型</a:t>
            </a:r>
          </a:p>
        </p:txBody>
      </p:sp>
      <p:sp>
        <p:nvSpPr>
          <p:cNvPr id="12" name="íšḻîḋè"/>
          <p:cNvSpPr/>
          <p:nvPr/>
        </p:nvSpPr>
        <p:spPr>
          <a:xfrm>
            <a:off x="1765900" y="3713955"/>
            <a:ext cx="5362294" cy="523971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 anchorCtr="0">
            <a:noAutofit/>
          </a:bodyPr>
          <a:lstStyle/>
          <a:p>
            <a:pPr marL="342900" indent="-342900">
              <a:lnSpc>
                <a:spcPct val="12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sz="2200" dirty="0"/>
              <a:t>目的是为了支持虚拟存储系统</a:t>
            </a:r>
          </a:p>
          <a:p>
            <a:pPr marL="342900" indent="-342900">
              <a:lnSpc>
                <a:spcPct val="12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endParaRPr lang="zh-CN" altLang="en-US" sz="2200" dirty="0"/>
          </a:p>
        </p:txBody>
      </p:sp>
      <p:sp>
        <p:nvSpPr>
          <p:cNvPr id="13" name="i$lîďê"/>
          <p:cNvSpPr/>
          <p:nvPr/>
        </p:nvSpPr>
        <p:spPr>
          <a:xfrm>
            <a:off x="1821535" y="2836055"/>
            <a:ext cx="9518051" cy="759372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noAutofit/>
          </a:bodyPr>
          <a:lstStyle/>
          <a:p>
            <a:pPr>
              <a:lnSpc>
                <a:spcPct val="123000"/>
              </a:lnSpc>
            </a:pPr>
            <a:r>
              <a:rPr lang="zh-CN" altLang="en-US" sz="2400" dirty="0">
                <a:solidFill>
                  <a:srgbClr val="FF0000"/>
                </a:solidFill>
              </a:rPr>
              <a:t>页面</a:t>
            </a:r>
            <a:r>
              <a:rPr lang="en-US" altLang="zh-CN" sz="2400" dirty="0">
                <a:solidFill>
                  <a:srgbClr val="FF0000"/>
                </a:solidFill>
              </a:rPr>
              <a:t>(</a:t>
            </a:r>
            <a:r>
              <a:rPr lang="zh-CN" altLang="en-US" sz="2400" dirty="0">
                <a:solidFill>
                  <a:srgbClr val="FF0000"/>
                </a:solidFill>
              </a:rPr>
              <a:t>分段</a:t>
            </a:r>
            <a:r>
              <a:rPr lang="en-US" altLang="zh-CN" sz="2400" dirty="0">
                <a:solidFill>
                  <a:srgbClr val="FF0000"/>
                </a:solidFill>
              </a:rPr>
              <a:t>)</a:t>
            </a:r>
            <a:r>
              <a:rPr lang="zh-CN" altLang="en-US" sz="2400" dirty="0">
                <a:solidFill>
                  <a:srgbClr val="FF0000"/>
                </a:solidFill>
              </a:rPr>
              <a:t>对换</a:t>
            </a:r>
            <a:r>
              <a:rPr lang="zh-CN" altLang="en-US" sz="2400" dirty="0"/>
              <a:t>：对换是以“页”或“段”为单位进行的，又统称为“部分对换”</a:t>
            </a:r>
          </a:p>
        </p:txBody>
      </p:sp>
      <p:sp>
        <p:nvSpPr>
          <p:cNvPr id="14" name="î$ļíḋè"/>
          <p:cNvSpPr/>
          <p:nvPr/>
        </p:nvSpPr>
        <p:spPr>
          <a:xfrm>
            <a:off x="1821537" y="5025400"/>
            <a:ext cx="5459358" cy="1356868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 anchorCtr="0">
            <a:noAutofit/>
          </a:bodyPr>
          <a:lstStyle/>
          <a:p>
            <a:pPr marL="342900" indent="-342900">
              <a:lnSpc>
                <a:spcPct val="12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sz="2200" dirty="0"/>
              <a:t>对换空间的管理</a:t>
            </a:r>
          </a:p>
          <a:p>
            <a:pPr marL="342900" indent="-342900">
              <a:lnSpc>
                <a:spcPct val="12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sz="2200" dirty="0"/>
              <a:t>进程的换出</a:t>
            </a:r>
          </a:p>
          <a:p>
            <a:pPr marL="342900" indent="-342900">
              <a:lnSpc>
                <a:spcPct val="12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sz="2200" dirty="0"/>
              <a:t>进程的换入</a:t>
            </a:r>
          </a:p>
        </p:txBody>
      </p:sp>
      <p:sp>
        <p:nvSpPr>
          <p:cNvPr id="15" name="ïṧḷïḋè"/>
          <p:cNvSpPr/>
          <p:nvPr/>
        </p:nvSpPr>
        <p:spPr>
          <a:xfrm>
            <a:off x="1821537" y="4512625"/>
            <a:ext cx="8526375" cy="415102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noAutofit/>
          </a:bodyPr>
          <a:lstStyle/>
          <a:p>
            <a:r>
              <a:rPr lang="zh-CN" altLang="en-US" sz="2400" dirty="0"/>
              <a:t>为了实现</a:t>
            </a:r>
            <a:r>
              <a:rPr lang="zh-CN" altLang="en-US" sz="2400" dirty="0">
                <a:solidFill>
                  <a:srgbClr val="FF0000"/>
                </a:solidFill>
              </a:rPr>
              <a:t>进程对换</a:t>
            </a:r>
            <a:r>
              <a:rPr lang="zh-CN" altLang="en-US" sz="2400" dirty="0"/>
              <a:t>，系统必须能实现三方面的功能</a:t>
            </a:r>
          </a:p>
        </p:txBody>
      </p:sp>
      <p:sp>
        <p:nvSpPr>
          <p:cNvPr id="16" name="îs1iďé"/>
          <p:cNvSpPr/>
          <p:nvPr/>
        </p:nvSpPr>
        <p:spPr>
          <a:xfrm>
            <a:off x="1821537" y="1830118"/>
            <a:ext cx="9711234" cy="149061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 anchorCtr="0">
            <a:noAutofit/>
          </a:bodyPr>
          <a:lstStyle/>
          <a:p>
            <a:pPr marL="342900" indent="-342900">
              <a:lnSpc>
                <a:spcPct val="120000"/>
              </a:lnSpc>
              <a:spcBef>
                <a:spcPts val="800"/>
              </a:spcBef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sz="2400" dirty="0"/>
              <a:t>被广泛应用于多道程序系统，并作为处理机中级调度</a:t>
            </a:r>
          </a:p>
        </p:txBody>
      </p:sp>
      <p:sp>
        <p:nvSpPr>
          <p:cNvPr id="17" name="íšḻíḑê"/>
          <p:cNvSpPr/>
          <p:nvPr/>
        </p:nvSpPr>
        <p:spPr>
          <a:xfrm>
            <a:off x="1802480" y="1361556"/>
            <a:ext cx="8255920" cy="405747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no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</a:rPr>
              <a:t>整体对换</a:t>
            </a:r>
            <a:r>
              <a:rPr lang="zh-CN" altLang="en-US" sz="2400" dirty="0"/>
              <a:t>：对换以整个进程为单位，也称为</a:t>
            </a:r>
            <a:r>
              <a:rPr lang="zh-CN" altLang="en-US" sz="2400" dirty="0">
                <a:solidFill>
                  <a:srgbClr val="FF0000"/>
                </a:solidFill>
              </a:rPr>
              <a:t>进程对换</a:t>
            </a:r>
          </a:p>
        </p:txBody>
      </p:sp>
      <p:sp>
        <p:nvSpPr>
          <p:cNvPr id="18" name="îSļiḓè"/>
          <p:cNvSpPr/>
          <p:nvPr/>
        </p:nvSpPr>
        <p:spPr>
          <a:xfrm>
            <a:off x="1118977" y="1347994"/>
            <a:ext cx="627867" cy="627867"/>
          </a:xfrm>
          <a:prstGeom prst="ellipse">
            <a:avLst/>
          </a:prstGeom>
          <a:solidFill>
            <a:srgbClr val="00005C"/>
          </a:solidFill>
          <a:ln>
            <a:solidFill>
              <a:srgbClr val="00005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/>
          </a:p>
        </p:txBody>
      </p:sp>
      <p:sp>
        <p:nvSpPr>
          <p:cNvPr id="19" name="íṥḻîḓe"/>
          <p:cNvSpPr/>
          <p:nvPr/>
        </p:nvSpPr>
        <p:spPr>
          <a:xfrm>
            <a:off x="1138033" y="4430023"/>
            <a:ext cx="627867" cy="627867"/>
          </a:xfrm>
          <a:prstGeom prst="ellipse">
            <a:avLst/>
          </a:prstGeom>
          <a:solidFill>
            <a:srgbClr val="00005C"/>
          </a:solidFill>
          <a:ln>
            <a:solidFill>
              <a:srgbClr val="00005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/>
          </a:p>
        </p:txBody>
      </p:sp>
      <p:sp>
        <p:nvSpPr>
          <p:cNvPr id="21" name="îşļiḓè"/>
          <p:cNvSpPr/>
          <p:nvPr/>
        </p:nvSpPr>
        <p:spPr>
          <a:xfrm>
            <a:off x="1138033" y="2735529"/>
            <a:ext cx="627867" cy="627867"/>
          </a:xfrm>
          <a:prstGeom prst="ellipse">
            <a:avLst/>
          </a:prstGeom>
          <a:solidFill>
            <a:srgbClr val="00005C"/>
          </a:solidFill>
          <a:ln>
            <a:solidFill>
              <a:srgbClr val="00005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/>
          </a:p>
        </p:txBody>
      </p:sp>
      <p:sp>
        <p:nvSpPr>
          <p:cNvPr id="22" name="îṡḷíďe"/>
          <p:cNvSpPr/>
          <p:nvPr/>
        </p:nvSpPr>
        <p:spPr>
          <a:xfrm>
            <a:off x="1309232" y="1544132"/>
            <a:ext cx="261147" cy="24787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9800" y="63664"/>
                </a:moveTo>
                <a:lnTo>
                  <a:pt x="119800" y="63664"/>
                </a:lnTo>
                <a:cubicBezTo>
                  <a:pt x="119800" y="66596"/>
                  <a:pt x="118405" y="69528"/>
                  <a:pt x="114219" y="69528"/>
                </a:cubicBezTo>
                <a:cubicBezTo>
                  <a:pt x="112823" y="69528"/>
                  <a:pt x="111428" y="68062"/>
                  <a:pt x="111428" y="68062"/>
                </a:cubicBezTo>
                <a:lnTo>
                  <a:pt x="111428" y="68062"/>
                </a:lnTo>
                <a:cubicBezTo>
                  <a:pt x="60598" y="14869"/>
                  <a:pt x="60598" y="14869"/>
                  <a:pt x="60598" y="14869"/>
                </a:cubicBezTo>
                <a:lnTo>
                  <a:pt x="60598" y="14869"/>
                </a:lnTo>
                <a:lnTo>
                  <a:pt x="60598" y="14869"/>
                </a:lnTo>
                <a:lnTo>
                  <a:pt x="60598" y="14869"/>
                </a:lnTo>
                <a:cubicBezTo>
                  <a:pt x="9966" y="68062"/>
                  <a:pt x="9966" y="68062"/>
                  <a:pt x="9966" y="68062"/>
                </a:cubicBezTo>
                <a:lnTo>
                  <a:pt x="9966" y="68062"/>
                </a:lnTo>
                <a:cubicBezTo>
                  <a:pt x="8571" y="68062"/>
                  <a:pt x="7176" y="69528"/>
                  <a:pt x="5780" y="69528"/>
                </a:cubicBezTo>
                <a:cubicBezTo>
                  <a:pt x="2990" y="69528"/>
                  <a:pt x="0" y="66596"/>
                  <a:pt x="0" y="63664"/>
                </a:cubicBezTo>
                <a:cubicBezTo>
                  <a:pt x="0" y="62198"/>
                  <a:pt x="0" y="60523"/>
                  <a:pt x="1395" y="59057"/>
                </a:cubicBezTo>
                <a:cubicBezTo>
                  <a:pt x="56411" y="1465"/>
                  <a:pt x="56411" y="1465"/>
                  <a:pt x="56411" y="1465"/>
                </a:cubicBezTo>
                <a:cubicBezTo>
                  <a:pt x="57807" y="0"/>
                  <a:pt x="59202" y="0"/>
                  <a:pt x="60598" y="0"/>
                </a:cubicBezTo>
                <a:lnTo>
                  <a:pt x="60598" y="0"/>
                </a:lnTo>
                <a:lnTo>
                  <a:pt x="60598" y="0"/>
                </a:lnTo>
                <a:lnTo>
                  <a:pt x="60598" y="0"/>
                </a:lnTo>
                <a:lnTo>
                  <a:pt x="60598" y="0"/>
                </a:lnTo>
                <a:lnTo>
                  <a:pt x="60598" y="0"/>
                </a:lnTo>
                <a:lnTo>
                  <a:pt x="60598" y="0"/>
                </a:lnTo>
                <a:lnTo>
                  <a:pt x="60598" y="0"/>
                </a:lnTo>
                <a:cubicBezTo>
                  <a:pt x="61993" y="0"/>
                  <a:pt x="63388" y="1465"/>
                  <a:pt x="64784" y="1465"/>
                </a:cubicBezTo>
                <a:lnTo>
                  <a:pt x="64784" y="1465"/>
                </a:lnTo>
                <a:cubicBezTo>
                  <a:pt x="85913" y="25130"/>
                  <a:pt x="85913" y="25130"/>
                  <a:pt x="85913" y="25130"/>
                </a:cubicBezTo>
                <a:cubicBezTo>
                  <a:pt x="85913" y="19267"/>
                  <a:pt x="85913" y="19267"/>
                  <a:pt x="85913" y="19267"/>
                </a:cubicBezTo>
                <a:cubicBezTo>
                  <a:pt x="85913" y="16335"/>
                  <a:pt x="88903" y="13193"/>
                  <a:pt x="91694" y="13193"/>
                </a:cubicBezTo>
                <a:cubicBezTo>
                  <a:pt x="95880" y="13193"/>
                  <a:pt x="97275" y="16335"/>
                  <a:pt x="97275" y="19267"/>
                </a:cubicBezTo>
                <a:cubicBezTo>
                  <a:pt x="97275" y="36858"/>
                  <a:pt x="97275" y="36858"/>
                  <a:pt x="97275" y="36858"/>
                </a:cubicBezTo>
                <a:cubicBezTo>
                  <a:pt x="118405" y="59057"/>
                  <a:pt x="118405" y="59057"/>
                  <a:pt x="118405" y="59057"/>
                </a:cubicBezTo>
                <a:lnTo>
                  <a:pt x="118405" y="59057"/>
                </a:lnTo>
                <a:cubicBezTo>
                  <a:pt x="119800" y="60523"/>
                  <a:pt x="119800" y="62198"/>
                  <a:pt x="119800" y="63664"/>
                </a:cubicBezTo>
                <a:close/>
                <a:moveTo>
                  <a:pt x="108438" y="72460"/>
                </a:moveTo>
                <a:lnTo>
                  <a:pt x="108438" y="72460"/>
                </a:lnTo>
                <a:cubicBezTo>
                  <a:pt x="108438" y="90261"/>
                  <a:pt x="108438" y="90261"/>
                  <a:pt x="108438" y="90261"/>
                </a:cubicBezTo>
                <a:cubicBezTo>
                  <a:pt x="108438" y="99057"/>
                  <a:pt x="108438" y="99057"/>
                  <a:pt x="108438" y="99057"/>
                </a:cubicBezTo>
                <a:cubicBezTo>
                  <a:pt x="108438" y="113926"/>
                  <a:pt x="108438" y="113926"/>
                  <a:pt x="108438" y="113926"/>
                </a:cubicBezTo>
                <a:cubicBezTo>
                  <a:pt x="108438" y="118324"/>
                  <a:pt x="107043" y="119790"/>
                  <a:pt x="102857" y="119790"/>
                </a:cubicBezTo>
                <a:cubicBezTo>
                  <a:pt x="91694" y="119790"/>
                  <a:pt x="91694" y="119790"/>
                  <a:pt x="91694" y="119790"/>
                </a:cubicBezTo>
                <a:cubicBezTo>
                  <a:pt x="91694" y="72460"/>
                  <a:pt x="91694" y="72460"/>
                  <a:pt x="91694" y="72460"/>
                </a:cubicBezTo>
                <a:cubicBezTo>
                  <a:pt x="69169" y="72460"/>
                  <a:pt x="69169" y="72460"/>
                  <a:pt x="69169" y="72460"/>
                </a:cubicBezTo>
                <a:cubicBezTo>
                  <a:pt x="69169" y="119790"/>
                  <a:pt x="69169" y="119790"/>
                  <a:pt x="69169" y="119790"/>
                </a:cubicBezTo>
                <a:cubicBezTo>
                  <a:pt x="16943" y="119790"/>
                  <a:pt x="16943" y="119790"/>
                  <a:pt x="16943" y="119790"/>
                </a:cubicBezTo>
                <a:cubicBezTo>
                  <a:pt x="14152" y="119790"/>
                  <a:pt x="11362" y="118324"/>
                  <a:pt x="11362" y="113926"/>
                </a:cubicBezTo>
                <a:cubicBezTo>
                  <a:pt x="11362" y="99057"/>
                  <a:pt x="11362" y="99057"/>
                  <a:pt x="11362" y="99057"/>
                </a:cubicBezTo>
                <a:cubicBezTo>
                  <a:pt x="11362" y="90261"/>
                  <a:pt x="11362" y="90261"/>
                  <a:pt x="11362" y="90261"/>
                </a:cubicBezTo>
                <a:cubicBezTo>
                  <a:pt x="11362" y="72460"/>
                  <a:pt x="11362" y="72460"/>
                  <a:pt x="11362" y="72460"/>
                </a:cubicBezTo>
                <a:cubicBezTo>
                  <a:pt x="60598" y="22198"/>
                  <a:pt x="60598" y="22198"/>
                  <a:pt x="60598" y="22198"/>
                </a:cubicBezTo>
                <a:lnTo>
                  <a:pt x="108438" y="72460"/>
                </a:lnTo>
                <a:close/>
                <a:moveTo>
                  <a:pt x="50830" y="72460"/>
                </a:moveTo>
                <a:lnTo>
                  <a:pt x="50830" y="72460"/>
                </a:lnTo>
                <a:cubicBezTo>
                  <a:pt x="28305" y="72460"/>
                  <a:pt x="28305" y="72460"/>
                  <a:pt x="28305" y="72460"/>
                </a:cubicBezTo>
                <a:cubicBezTo>
                  <a:pt x="28305" y="96125"/>
                  <a:pt x="28305" y="96125"/>
                  <a:pt x="28305" y="96125"/>
                </a:cubicBezTo>
                <a:cubicBezTo>
                  <a:pt x="50830" y="96125"/>
                  <a:pt x="50830" y="96125"/>
                  <a:pt x="50830" y="96125"/>
                </a:cubicBezTo>
                <a:lnTo>
                  <a:pt x="50830" y="7246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square" lIns="91440" tIns="45720" rIns="91440" bIns="45720" anchor="ctr">
            <a:normAutofit fontScale="25000" lnSpcReduction="20000"/>
          </a:bodyPr>
          <a:lstStyle/>
          <a:p>
            <a:pPr algn="ctr"/>
            <a:endParaRPr/>
          </a:p>
        </p:txBody>
      </p:sp>
      <p:sp>
        <p:nvSpPr>
          <p:cNvPr id="23" name="íSlíḋe"/>
          <p:cNvSpPr/>
          <p:nvPr/>
        </p:nvSpPr>
        <p:spPr>
          <a:xfrm>
            <a:off x="1328287" y="2957546"/>
            <a:ext cx="261148" cy="228804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7009" y="65310"/>
                </a:moveTo>
                <a:lnTo>
                  <a:pt x="117009" y="65310"/>
                </a:lnTo>
                <a:lnTo>
                  <a:pt x="117009" y="65310"/>
                </a:lnTo>
                <a:cubicBezTo>
                  <a:pt x="61993" y="91073"/>
                  <a:pt x="61993" y="91073"/>
                  <a:pt x="61993" y="91073"/>
                </a:cubicBezTo>
                <a:lnTo>
                  <a:pt x="61993" y="91073"/>
                </a:lnTo>
                <a:lnTo>
                  <a:pt x="61993" y="91073"/>
                </a:lnTo>
                <a:lnTo>
                  <a:pt x="61993" y="91073"/>
                </a:lnTo>
                <a:cubicBezTo>
                  <a:pt x="61993" y="92655"/>
                  <a:pt x="60598" y="92655"/>
                  <a:pt x="60598" y="92655"/>
                </a:cubicBezTo>
                <a:cubicBezTo>
                  <a:pt x="59202" y="92655"/>
                  <a:pt x="59202" y="92655"/>
                  <a:pt x="57807" y="91073"/>
                </a:cubicBezTo>
                <a:lnTo>
                  <a:pt x="57807" y="91073"/>
                </a:lnTo>
                <a:lnTo>
                  <a:pt x="57807" y="91073"/>
                </a:lnTo>
                <a:lnTo>
                  <a:pt x="57807" y="91073"/>
                </a:lnTo>
                <a:cubicBezTo>
                  <a:pt x="2990" y="65310"/>
                  <a:pt x="2990" y="65310"/>
                  <a:pt x="2990" y="65310"/>
                </a:cubicBezTo>
                <a:lnTo>
                  <a:pt x="2990" y="65310"/>
                </a:lnTo>
                <a:cubicBezTo>
                  <a:pt x="1395" y="65310"/>
                  <a:pt x="0" y="62146"/>
                  <a:pt x="0" y="60564"/>
                </a:cubicBezTo>
                <a:cubicBezTo>
                  <a:pt x="0" y="55819"/>
                  <a:pt x="2990" y="54237"/>
                  <a:pt x="5780" y="54237"/>
                </a:cubicBezTo>
                <a:cubicBezTo>
                  <a:pt x="7176" y="54237"/>
                  <a:pt x="7176" y="54237"/>
                  <a:pt x="8571" y="54237"/>
                </a:cubicBezTo>
                <a:lnTo>
                  <a:pt x="8571" y="54237"/>
                </a:lnTo>
                <a:lnTo>
                  <a:pt x="8571" y="54237"/>
                </a:lnTo>
                <a:lnTo>
                  <a:pt x="8571" y="54237"/>
                </a:lnTo>
                <a:cubicBezTo>
                  <a:pt x="60598" y="78192"/>
                  <a:pt x="60598" y="78192"/>
                  <a:pt x="60598" y="78192"/>
                </a:cubicBezTo>
                <a:cubicBezTo>
                  <a:pt x="112823" y="54237"/>
                  <a:pt x="112823" y="54237"/>
                  <a:pt x="112823" y="54237"/>
                </a:cubicBezTo>
                <a:lnTo>
                  <a:pt x="112823" y="54237"/>
                </a:lnTo>
                <a:lnTo>
                  <a:pt x="112823" y="54237"/>
                </a:lnTo>
                <a:lnTo>
                  <a:pt x="112823" y="54237"/>
                </a:lnTo>
                <a:lnTo>
                  <a:pt x="114219" y="54237"/>
                </a:lnTo>
                <a:cubicBezTo>
                  <a:pt x="118405" y="54237"/>
                  <a:pt x="119800" y="55819"/>
                  <a:pt x="119800" y="60564"/>
                </a:cubicBezTo>
                <a:cubicBezTo>
                  <a:pt x="119800" y="62146"/>
                  <a:pt x="118405" y="65310"/>
                  <a:pt x="117009" y="65310"/>
                </a:cubicBezTo>
                <a:close/>
                <a:moveTo>
                  <a:pt x="117009" y="38192"/>
                </a:moveTo>
                <a:lnTo>
                  <a:pt x="117009" y="38192"/>
                </a:lnTo>
                <a:lnTo>
                  <a:pt x="117009" y="38192"/>
                </a:lnTo>
                <a:cubicBezTo>
                  <a:pt x="61993" y="63728"/>
                  <a:pt x="61993" y="63728"/>
                  <a:pt x="61993" y="63728"/>
                </a:cubicBezTo>
                <a:lnTo>
                  <a:pt x="61993" y="63728"/>
                </a:lnTo>
                <a:lnTo>
                  <a:pt x="61993" y="63728"/>
                </a:lnTo>
                <a:lnTo>
                  <a:pt x="61993" y="63728"/>
                </a:lnTo>
                <a:lnTo>
                  <a:pt x="60598" y="63728"/>
                </a:lnTo>
                <a:cubicBezTo>
                  <a:pt x="59202" y="63728"/>
                  <a:pt x="59202" y="63728"/>
                  <a:pt x="57807" y="63728"/>
                </a:cubicBezTo>
                <a:lnTo>
                  <a:pt x="57807" y="63728"/>
                </a:lnTo>
                <a:lnTo>
                  <a:pt x="57807" y="63728"/>
                </a:lnTo>
                <a:lnTo>
                  <a:pt x="57807" y="63728"/>
                </a:lnTo>
                <a:cubicBezTo>
                  <a:pt x="2990" y="38192"/>
                  <a:pt x="2990" y="38192"/>
                  <a:pt x="2990" y="38192"/>
                </a:cubicBezTo>
                <a:lnTo>
                  <a:pt x="2990" y="38192"/>
                </a:lnTo>
                <a:cubicBezTo>
                  <a:pt x="1395" y="36610"/>
                  <a:pt x="0" y="35028"/>
                  <a:pt x="0" y="31864"/>
                </a:cubicBezTo>
                <a:cubicBezTo>
                  <a:pt x="0" y="30282"/>
                  <a:pt x="1395" y="27118"/>
                  <a:pt x="2990" y="27118"/>
                </a:cubicBezTo>
                <a:lnTo>
                  <a:pt x="2990" y="27118"/>
                </a:lnTo>
                <a:cubicBezTo>
                  <a:pt x="57807" y="1581"/>
                  <a:pt x="57807" y="1581"/>
                  <a:pt x="57807" y="1581"/>
                </a:cubicBezTo>
                <a:lnTo>
                  <a:pt x="57807" y="1581"/>
                </a:lnTo>
                <a:lnTo>
                  <a:pt x="57807" y="1581"/>
                </a:lnTo>
                <a:lnTo>
                  <a:pt x="57807" y="1581"/>
                </a:lnTo>
                <a:cubicBezTo>
                  <a:pt x="59202" y="0"/>
                  <a:pt x="59202" y="0"/>
                  <a:pt x="60598" y="0"/>
                </a:cubicBezTo>
                <a:cubicBezTo>
                  <a:pt x="60598" y="0"/>
                  <a:pt x="61993" y="0"/>
                  <a:pt x="61993" y="1581"/>
                </a:cubicBezTo>
                <a:lnTo>
                  <a:pt x="61993" y="1581"/>
                </a:lnTo>
                <a:lnTo>
                  <a:pt x="61993" y="1581"/>
                </a:lnTo>
                <a:lnTo>
                  <a:pt x="61993" y="1581"/>
                </a:lnTo>
                <a:cubicBezTo>
                  <a:pt x="117009" y="27118"/>
                  <a:pt x="117009" y="27118"/>
                  <a:pt x="117009" y="27118"/>
                </a:cubicBezTo>
                <a:lnTo>
                  <a:pt x="117009" y="27118"/>
                </a:lnTo>
                <a:cubicBezTo>
                  <a:pt x="118405" y="27118"/>
                  <a:pt x="119800" y="30282"/>
                  <a:pt x="119800" y="31864"/>
                </a:cubicBezTo>
                <a:cubicBezTo>
                  <a:pt x="119800" y="35028"/>
                  <a:pt x="118405" y="36610"/>
                  <a:pt x="117009" y="38192"/>
                </a:cubicBezTo>
                <a:close/>
                <a:moveTo>
                  <a:pt x="5780" y="81355"/>
                </a:moveTo>
                <a:lnTo>
                  <a:pt x="5780" y="81355"/>
                </a:lnTo>
                <a:cubicBezTo>
                  <a:pt x="7176" y="81355"/>
                  <a:pt x="7176" y="81355"/>
                  <a:pt x="8571" y="81355"/>
                </a:cubicBezTo>
                <a:lnTo>
                  <a:pt x="8571" y="81355"/>
                </a:lnTo>
                <a:lnTo>
                  <a:pt x="8571" y="81355"/>
                </a:lnTo>
                <a:lnTo>
                  <a:pt x="8571" y="81355"/>
                </a:lnTo>
                <a:cubicBezTo>
                  <a:pt x="60598" y="106892"/>
                  <a:pt x="60598" y="106892"/>
                  <a:pt x="60598" y="106892"/>
                </a:cubicBezTo>
                <a:cubicBezTo>
                  <a:pt x="112823" y="81355"/>
                  <a:pt x="112823" y="81355"/>
                  <a:pt x="112823" y="81355"/>
                </a:cubicBezTo>
                <a:lnTo>
                  <a:pt x="112823" y="81355"/>
                </a:lnTo>
                <a:lnTo>
                  <a:pt x="112823" y="81355"/>
                </a:lnTo>
                <a:lnTo>
                  <a:pt x="112823" y="81355"/>
                </a:lnTo>
                <a:lnTo>
                  <a:pt x="114219" y="81355"/>
                </a:lnTo>
                <a:cubicBezTo>
                  <a:pt x="118405" y="81355"/>
                  <a:pt x="119800" y="84519"/>
                  <a:pt x="119800" y="87683"/>
                </a:cubicBezTo>
                <a:cubicBezTo>
                  <a:pt x="119800" y="91073"/>
                  <a:pt x="118405" y="92655"/>
                  <a:pt x="117009" y="94237"/>
                </a:cubicBezTo>
                <a:lnTo>
                  <a:pt x="117009" y="94237"/>
                </a:lnTo>
                <a:cubicBezTo>
                  <a:pt x="61993" y="119774"/>
                  <a:pt x="61993" y="119774"/>
                  <a:pt x="61993" y="119774"/>
                </a:cubicBezTo>
                <a:lnTo>
                  <a:pt x="61993" y="119774"/>
                </a:lnTo>
                <a:lnTo>
                  <a:pt x="61993" y="119774"/>
                </a:lnTo>
                <a:lnTo>
                  <a:pt x="61993" y="119774"/>
                </a:lnTo>
                <a:lnTo>
                  <a:pt x="60598" y="119774"/>
                </a:lnTo>
                <a:cubicBezTo>
                  <a:pt x="59202" y="119774"/>
                  <a:pt x="59202" y="119774"/>
                  <a:pt x="57807" y="119774"/>
                </a:cubicBezTo>
                <a:lnTo>
                  <a:pt x="57807" y="119774"/>
                </a:lnTo>
                <a:lnTo>
                  <a:pt x="57807" y="119774"/>
                </a:lnTo>
                <a:lnTo>
                  <a:pt x="57807" y="119774"/>
                </a:lnTo>
                <a:cubicBezTo>
                  <a:pt x="2990" y="94237"/>
                  <a:pt x="2990" y="94237"/>
                  <a:pt x="2990" y="94237"/>
                </a:cubicBezTo>
                <a:lnTo>
                  <a:pt x="2990" y="94237"/>
                </a:lnTo>
                <a:cubicBezTo>
                  <a:pt x="1395" y="92655"/>
                  <a:pt x="0" y="91073"/>
                  <a:pt x="0" y="87683"/>
                </a:cubicBezTo>
                <a:cubicBezTo>
                  <a:pt x="0" y="84519"/>
                  <a:pt x="2990" y="81355"/>
                  <a:pt x="5780" y="8135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square" lIns="91440" tIns="45720" rIns="91440" bIns="45720" anchor="ctr">
            <a:normAutofit fontScale="25000" lnSpcReduction="20000"/>
          </a:bodyPr>
          <a:lstStyle/>
          <a:p>
            <a:pPr algn="ctr"/>
            <a:endParaRPr/>
          </a:p>
        </p:txBody>
      </p:sp>
      <p:sp>
        <p:nvSpPr>
          <p:cNvPr id="24" name="ïśḷïḓe"/>
          <p:cNvSpPr/>
          <p:nvPr/>
        </p:nvSpPr>
        <p:spPr>
          <a:xfrm>
            <a:off x="1357226" y="4619483"/>
            <a:ext cx="211585" cy="25930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2868" y="119800"/>
                </a:moveTo>
                <a:lnTo>
                  <a:pt x="112868" y="119800"/>
                </a:lnTo>
                <a:cubicBezTo>
                  <a:pt x="6885" y="119800"/>
                  <a:pt x="6885" y="119800"/>
                  <a:pt x="6885" y="119800"/>
                </a:cubicBezTo>
                <a:cubicBezTo>
                  <a:pt x="1721" y="119800"/>
                  <a:pt x="0" y="117004"/>
                  <a:pt x="0" y="114209"/>
                </a:cubicBezTo>
                <a:cubicBezTo>
                  <a:pt x="0" y="64891"/>
                  <a:pt x="0" y="64891"/>
                  <a:pt x="0" y="64891"/>
                </a:cubicBezTo>
                <a:cubicBezTo>
                  <a:pt x="0" y="62096"/>
                  <a:pt x="1721" y="59101"/>
                  <a:pt x="6885" y="59101"/>
                </a:cubicBezTo>
                <a:cubicBezTo>
                  <a:pt x="17213" y="59101"/>
                  <a:pt x="17213" y="59101"/>
                  <a:pt x="17213" y="59101"/>
                </a:cubicBezTo>
                <a:cubicBezTo>
                  <a:pt x="17213" y="33743"/>
                  <a:pt x="17213" y="33743"/>
                  <a:pt x="17213" y="33743"/>
                </a:cubicBezTo>
                <a:cubicBezTo>
                  <a:pt x="17213" y="13976"/>
                  <a:pt x="36393" y="0"/>
                  <a:pt x="59016" y="0"/>
                </a:cubicBezTo>
                <a:cubicBezTo>
                  <a:pt x="83360" y="0"/>
                  <a:pt x="100573" y="13976"/>
                  <a:pt x="100573" y="33743"/>
                </a:cubicBezTo>
                <a:cubicBezTo>
                  <a:pt x="100573" y="36539"/>
                  <a:pt x="98852" y="39534"/>
                  <a:pt x="93688" y="39534"/>
                </a:cubicBezTo>
                <a:cubicBezTo>
                  <a:pt x="90245" y="39534"/>
                  <a:pt x="86803" y="36539"/>
                  <a:pt x="86803" y="33743"/>
                </a:cubicBezTo>
                <a:cubicBezTo>
                  <a:pt x="86803" y="21164"/>
                  <a:pt x="74754" y="11181"/>
                  <a:pt x="59016" y="11181"/>
                </a:cubicBezTo>
                <a:cubicBezTo>
                  <a:pt x="43278" y="11181"/>
                  <a:pt x="31229" y="21164"/>
                  <a:pt x="31229" y="33743"/>
                </a:cubicBezTo>
                <a:cubicBezTo>
                  <a:pt x="31229" y="59101"/>
                  <a:pt x="31229" y="59101"/>
                  <a:pt x="31229" y="59101"/>
                </a:cubicBezTo>
                <a:cubicBezTo>
                  <a:pt x="86803" y="59101"/>
                  <a:pt x="86803" y="59101"/>
                  <a:pt x="86803" y="59101"/>
                </a:cubicBezTo>
                <a:cubicBezTo>
                  <a:pt x="100573" y="59101"/>
                  <a:pt x="100573" y="59101"/>
                  <a:pt x="100573" y="59101"/>
                </a:cubicBezTo>
                <a:cubicBezTo>
                  <a:pt x="112868" y="59101"/>
                  <a:pt x="112868" y="59101"/>
                  <a:pt x="112868" y="59101"/>
                </a:cubicBezTo>
                <a:cubicBezTo>
                  <a:pt x="116311" y="59101"/>
                  <a:pt x="119754" y="62096"/>
                  <a:pt x="119754" y="64891"/>
                </a:cubicBezTo>
                <a:cubicBezTo>
                  <a:pt x="119754" y="114209"/>
                  <a:pt x="119754" y="114209"/>
                  <a:pt x="119754" y="114209"/>
                </a:cubicBezTo>
                <a:cubicBezTo>
                  <a:pt x="119754" y="117004"/>
                  <a:pt x="116311" y="119800"/>
                  <a:pt x="112868" y="119800"/>
                </a:cubicBezTo>
                <a:close/>
                <a:moveTo>
                  <a:pt x="59016" y="70482"/>
                </a:moveTo>
                <a:lnTo>
                  <a:pt x="59016" y="70482"/>
                </a:lnTo>
                <a:cubicBezTo>
                  <a:pt x="52131" y="70482"/>
                  <a:pt x="45000" y="76073"/>
                  <a:pt x="45000" y="81863"/>
                </a:cubicBezTo>
                <a:cubicBezTo>
                  <a:pt x="45000" y="86056"/>
                  <a:pt x="48688" y="90249"/>
                  <a:pt x="52131" y="91647"/>
                </a:cubicBezTo>
                <a:cubicBezTo>
                  <a:pt x="52131" y="103028"/>
                  <a:pt x="52131" y="103028"/>
                  <a:pt x="52131" y="103028"/>
                </a:cubicBezTo>
                <a:cubicBezTo>
                  <a:pt x="52131" y="105823"/>
                  <a:pt x="55573" y="108618"/>
                  <a:pt x="59016" y="108618"/>
                </a:cubicBezTo>
                <a:cubicBezTo>
                  <a:pt x="64180" y="108618"/>
                  <a:pt x="65901" y="105823"/>
                  <a:pt x="65901" y="103028"/>
                </a:cubicBezTo>
                <a:cubicBezTo>
                  <a:pt x="65901" y="91647"/>
                  <a:pt x="65901" y="91647"/>
                  <a:pt x="65901" y="91647"/>
                </a:cubicBezTo>
                <a:cubicBezTo>
                  <a:pt x="71065" y="90249"/>
                  <a:pt x="72786" y="86056"/>
                  <a:pt x="72786" y="81863"/>
                </a:cubicBezTo>
                <a:cubicBezTo>
                  <a:pt x="72786" y="76073"/>
                  <a:pt x="67622" y="70482"/>
                  <a:pt x="59016" y="7048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square" lIns="91440" tIns="45720" rIns="91440" bIns="45720" anchor="ctr">
            <a:normAutofit fontScale="25000" lnSpcReduction="20000"/>
          </a:bodyPr>
          <a:lstStyle/>
          <a:p>
            <a:pPr algn="ctr"/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任意多边形: 形状 18"/>
          <p:cNvSpPr/>
          <p:nvPr/>
        </p:nvSpPr>
        <p:spPr>
          <a:xfrm>
            <a:off x="-9525" y="-1"/>
            <a:ext cx="12201525" cy="1255073"/>
          </a:xfrm>
          <a:custGeom>
            <a:avLst/>
            <a:gdLst>
              <a:gd name="connsiteX0" fmla="*/ 19050 w 12201525"/>
              <a:gd name="connsiteY0" fmla="*/ 0 h 1028700"/>
              <a:gd name="connsiteX1" fmla="*/ 0 w 12201525"/>
              <a:gd name="connsiteY1" fmla="*/ 1028700 h 1028700"/>
              <a:gd name="connsiteX2" fmla="*/ 1743075 w 12201525"/>
              <a:gd name="connsiteY2" fmla="*/ 1028700 h 1028700"/>
              <a:gd name="connsiteX3" fmla="*/ 4381500 w 12201525"/>
              <a:gd name="connsiteY3" fmla="*/ 466725 h 1028700"/>
              <a:gd name="connsiteX4" fmla="*/ 6572250 w 12201525"/>
              <a:gd name="connsiteY4" fmla="*/ 285750 h 1028700"/>
              <a:gd name="connsiteX5" fmla="*/ 9115425 w 12201525"/>
              <a:gd name="connsiteY5" fmla="*/ 352425 h 1028700"/>
              <a:gd name="connsiteX6" fmla="*/ 11220450 w 12201525"/>
              <a:gd name="connsiteY6" fmla="*/ 619125 h 1028700"/>
              <a:gd name="connsiteX7" fmla="*/ 12201525 w 12201525"/>
              <a:gd name="connsiteY7" fmla="*/ 762000 h 1028700"/>
              <a:gd name="connsiteX8" fmla="*/ 12182475 w 12201525"/>
              <a:gd name="connsiteY8" fmla="*/ 0 h 1028700"/>
              <a:gd name="connsiteX9" fmla="*/ 19050 w 12201525"/>
              <a:gd name="connsiteY9" fmla="*/ 0 h 102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201525" h="1028700">
                <a:moveTo>
                  <a:pt x="19050" y="0"/>
                </a:moveTo>
                <a:lnTo>
                  <a:pt x="0" y="1028700"/>
                </a:lnTo>
                <a:lnTo>
                  <a:pt x="1743075" y="1028700"/>
                </a:lnTo>
                <a:lnTo>
                  <a:pt x="4381500" y="466725"/>
                </a:lnTo>
                <a:lnTo>
                  <a:pt x="6572250" y="285750"/>
                </a:lnTo>
                <a:lnTo>
                  <a:pt x="9115425" y="352425"/>
                </a:lnTo>
                <a:lnTo>
                  <a:pt x="11220450" y="619125"/>
                </a:lnTo>
                <a:lnTo>
                  <a:pt x="12201525" y="762000"/>
                </a:lnTo>
                <a:lnTo>
                  <a:pt x="12182475" y="0"/>
                </a:lnTo>
                <a:lnTo>
                  <a:pt x="19050" y="0"/>
                </a:lnTo>
                <a:close/>
              </a:path>
            </a:pathLst>
          </a:custGeom>
          <a:solidFill>
            <a:schemeClr val="accent3">
              <a:lumMod val="90000"/>
              <a:lumOff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771525" y="257830"/>
            <a:ext cx="253947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</a:rPr>
              <a:t>第</a:t>
            </a:r>
            <a:r>
              <a:rPr lang="en-US" altLang="zh-CN" sz="2800" b="1" dirty="0">
                <a:solidFill>
                  <a:schemeClr val="bg1"/>
                </a:solidFill>
              </a:rPr>
              <a:t>5</a:t>
            </a:r>
            <a:r>
              <a:rPr lang="zh-CN" altLang="en-US" sz="2800" b="1" dirty="0">
                <a:solidFill>
                  <a:schemeClr val="bg1"/>
                </a:solidFill>
              </a:rPr>
              <a:t>章知识导图</a:t>
            </a:r>
          </a:p>
        </p:txBody>
      </p:sp>
      <p:graphicFrame>
        <p:nvGraphicFramePr>
          <p:cNvPr id="30" name="表格 29"/>
          <p:cNvGraphicFramePr/>
          <p:nvPr>
            <p:custDataLst>
              <p:tags r:id="rId1"/>
            </p:custDataLst>
          </p:nvPr>
        </p:nvGraphicFramePr>
        <p:xfrm>
          <a:off x="462431" y="1634204"/>
          <a:ext cx="4173963" cy="4789452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12210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529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9121">
                <a:tc>
                  <a:txBody>
                    <a:bodyPr/>
                    <a:lstStyle/>
                    <a:p>
                      <a:pPr marL="71755" indent="0" algn="ctr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  <a:latin typeface="微软雅黑 (正文)"/>
                        </a:rPr>
                        <a:t>第1章</a:t>
                      </a:r>
                      <a:endParaRPr lang="en-US" altLang="en-US" sz="2000" b="0" dirty="0">
                        <a:solidFill>
                          <a:schemeClr val="tx1"/>
                        </a:solidFill>
                        <a:latin typeface="微软雅黑 (正文)"/>
                        <a:ea typeface="华文楷体" panose="02010600040101010101" charset="-122"/>
                        <a:cs typeface="华文楷体" panose="02010600040101010101" charset="-122"/>
                      </a:endParaRPr>
                    </a:p>
                  </a:txBody>
                  <a:tcPr marL="98738" marR="98738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71755" indent="0" algn="l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en-US" sz="2000" b="0" dirty="0" err="1">
                          <a:solidFill>
                            <a:schemeClr val="tx1"/>
                          </a:solidFill>
                          <a:latin typeface="微软雅黑 (正文)"/>
                        </a:rPr>
                        <a:t>操作系统引论</a:t>
                      </a:r>
                      <a:endParaRPr lang="en-US" altLang="en-US" sz="2000" b="0" dirty="0">
                        <a:solidFill>
                          <a:schemeClr val="tx1"/>
                        </a:solidFill>
                        <a:latin typeface="微软雅黑 (正文)"/>
                        <a:ea typeface="华文楷体" panose="02010600040101010101" charset="-122"/>
                        <a:cs typeface="华文楷体" panose="02010600040101010101" charset="-122"/>
                      </a:endParaRPr>
                    </a:p>
                  </a:txBody>
                  <a:tcPr marL="98738" marR="98738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9121">
                <a:tc>
                  <a:txBody>
                    <a:bodyPr/>
                    <a:lstStyle/>
                    <a:p>
                      <a:pPr marL="71755" indent="0" algn="ctr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en-US" sz="2000">
                          <a:latin typeface="微软雅黑 (正文)"/>
                        </a:rPr>
                        <a:t>第2章</a:t>
                      </a:r>
                      <a:endParaRPr lang="en-US" altLang="en-US" sz="2000" b="0">
                        <a:solidFill>
                          <a:srgbClr val="000000"/>
                        </a:solidFill>
                        <a:latin typeface="微软雅黑 (正文)"/>
                        <a:ea typeface="华文楷体" panose="02010600040101010101" charset="-122"/>
                        <a:cs typeface="华文楷体" panose="02010600040101010101" charset="-122"/>
                      </a:endParaRPr>
                    </a:p>
                  </a:txBody>
                  <a:tcPr marL="98738" marR="98738" marT="0" marB="0" anchor="ctr"/>
                </a:tc>
                <a:tc>
                  <a:txBody>
                    <a:bodyPr/>
                    <a:lstStyle/>
                    <a:p>
                      <a:pPr marL="71755" indent="0" algn="l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en-US" sz="2000" dirty="0" err="1">
                          <a:latin typeface="微软雅黑 (正文)"/>
                        </a:rPr>
                        <a:t>进程的描述与控制</a:t>
                      </a:r>
                      <a:endParaRPr lang="en-US" altLang="en-US" sz="2000" b="0" dirty="0">
                        <a:solidFill>
                          <a:srgbClr val="000000"/>
                        </a:solidFill>
                        <a:latin typeface="微软雅黑 (正文)"/>
                        <a:ea typeface="华文楷体" panose="02010600040101010101" charset="-122"/>
                        <a:cs typeface="华文楷体" panose="02010600040101010101" charset="-122"/>
                      </a:endParaRPr>
                    </a:p>
                  </a:txBody>
                  <a:tcPr marL="98738" marR="98738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9121">
                <a:tc>
                  <a:txBody>
                    <a:bodyPr/>
                    <a:lstStyle/>
                    <a:p>
                      <a:pPr marL="71755" indent="0" algn="ctr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en-US" sz="2000" dirty="0">
                          <a:latin typeface="微软雅黑 (正文)"/>
                        </a:rPr>
                        <a:t>第3章</a:t>
                      </a:r>
                      <a:endParaRPr lang="en-US" altLang="en-US" sz="2000" b="0" dirty="0">
                        <a:solidFill>
                          <a:srgbClr val="000000"/>
                        </a:solidFill>
                        <a:latin typeface="微软雅黑 (正文)"/>
                        <a:ea typeface="华文楷体" panose="02010600040101010101" charset="-122"/>
                        <a:cs typeface="华文楷体" panose="02010600040101010101" charset="-122"/>
                      </a:endParaRPr>
                    </a:p>
                  </a:txBody>
                  <a:tcPr marL="98738" marR="98738" marT="0" marB="0" anchor="ctr"/>
                </a:tc>
                <a:tc>
                  <a:txBody>
                    <a:bodyPr/>
                    <a:lstStyle/>
                    <a:p>
                      <a:pPr marL="71755" indent="0" algn="l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en-US" sz="2000" dirty="0" err="1">
                          <a:latin typeface="微软雅黑 (正文)"/>
                        </a:rPr>
                        <a:t>处理机调度与死锁</a:t>
                      </a:r>
                      <a:endParaRPr lang="en-US" altLang="en-US" sz="2000" b="0" dirty="0">
                        <a:solidFill>
                          <a:srgbClr val="000000"/>
                        </a:solidFill>
                        <a:latin typeface="微软雅黑 (正文)"/>
                        <a:ea typeface="华文楷体" panose="02010600040101010101" charset="-122"/>
                        <a:cs typeface="华文楷体" panose="02010600040101010101" charset="-122"/>
                      </a:endParaRPr>
                    </a:p>
                  </a:txBody>
                  <a:tcPr marL="98738" marR="98738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9121">
                <a:tc>
                  <a:txBody>
                    <a:bodyPr/>
                    <a:lstStyle/>
                    <a:p>
                      <a:pPr marL="71755" indent="0" algn="ctr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en-US" sz="2000" dirty="0">
                          <a:latin typeface="微软雅黑 (正文)"/>
                        </a:rPr>
                        <a:t>第4章</a:t>
                      </a:r>
                      <a:endParaRPr lang="en-US" altLang="en-US" sz="2000" b="0" dirty="0">
                        <a:solidFill>
                          <a:srgbClr val="000000"/>
                        </a:solidFill>
                        <a:latin typeface="微软雅黑 (正文)"/>
                        <a:ea typeface="华文楷体" panose="02010600040101010101" charset="-122"/>
                        <a:cs typeface="华文楷体" panose="02010600040101010101" charset="-122"/>
                      </a:endParaRPr>
                    </a:p>
                  </a:txBody>
                  <a:tcPr marL="98738" marR="98738" marT="0" marB="0" anchor="ctr"/>
                </a:tc>
                <a:tc>
                  <a:txBody>
                    <a:bodyPr/>
                    <a:lstStyle/>
                    <a:p>
                      <a:pPr marL="71755" indent="0" algn="l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en-US" sz="2000">
                          <a:latin typeface="微软雅黑 (正文)"/>
                        </a:rPr>
                        <a:t>进程同步</a:t>
                      </a:r>
                      <a:endParaRPr lang="en-US" altLang="en-US" sz="2000" b="0">
                        <a:solidFill>
                          <a:srgbClr val="000000"/>
                        </a:solidFill>
                        <a:latin typeface="微软雅黑 (正文)"/>
                        <a:ea typeface="华文楷体" panose="02010600040101010101" charset="-122"/>
                        <a:cs typeface="华文楷体" panose="02010600040101010101" charset="-122"/>
                      </a:endParaRPr>
                    </a:p>
                  </a:txBody>
                  <a:tcPr marL="98738" marR="98738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9121">
                <a:tc>
                  <a:txBody>
                    <a:bodyPr/>
                    <a:lstStyle/>
                    <a:p>
                      <a:pPr marL="71755" indent="0" algn="ctr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en-US" sz="2000" b="1" dirty="0">
                          <a:solidFill>
                            <a:schemeClr val="bg1"/>
                          </a:solidFill>
                          <a:latin typeface="微软雅黑 (正文)"/>
                        </a:rPr>
                        <a:t>第5章</a:t>
                      </a:r>
                      <a:endParaRPr lang="en-US" altLang="en-US" sz="2000" b="1" dirty="0">
                        <a:solidFill>
                          <a:schemeClr val="bg1"/>
                        </a:solidFill>
                        <a:latin typeface="微软雅黑 (正文)"/>
                        <a:ea typeface="华文楷体" panose="02010600040101010101" charset="-122"/>
                        <a:cs typeface="华文楷体" panose="02010600040101010101" charset="-122"/>
                      </a:endParaRPr>
                    </a:p>
                  </a:txBody>
                  <a:tcPr marL="98738" marR="98738" marT="0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71755" indent="0" algn="l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en-US" sz="2000" b="1" dirty="0" err="1">
                          <a:solidFill>
                            <a:schemeClr val="bg1"/>
                          </a:solidFill>
                          <a:latin typeface="微软雅黑 (正文)"/>
                        </a:rPr>
                        <a:t>存储器管理</a:t>
                      </a:r>
                      <a:endParaRPr lang="en-US" altLang="en-US" sz="2000" b="1" dirty="0">
                        <a:solidFill>
                          <a:schemeClr val="bg1"/>
                        </a:solidFill>
                        <a:latin typeface="微软雅黑 (正文)"/>
                        <a:ea typeface="华文楷体" panose="02010600040101010101" charset="-122"/>
                        <a:cs typeface="华文楷体" panose="02010600040101010101" charset="-122"/>
                      </a:endParaRPr>
                    </a:p>
                  </a:txBody>
                  <a:tcPr marL="98738" marR="98738" marT="0" marB="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9121">
                <a:tc>
                  <a:txBody>
                    <a:bodyPr/>
                    <a:lstStyle/>
                    <a:p>
                      <a:pPr marL="71755" indent="0" algn="ctr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en-US" sz="2000" dirty="0">
                          <a:latin typeface="微软雅黑 (正文)"/>
                        </a:rPr>
                        <a:t>第6章</a:t>
                      </a:r>
                      <a:endParaRPr lang="en-US" altLang="en-US" sz="2000" b="0" dirty="0">
                        <a:solidFill>
                          <a:srgbClr val="000000"/>
                        </a:solidFill>
                        <a:latin typeface="微软雅黑 (正文)"/>
                        <a:ea typeface="华文楷体" panose="02010600040101010101" charset="-122"/>
                        <a:cs typeface="华文楷体" panose="02010600040101010101" charset="-122"/>
                      </a:endParaRPr>
                    </a:p>
                  </a:txBody>
                  <a:tcPr marL="98738" marR="98738" marT="0" marB="0" anchor="ctr"/>
                </a:tc>
                <a:tc>
                  <a:txBody>
                    <a:bodyPr/>
                    <a:lstStyle/>
                    <a:p>
                      <a:pPr marL="71755" indent="0" algn="l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en-US" sz="2000">
                          <a:latin typeface="微软雅黑 (正文)"/>
                        </a:rPr>
                        <a:t>虚拟存储器</a:t>
                      </a:r>
                      <a:endParaRPr lang="en-US" altLang="en-US" sz="2000" b="0">
                        <a:solidFill>
                          <a:srgbClr val="000000"/>
                        </a:solidFill>
                        <a:latin typeface="微软雅黑 (正文)"/>
                        <a:ea typeface="华文楷体" panose="02010600040101010101" charset="-122"/>
                        <a:cs typeface="华文楷体" panose="02010600040101010101" charset="-122"/>
                      </a:endParaRPr>
                    </a:p>
                  </a:txBody>
                  <a:tcPr marL="98738" marR="98738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9121">
                <a:tc>
                  <a:txBody>
                    <a:bodyPr/>
                    <a:lstStyle/>
                    <a:p>
                      <a:pPr marL="71755" indent="0" algn="ctr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en-US" sz="2000">
                          <a:latin typeface="微软雅黑 (正文)"/>
                        </a:rPr>
                        <a:t>第7章</a:t>
                      </a:r>
                      <a:endParaRPr lang="en-US" altLang="en-US" sz="2000" b="0">
                        <a:solidFill>
                          <a:srgbClr val="000000"/>
                        </a:solidFill>
                        <a:latin typeface="微软雅黑 (正文)"/>
                        <a:ea typeface="华文楷体" panose="02010600040101010101" charset="-122"/>
                        <a:cs typeface="华文楷体" panose="02010600040101010101" charset="-122"/>
                      </a:endParaRPr>
                    </a:p>
                  </a:txBody>
                  <a:tcPr marL="98738" marR="98738" marT="0" marB="0" anchor="ctr"/>
                </a:tc>
                <a:tc>
                  <a:txBody>
                    <a:bodyPr/>
                    <a:lstStyle/>
                    <a:p>
                      <a:pPr marL="71755" indent="0" algn="l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en-US" sz="2000" dirty="0" err="1">
                          <a:latin typeface="微软雅黑 (正文)"/>
                        </a:rPr>
                        <a:t>输入</a:t>
                      </a:r>
                      <a:r>
                        <a:rPr lang="en-US" sz="2000" dirty="0">
                          <a:latin typeface="微软雅黑 (正文)"/>
                        </a:rPr>
                        <a:t>/</a:t>
                      </a:r>
                      <a:r>
                        <a:rPr lang="en-US" sz="2000" dirty="0" err="1">
                          <a:latin typeface="微软雅黑 (正文)"/>
                        </a:rPr>
                        <a:t>输出系统</a:t>
                      </a:r>
                      <a:endParaRPr lang="en-US" altLang="en-US" sz="2000" b="0" dirty="0">
                        <a:solidFill>
                          <a:srgbClr val="000000"/>
                        </a:solidFill>
                        <a:latin typeface="微软雅黑 (正文)"/>
                        <a:ea typeface="华文楷体" panose="02010600040101010101" charset="-122"/>
                        <a:cs typeface="华文楷体" panose="02010600040101010101" charset="-122"/>
                      </a:endParaRPr>
                    </a:p>
                  </a:txBody>
                  <a:tcPr marL="98738" marR="98738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9121">
                <a:tc>
                  <a:txBody>
                    <a:bodyPr/>
                    <a:lstStyle/>
                    <a:p>
                      <a:pPr marL="71755" indent="0" algn="ctr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en-US" sz="2000">
                          <a:latin typeface="微软雅黑 (正文)"/>
                        </a:rPr>
                        <a:t>第8章</a:t>
                      </a:r>
                      <a:endParaRPr lang="en-US" altLang="en-US" sz="2000" b="0">
                        <a:solidFill>
                          <a:srgbClr val="000000"/>
                        </a:solidFill>
                        <a:latin typeface="微软雅黑 (正文)"/>
                        <a:ea typeface="华文楷体" panose="02010600040101010101" charset="-122"/>
                        <a:cs typeface="华文楷体" panose="02010600040101010101" charset="-122"/>
                      </a:endParaRPr>
                    </a:p>
                  </a:txBody>
                  <a:tcPr marL="98738" marR="98738" marT="0" marB="0" anchor="ctr"/>
                </a:tc>
                <a:tc>
                  <a:txBody>
                    <a:bodyPr/>
                    <a:lstStyle/>
                    <a:p>
                      <a:pPr marL="71755" indent="0" algn="l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en-US" sz="2000">
                          <a:latin typeface="微软雅黑 (正文)"/>
                        </a:rPr>
                        <a:t>文件管理</a:t>
                      </a:r>
                      <a:endParaRPr lang="en-US" altLang="en-US" sz="2000" b="0">
                        <a:solidFill>
                          <a:srgbClr val="000000"/>
                        </a:solidFill>
                        <a:latin typeface="微软雅黑 (正文)"/>
                        <a:ea typeface="华文楷体" panose="02010600040101010101" charset="-122"/>
                        <a:cs typeface="华文楷体" panose="02010600040101010101" charset="-122"/>
                      </a:endParaRPr>
                    </a:p>
                  </a:txBody>
                  <a:tcPr marL="98738" marR="98738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99121">
                <a:tc>
                  <a:txBody>
                    <a:bodyPr/>
                    <a:lstStyle/>
                    <a:p>
                      <a:pPr marL="71755" indent="0" algn="ctr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en-US" sz="2000">
                          <a:latin typeface="微软雅黑 (正文)"/>
                        </a:rPr>
                        <a:t>第9章</a:t>
                      </a:r>
                      <a:endParaRPr lang="en-US" altLang="en-US" sz="2000" b="0">
                        <a:solidFill>
                          <a:srgbClr val="000000"/>
                        </a:solidFill>
                        <a:latin typeface="微软雅黑 (正文)"/>
                        <a:ea typeface="华文楷体" panose="02010600040101010101" charset="-122"/>
                        <a:cs typeface="华文楷体" panose="02010600040101010101" charset="-122"/>
                      </a:endParaRPr>
                    </a:p>
                  </a:txBody>
                  <a:tcPr marL="98738" marR="98738" marT="0" marB="0" anchor="ctr"/>
                </a:tc>
                <a:tc>
                  <a:txBody>
                    <a:bodyPr/>
                    <a:lstStyle/>
                    <a:p>
                      <a:pPr marL="71755" indent="0" algn="l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en-US" sz="2000">
                          <a:latin typeface="微软雅黑 (正文)"/>
                        </a:rPr>
                        <a:t>磁盘存储器管理</a:t>
                      </a:r>
                      <a:endParaRPr lang="en-US" altLang="en-US" sz="2000" b="0">
                        <a:solidFill>
                          <a:srgbClr val="000000"/>
                        </a:solidFill>
                        <a:latin typeface="微软雅黑 (正文)"/>
                        <a:ea typeface="华文楷体" panose="02010600040101010101" charset="-122"/>
                        <a:cs typeface="华文楷体" panose="02010600040101010101" charset="-122"/>
                      </a:endParaRPr>
                    </a:p>
                  </a:txBody>
                  <a:tcPr marL="98738" marR="98738" marT="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99121">
                <a:tc>
                  <a:txBody>
                    <a:bodyPr/>
                    <a:lstStyle/>
                    <a:p>
                      <a:pPr marL="71755" indent="0" algn="ctr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en-US" sz="2000">
                          <a:latin typeface="微软雅黑 (正文)"/>
                        </a:rPr>
                        <a:t>第10章</a:t>
                      </a:r>
                      <a:endParaRPr lang="en-US" altLang="en-US" sz="2000" b="0">
                        <a:solidFill>
                          <a:srgbClr val="000000"/>
                        </a:solidFill>
                        <a:latin typeface="微软雅黑 (正文)"/>
                        <a:ea typeface="华文楷体" panose="02010600040101010101" charset="-122"/>
                        <a:cs typeface="华文楷体" panose="02010600040101010101" charset="-122"/>
                      </a:endParaRPr>
                    </a:p>
                  </a:txBody>
                  <a:tcPr marL="98738" marR="98738" marT="0" marB="0" anchor="ctr"/>
                </a:tc>
                <a:tc>
                  <a:txBody>
                    <a:bodyPr/>
                    <a:lstStyle/>
                    <a:p>
                      <a:pPr marL="71755" indent="0" algn="l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en-US" sz="2000" dirty="0" err="1">
                          <a:latin typeface="微软雅黑 (正文)"/>
                        </a:rPr>
                        <a:t>多处理机操作系统</a:t>
                      </a:r>
                      <a:endParaRPr lang="en-US" altLang="en-US" sz="2000" b="0" dirty="0">
                        <a:solidFill>
                          <a:srgbClr val="000000"/>
                        </a:solidFill>
                        <a:latin typeface="微软雅黑 (正文)"/>
                        <a:ea typeface="华文楷体" panose="02010600040101010101" charset="-122"/>
                        <a:cs typeface="华文楷体" panose="02010600040101010101" charset="-122"/>
                      </a:endParaRPr>
                    </a:p>
                  </a:txBody>
                  <a:tcPr marL="98738" marR="98738" marT="0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99121">
                <a:tc>
                  <a:txBody>
                    <a:bodyPr/>
                    <a:lstStyle/>
                    <a:p>
                      <a:pPr marL="71755" indent="0" algn="ctr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en-US" sz="2000">
                          <a:latin typeface="微软雅黑 (正文)"/>
                        </a:rPr>
                        <a:t>第11章</a:t>
                      </a:r>
                      <a:endParaRPr lang="en-US" altLang="en-US" sz="2000" b="0">
                        <a:solidFill>
                          <a:srgbClr val="000000"/>
                        </a:solidFill>
                        <a:latin typeface="微软雅黑 (正文)"/>
                        <a:ea typeface="华文楷体" panose="02010600040101010101" charset="-122"/>
                        <a:cs typeface="华文楷体" panose="02010600040101010101" charset="-122"/>
                      </a:endParaRPr>
                    </a:p>
                  </a:txBody>
                  <a:tcPr marL="98738" marR="98738" marT="0" marB="0" anchor="ctr"/>
                </a:tc>
                <a:tc>
                  <a:txBody>
                    <a:bodyPr/>
                    <a:lstStyle/>
                    <a:p>
                      <a:pPr marL="71755" indent="0" algn="l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en-US" sz="2000">
                          <a:latin typeface="微软雅黑 (正文)"/>
                        </a:rPr>
                        <a:t>虚拟化和云计算</a:t>
                      </a:r>
                      <a:endParaRPr lang="en-US" altLang="en-US" sz="2000" b="0">
                        <a:solidFill>
                          <a:srgbClr val="000000"/>
                        </a:solidFill>
                        <a:latin typeface="微软雅黑 (正文)"/>
                        <a:ea typeface="华文楷体" panose="02010600040101010101" charset="-122"/>
                        <a:cs typeface="华文楷体" panose="02010600040101010101" charset="-122"/>
                      </a:endParaRPr>
                    </a:p>
                  </a:txBody>
                  <a:tcPr marL="98738" marR="98738" marT="0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99121">
                <a:tc>
                  <a:txBody>
                    <a:bodyPr/>
                    <a:lstStyle/>
                    <a:p>
                      <a:pPr marL="71755" indent="0" algn="ctr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en-US" sz="2000">
                          <a:latin typeface="微软雅黑 (正文)"/>
                        </a:rPr>
                        <a:t>第12章</a:t>
                      </a:r>
                      <a:endParaRPr lang="en-US" altLang="en-US" sz="2000" b="0">
                        <a:solidFill>
                          <a:srgbClr val="000000"/>
                        </a:solidFill>
                        <a:latin typeface="微软雅黑 (正文)"/>
                        <a:ea typeface="华文楷体" panose="02010600040101010101" charset="-122"/>
                        <a:cs typeface="华文楷体" panose="02010600040101010101" charset="-122"/>
                      </a:endParaRPr>
                    </a:p>
                  </a:txBody>
                  <a:tcPr marL="98738" marR="98738" marT="0" marB="0" anchor="ctr"/>
                </a:tc>
                <a:tc>
                  <a:txBody>
                    <a:bodyPr/>
                    <a:lstStyle/>
                    <a:p>
                      <a:pPr marL="71755" indent="0" algn="l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en-US" sz="2000" dirty="0" err="1">
                          <a:latin typeface="微软雅黑 (正文)"/>
                        </a:rPr>
                        <a:t>保护和安全</a:t>
                      </a:r>
                      <a:endParaRPr lang="en-US" altLang="en-US" sz="2000" b="0" dirty="0">
                        <a:solidFill>
                          <a:srgbClr val="000000"/>
                        </a:solidFill>
                        <a:latin typeface="微软雅黑 (正文)"/>
                        <a:ea typeface="华文楷体" panose="02010600040101010101" charset="-122"/>
                        <a:cs typeface="华文楷体" panose="02010600040101010101" charset="-122"/>
                      </a:endParaRPr>
                    </a:p>
                  </a:txBody>
                  <a:tcPr marL="98738" marR="98738" marT="0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8" name="任意多边形: 形状 7"/>
          <p:cNvSpPr/>
          <p:nvPr/>
        </p:nvSpPr>
        <p:spPr bwMode="auto">
          <a:xfrm>
            <a:off x="-9526" y="252740"/>
            <a:ext cx="12201525" cy="1128723"/>
          </a:xfrm>
          <a:custGeom>
            <a:avLst/>
            <a:gdLst>
              <a:gd name="connsiteX0" fmla="*/ 7144392 w 12325350"/>
              <a:gd name="connsiteY0" fmla="*/ 261 h 6478847"/>
              <a:gd name="connsiteX1" fmla="*/ 8214533 w 12325350"/>
              <a:gd name="connsiteY1" fmla="*/ 121934 h 6478847"/>
              <a:gd name="connsiteX2" fmla="*/ 10903294 w 12325350"/>
              <a:gd name="connsiteY2" fmla="*/ 1454273 h 6478847"/>
              <a:gd name="connsiteX3" fmla="*/ 12325350 w 12325350"/>
              <a:gd name="connsiteY3" fmla="*/ 2857357 h 6478847"/>
              <a:gd name="connsiteX4" fmla="*/ 12325350 w 12325350"/>
              <a:gd name="connsiteY4" fmla="*/ 5321595 h 6478847"/>
              <a:gd name="connsiteX5" fmla="*/ 6864178 w 12325350"/>
              <a:gd name="connsiteY5" fmla="*/ 1555476 h 6478847"/>
              <a:gd name="connsiteX6" fmla="*/ 3518165 w 12325350"/>
              <a:gd name="connsiteY6" fmla="*/ 4703571 h 6478847"/>
              <a:gd name="connsiteX7" fmla="*/ 4850 w 12325350"/>
              <a:gd name="connsiteY7" fmla="*/ 6371943 h 6478847"/>
              <a:gd name="connsiteX8" fmla="*/ 0 w 12325350"/>
              <a:gd name="connsiteY8" fmla="*/ 6083424 h 6478847"/>
              <a:gd name="connsiteX9" fmla="*/ 0 w 12325350"/>
              <a:gd name="connsiteY9" fmla="*/ 4957873 h 6478847"/>
              <a:gd name="connsiteX10" fmla="*/ 27210 w 12325350"/>
              <a:gd name="connsiteY10" fmla="*/ 4967674 h 6478847"/>
              <a:gd name="connsiteX11" fmla="*/ 2335110 w 12325350"/>
              <a:gd name="connsiteY11" fmla="*/ 3646345 h 6478847"/>
              <a:gd name="connsiteX12" fmla="*/ 7144392 w 12325350"/>
              <a:gd name="connsiteY12" fmla="*/ 261 h 6478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325350" h="6478847">
                <a:moveTo>
                  <a:pt x="7144392" y="261"/>
                </a:moveTo>
                <a:cubicBezTo>
                  <a:pt x="7479248" y="-3556"/>
                  <a:pt x="7835119" y="34487"/>
                  <a:pt x="8214533" y="121934"/>
                </a:cubicBezTo>
                <a:cubicBezTo>
                  <a:pt x="9475264" y="412769"/>
                  <a:pt x="10281892" y="1000335"/>
                  <a:pt x="10903294" y="1454273"/>
                </a:cubicBezTo>
                <a:cubicBezTo>
                  <a:pt x="11940956" y="2211820"/>
                  <a:pt x="12295475" y="2846549"/>
                  <a:pt x="12325350" y="2857357"/>
                </a:cubicBezTo>
                <a:cubicBezTo>
                  <a:pt x="12325350" y="5321595"/>
                  <a:pt x="12325350" y="5321595"/>
                  <a:pt x="12325350" y="5321595"/>
                </a:cubicBezTo>
                <a:cubicBezTo>
                  <a:pt x="12325350" y="5321595"/>
                  <a:pt x="9373688" y="1135927"/>
                  <a:pt x="6864178" y="1555476"/>
                </a:cubicBezTo>
                <a:cubicBezTo>
                  <a:pt x="5941038" y="1709737"/>
                  <a:pt x="5250922" y="2295337"/>
                  <a:pt x="3518165" y="4703571"/>
                </a:cubicBezTo>
                <a:cubicBezTo>
                  <a:pt x="1785408" y="7110821"/>
                  <a:pt x="4850" y="6371943"/>
                  <a:pt x="4850" y="6371943"/>
                </a:cubicBezTo>
                <a:lnTo>
                  <a:pt x="0" y="6083424"/>
                </a:lnTo>
                <a:lnTo>
                  <a:pt x="0" y="4957873"/>
                </a:lnTo>
                <a:lnTo>
                  <a:pt x="27210" y="4967674"/>
                </a:lnTo>
                <a:cubicBezTo>
                  <a:pt x="239930" y="5036640"/>
                  <a:pt x="1164005" y="5214497"/>
                  <a:pt x="2335110" y="3646345"/>
                </a:cubicBezTo>
                <a:cubicBezTo>
                  <a:pt x="3486174" y="2104845"/>
                  <a:pt x="4800399" y="26979"/>
                  <a:pt x="7144392" y="261"/>
                </a:cubicBezTo>
                <a:close/>
              </a:path>
            </a:pathLst>
          </a:custGeom>
          <a:gradFill flip="none" rotWithShape="1">
            <a:gsLst>
              <a:gs pos="14000">
                <a:schemeClr val="accent2"/>
              </a:gs>
              <a:gs pos="84000">
                <a:srgbClr val="FFFF00"/>
              </a:gs>
            </a:gsLst>
            <a:lin ang="4800000" scaled="0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>
              <a:gradFill>
                <a:gsLst>
                  <a:gs pos="100000">
                    <a:schemeClr val="accent3"/>
                  </a:gs>
                  <a:gs pos="0">
                    <a:schemeClr val="accent4"/>
                  </a:gs>
                </a:gsLst>
                <a:lin ang="13500000" scaled="1"/>
              </a:gradFill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44475" y="261476"/>
            <a:ext cx="527050" cy="527050"/>
          </a:xfrm>
          <a:prstGeom prst="rect">
            <a:avLst/>
          </a:prstGeom>
        </p:spPr>
      </p:pic>
      <p:pic>
        <p:nvPicPr>
          <p:cNvPr id="2" name="图片 1" descr="第5章 知识导图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1220" y="1159510"/>
            <a:ext cx="7411720" cy="562229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69925" y="78668"/>
            <a:ext cx="70262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</a:rPr>
              <a:t>对换区的管理</a:t>
            </a:r>
          </a:p>
        </p:txBody>
      </p:sp>
      <p:sp>
        <p:nvSpPr>
          <p:cNvPr id="12" name="íšḻîḋè"/>
          <p:cNvSpPr/>
          <p:nvPr/>
        </p:nvSpPr>
        <p:spPr>
          <a:xfrm>
            <a:off x="1802480" y="3852792"/>
            <a:ext cx="9464477" cy="1218983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 anchorCtr="0">
            <a:noAutofit/>
          </a:bodyPr>
          <a:lstStyle/>
          <a:p>
            <a:pPr marL="342900" indent="-342900">
              <a:lnSpc>
                <a:spcPct val="12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sz="2200" dirty="0"/>
              <a:t>用于记录外存对换区中的空闲盘块的使用情况</a:t>
            </a:r>
          </a:p>
          <a:p>
            <a:pPr marL="342900" indent="-342900">
              <a:lnSpc>
                <a:spcPct val="12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sz="2200" dirty="0"/>
              <a:t>与动态分区分配方式所使用的数据结构相似</a:t>
            </a:r>
          </a:p>
          <a:p>
            <a:pPr marL="342900" indent="-342900">
              <a:lnSpc>
                <a:spcPct val="12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sz="2200" dirty="0"/>
              <a:t>空闲分区表</a:t>
            </a:r>
            <a:r>
              <a:rPr lang="en-US" altLang="zh-CN" sz="2200" dirty="0"/>
              <a:t>/</a:t>
            </a:r>
            <a:r>
              <a:rPr lang="zh-CN" altLang="en-US" sz="2200" dirty="0"/>
              <a:t>空闲分区链：包含对换区首址及大小</a:t>
            </a:r>
          </a:p>
        </p:txBody>
      </p:sp>
      <p:sp>
        <p:nvSpPr>
          <p:cNvPr id="13" name="i$lîďê"/>
          <p:cNvSpPr/>
          <p:nvPr/>
        </p:nvSpPr>
        <p:spPr>
          <a:xfrm>
            <a:off x="1821535" y="3351209"/>
            <a:ext cx="9518051" cy="527341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noAutofit/>
          </a:bodyPr>
          <a:lstStyle/>
          <a:p>
            <a:pPr>
              <a:lnSpc>
                <a:spcPct val="123000"/>
              </a:lnSpc>
            </a:pPr>
            <a:r>
              <a:rPr lang="zh-CN" altLang="en-US" sz="2400" dirty="0"/>
              <a:t>对换区盘块管理中的数据结构</a:t>
            </a:r>
          </a:p>
        </p:txBody>
      </p:sp>
      <p:sp>
        <p:nvSpPr>
          <p:cNvPr id="14" name="î$ļíḋè"/>
          <p:cNvSpPr/>
          <p:nvPr/>
        </p:nvSpPr>
        <p:spPr>
          <a:xfrm>
            <a:off x="1821536" y="5733739"/>
            <a:ext cx="7760345" cy="527585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 anchorCtr="0">
            <a:noAutofit/>
          </a:bodyPr>
          <a:lstStyle/>
          <a:p>
            <a:pPr marL="342900" indent="-342900">
              <a:lnSpc>
                <a:spcPct val="12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sz="2200" dirty="0"/>
              <a:t>与动态分区方式的内存分配与回收方法相似</a:t>
            </a:r>
          </a:p>
        </p:txBody>
      </p:sp>
      <p:sp>
        <p:nvSpPr>
          <p:cNvPr id="15" name="ïṧḷïḋè"/>
          <p:cNvSpPr/>
          <p:nvPr/>
        </p:nvSpPr>
        <p:spPr>
          <a:xfrm>
            <a:off x="1821537" y="5298238"/>
            <a:ext cx="8526375" cy="415102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noAutofit/>
          </a:bodyPr>
          <a:lstStyle/>
          <a:p>
            <a:r>
              <a:rPr lang="zh-CN" altLang="en-US" sz="2400" dirty="0"/>
              <a:t>对换区的分配与回收</a:t>
            </a:r>
          </a:p>
        </p:txBody>
      </p:sp>
      <p:sp>
        <p:nvSpPr>
          <p:cNvPr id="16" name="îs1iďé"/>
          <p:cNvSpPr/>
          <p:nvPr/>
        </p:nvSpPr>
        <p:spPr>
          <a:xfrm>
            <a:off x="1821537" y="1662691"/>
            <a:ext cx="9711234" cy="149061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 anchorCtr="0">
            <a:noAutofit/>
          </a:bodyPr>
          <a:lstStyle/>
          <a:p>
            <a:pPr marL="342900" indent="-342900">
              <a:lnSpc>
                <a:spcPct val="120000"/>
              </a:lnSpc>
              <a:spcBef>
                <a:spcPts val="800"/>
              </a:spcBef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rgbClr val="FF0000"/>
                </a:solidFill>
              </a:rPr>
              <a:t>提高进程换入和换出的速度</a:t>
            </a:r>
          </a:p>
          <a:p>
            <a:pPr marL="342900" indent="-342900">
              <a:lnSpc>
                <a:spcPct val="120000"/>
              </a:lnSpc>
              <a:spcBef>
                <a:spcPts val="800"/>
              </a:spcBef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sz="2400" dirty="0"/>
              <a:t>提高文件存储空间的利用率次之</a:t>
            </a:r>
          </a:p>
          <a:p>
            <a:pPr marL="342900" indent="-342900">
              <a:lnSpc>
                <a:spcPct val="120000"/>
              </a:lnSpc>
              <a:spcBef>
                <a:spcPts val="800"/>
              </a:spcBef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sz="2400" dirty="0"/>
              <a:t>应采用</a:t>
            </a:r>
            <a:r>
              <a:rPr lang="zh-CN" altLang="en-US" sz="2400" dirty="0">
                <a:solidFill>
                  <a:srgbClr val="FF0000"/>
                </a:solidFill>
              </a:rPr>
              <a:t>连续分配方式</a:t>
            </a:r>
            <a:r>
              <a:rPr lang="zh-CN" altLang="en-US" sz="2400" dirty="0"/>
              <a:t>，很少考虑碎片问题</a:t>
            </a:r>
          </a:p>
        </p:txBody>
      </p:sp>
      <p:sp>
        <p:nvSpPr>
          <p:cNvPr id="17" name="íšḻíḑê"/>
          <p:cNvSpPr/>
          <p:nvPr/>
        </p:nvSpPr>
        <p:spPr>
          <a:xfrm>
            <a:off x="1802480" y="1194129"/>
            <a:ext cx="8255920" cy="405747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noAutofit/>
          </a:bodyPr>
          <a:lstStyle/>
          <a:p>
            <a:r>
              <a:rPr lang="zh-CN" altLang="en-US" sz="2400" dirty="0"/>
              <a:t>对换区管理的主要目标</a:t>
            </a:r>
          </a:p>
        </p:txBody>
      </p:sp>
      <p:sp>
        <p:nvSpPr>
          <p:cNvPr id="18" name="îSļiḓè"/>
          <p:cNvSpPr/>
          <p:nvPr/>
        </p:nvSpPr>
        <p:spPr>
          <a:xfrm>
            <a:off x="1118977" y="1180567"/>
            <a:ext cx="627867" cy="627867"/>
          </a:xfrm>
          <a:prstGeom prst="ellipse">
            <a:avLst/>
          </a:prstGeom>
          <a:solidFill>
            <a:srgbClr val="00005C"/>
          </a:solidFill>
          <a:ln>
            <a:solidFill>
              <a:srgbClr val="00005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/>
          </a:p>
        </p:txBody>
      </p:sp>
      <p:sp>
        <p:nvSpPr>
          <p:cNvPr id="19" name="íṥḻîḓe"/>
          <p:cNvSpPr/>
          <p:nvPr/>
        </p:nvSpPr>
        <p:spPr>
          <a:xfrm>
            <a:off x="1138033" y="5215636"/>
            <a:ext cx="627867" cy="627867"/>
          </a:xfrm>
          <a:prstGeom prst="ellipse">
            <a:avLst/>
          </a:prstGeom>
          <a:solidFill>
            <a:srgbClr val="00005C"/>
          </a:solidFill>
          <a:ln>
            <a:solidFill>
              <a:srgbClr val="00005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/>
          </a:p>
        </p:txBody>
      </p:sp>
      <p:sp>
        <p:nvSpPr>
          <p:cNvPr id="21" name="îşļiḓè"/>
          <p:cNvSpPr/>
          <p:nvPr/>
        </p:nvSpPr>
        <p:spPr>
          <a:xfrm>
            <a:off x="1138033" y="3289320"/>
            <a:ext cx="627867" cy="627867"/>
          </a:xfrm>
          <a:prstGeom prst="ellipse">
            <a:avLst/>
          </a:prstGeom>
          <a:solidFill>
            <a:srgbClr val="00005C"/>
          </a:solidFill>
          <a:ln>
            <a:solidFill>
              <a:srgbClr val="00005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/>
          </a:p>
        </p:txBody>
      </p:sp>
      <p:sp>
        <p:nvSpPr>
          <p:cNvPr id="22" name="îṡḷíďe"/>
          <p:cNvSpPr/>
          <p:nvPr/>
        </p:nvSpPr>
        <p:spPr>
          <a:xfrm>
            <a:off x="1309232" y="1376705"/>
            <a:ext cx="261147" cy="24787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9800" y="63664"/>
                </a:moveTo>
                <a:lnTo>
                  <a:pt x="119800" y="63664"/>
                </a:lnTo>
                <a:cubicBezTo>
                  <a:pt x="119800" y="66596"/>
                  <a:pt x="118405" y="69528"/>
                  <a:pt x="114219" y="69528"/>
                </a:cubicBezTo>
                <a:cubicBezTo>
                  <a:pt x="112823" y="69528"/>
                  <a:pt x="111428" y="68062"/>
                  <a:pt x="111428" y="68062"/>
                </a:cubicBezTo>
                <a:lnTo>
                  <a:pt x="111428" y="68062"/>
                </a:lnTo>
                <a:cubicBezTo>
                  <a:pt x="60598" y="14869"/>
                  <a:pt x="60598" y="14869"/>
                  <a:pt x="60598" y="14869"/>
                </a:cubicBezTo>
                <a:lnTo>
                  <a:pt x="60598" y="14869"/>
                </a:lnTo>
                <a:lnTo>
                  <a:pt x="60598" y="14869"/>
                </a:lnTo>
                <a:lnTo>
                  <a:pt x="60598" y="14869"/>
                </a:lnTo>
                <a:cubicBezTo>
                  <a:pt x="9966" y="68062"/>
                  <a:pt x="9966" y="68062"/>
                  <a:pt x="9966" y="68062"/>
                </a:cubicBezTo>
                <a:lnTo>
                  <a:pt x="9966" y="68062"/>
                </a:lnTo>
                <a:cubicBezTo>
                  <a:pt x="8571" y="68062"/>
                  <a:pt x="7176" y="69528"/>
                  <a:pt x="5780" y="69528"/>
                </a:cubicBezTo>
                <a:cubicBezTo>
                  <a:pt x="2990" y="69528"/>
                  <a:pt x="0" y="66596"/>
                  <a:pt x="0" y="63664"/>
                </a:cubicBezTo>
                <a:cubicBezTo>
                  <a:pt x="0" y="62198"/>
                  <a:pt x="0" y="60523"/>
                  <a:pt x="1395" y="59057"/>
                </a:cubicBezTo>
                <a:cubicBezTo>
                  <a:pt x="56411" y="1465"/>
                  <a:pt x="56411" y="1465"/>
                  <a:pt x="56411" y="1465"/>
                </a:cubicBezTo>
                <a:cubicBezTo>
                  <a:pt x="57807" y="0"/>
                  <a:pt x="59202" y="0"/>
                  <a:pt x="60598" y="0"/>
                </a:cubicBezTo>
                <a:lnTo>
                  <a:pt x="60598" y="0"/>
                </a:lnTo>
                <a:lnTo>
                  <a:pt x="60598" y="0"/>
                </a:lnTo>
                <a:lnTo>
                  <a:pt x="60598" y="0"/>
                </a:lnTo>
                <a:lnTo>
                  <a:pt x="60598" y="0"/>
                </a:lnTo>
                <a:lnTo>
                  <a:pt x="60598" y="0"/>
                </a:lnTo>
                <a:lnTo>
                  <a:pt x="60598" y="0"/>
                </a:lnTo>
                <a:lnTo>
                  <a:pt x="60598" y="0"/>
                </a:lnTo>
                <a:cubicBezTo>
                  <a:pt x="61993" y="0"/>
                  <a:pt x="63388" y="1465"/>
                  <a:pt x="64784" y="1465"/>
                </a:cubicBezTo>
                <a:lnTo>
                  <a:pt x="64784" y="1465"/>
                </a:lnTo>
                <a:cubicBezTo>
                  <a:pt x="85913" y="25130"/>
                  <a:pt x="85913" y="25130"/>
                  <a:pt x="85913" y="25130"/>
                </a:cubicBezTo>
                <a:cubicBezTo>
                  <a:pt x="85913" y="19267"/>
                  <a:pt x="85913" y="19267"/>
                  <a:pt x="85913" y="19267"/>
                </a:cubicBezTo>
                <a:cubicBezTo>
                  <a:pt x="85913" y="16335"/>
                  <a:pt x="88903" y="13193"/>
                  <a:pt x="91694" y="13193"/>
                </a:cubicBezTo>
                <a:cubicBezTo>
                  <a:pt x="95880" y="13193"/>
                  <a:pt x="97275" y="16335"/>
                  <a:pt x="97275" y="19267"/>
                </a:cubicBezTo>
                <a:cubicBezTo>
                  <a:pt x="97275" y="36858"/>
                  <a:pt x="97275" y="36858"/>
                  <a:pt x="97275" y="36858"/>
                </a:cubicBezTo>
                <a:cubicBezTo>
                  <a:pt x="118405" y="59057"/>
                  <a:pt x="118405" y="59057"/>
                  <a:pt x="118405" y="59057"/>
                </a:cubicBezTo>
                <a:lnTo>
                  <a:pt x="118405" y="59057"/>
                </a:lnTo>
                <a:cubicBezTo>
                  <a:pt x="119800" y="60523"/>
                  <a:pt x="119800" y="62198"/>
                  <a:pt x="119800" y="63664"/>
                </a:cubicBezTo>
                <a:close/>
                <a:moveTo>
                  <a:pt x="108438" y="72460"/>
                </a:moveTo>
                <a:lnTo>
                  <a:pt x="108438" y="72460"/>
                </a:lnTo>
                <a:cubicBezTo>
                  <a:pt x="108438" y="90261"/>
                  <a:pt x="108438" y="90261"/>
                  <a:pt x="108438" y="90261"/>
                </a:cubicBezTo>
                <a:cubicBezTo>
                  <a:pt x="108438" y="99057"/>
                  <a:pt x="108438" y="99057"/>
                  <a:pt x="108438" y="99057"/>
                </a:cubicBezTo>
                <a:cubicBezTo>
                  <a:pt x="108438" y="113926"/>
                  <a:pt x="108438" y="113926"/>
                  <a:pt x="108438" y="113926"/>
                </a:cubicBezTo>
                <a:cubicBezTo>
                  <a:pt x="108438" y="118324"/>
                  <a:pt x="107043" y="119790"/>
                  <a:pt x="102857" y="119790"/>
                </a:cubicBezTo>
                <a:cubicBezTo>
                  <a:pt x="91694" y="119790"/>
                  <a:pt x="91694" y="119790"/>
                  <a:pt x="91694" y="119790"/>
                </a:cubicBezTo>
                <a:cubicBezTo>
                  <a:pt x="91694" y="72460"/>
                  <a:pt x="91694" y="72460"/>
                  <a:pt x="91694" y="72460"/>
                </a:cubicBezTo>
                <a:cubicBezTo>
                  <a:pt x="69169" y="72460"/>
                  <a:pt x="69169" y="72460"/>
                  <a:pt x="69169" y="72460"/>
                </a:cubicBezTo>
                <a:cubicBezTo>
                  <a:pt x="69169" y="119790"/>
                  <a:pt x="69169" y="119790"/>
                  <a:pt x="69169" y="119790"/>
                </a:cubicBezTo>
                <a:cubicBezTo>
                  <a:pt x="16943" y="119790"/>
                  <a:pt x="16943" y="119790"/>
                  <a:pt x="16943" y="119790"/>
                </a:cubicBezTo>
                <a:cubicBezTo>
                  <a:pt x="14152" y="119790"/>
                  <a:pt x="11362" y="118324"/>
                  <a:pt x="11362" y="113926"/>
                </a:cubicBezTo>
                <a:cubicBezTo>
                  <a:pt x="11362" y="99057"/>
                  <a:pt x="11362" y="99057"/>
                  <a:pt x="11362" y="99057"/>
                </a:cubicBezTo>
                <a:cubicBezTo>
                  <a:pt x="11362" y="90261"/>
                  <a:pt x="11362" y="90261"/>
                  <a:pt x="11362" y="90261"/>
                </a:cubicBezTo>
                <a:cubicBezTo>
                  <a:pt x="11362" y="72460"/>
                  <a:pt x="11362" y="72460"/>
                  <a:pt x="11362" y="72460"/>
                </a:cubicBezTo>
                <a:cubicBezTo>
                  <a:pt x="60598" y="22198"/>
                  <a:pt x="60598" y="22198"/>
                  <a:pt x="60598" y="22198"/>
                </a:cubicBezTo>
                <a:lnTo>
                  <a:pt x="108438" y="72460"/>
                </a:lnTo>
                <a:close/>
                <a:moveTo>
                  <a:pt x="50830" y="72460"/>
                </a:moveTo>
                <a:lnTo>
                  <a:pt x="50830" y="72460"/>
                </a:lnTo>
                <a:cubicBezTo>
                  <a:pt x="28305" y="72460"/>
                  <a:pt x="28305" y="72460"/>
                  <a:pt x="28305" y="72460"/>
                </a:cubicBezTo>
                <a:cubicBezTo>
                  <a:pt x="28305" y="96125"/>
                  <a:pt x="28305" y="96125"/>
                  <a:pt x="28305" y="96125"/>
                </a:cubicBezTo>
                <a:cubicBezTo>
                  <a:pt x="50830" y="96125"/>
                  <a:pt x="50830" y="96125"/>
                  <a:pt x="50830" y="96125"/>
                </a:cubicBezTo>
                <a:lnTo>
                  <a:pt x="50830" y="7246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square" lIns="91440" tIns="45720" rIns="91440" bIns="45720" anchor="ctr">
            <a:normAutofit fontScale="25000" lnSpcReduction="20000"/>
          </a:bodyPr>
          <a:lstStyle/>
          <a:p>
            <a:pPr algn="ctr"/>
            <a:endParaRPr/>
          </a:p>
        </p:txBody>
      </p:sp>
      <p:sp>
        <p:nvSpPr>
          <p:cNvPr id="23" name="íSlíḋe"/>
          <p:cNvSpPr/>
          <p:nvPr/>
        </p:nvSpPr>
        <p:spPr>
          <a:xfrm>
            <a:off x="1328287" y="3511337"/>
            <a:ext cx="261148" cy="228804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7009" y="65310"/>
                </a:moveTo>
                <a:lnTo>
                  <a:pt x="117009" y="65310"/>
                </a:lnTo>
                <a:lnTo>
                  <a:pt x="117009" y="65310"/>
                </a:lnTo>
                <a:cubicBezTo>
                  <a:pt x="61993" y="91073"/>
                  <a:pt x="61993" y="91073"/>
                  <a:pt x="61993" y="91073"/>
                </a:cubicBezTo>
                <a:lnTo>
                  <a:pt x="61993" y="91073"/>
                </a:lnTo>
                <a:lnTo>
                  <a:pt x="61993" y="91073"/>
                </a:lnTo>
                <a:lnTo>
                  <a:pt x="61993" y="91073"/>
                </a:lnTo>
                <a:cubicBezTo>
                  <a:pt x="61993" y="92655"/>
                  <a:pt x="60598" y="92655"/>
                  <a:pt x="60598" y="92655"/>
                </a:cubicBezTo>
                <a:cubicBezTo>
                  <a:pt x="59202" y="92655"/>
                  <a:pt x="59202" y="92655"/>
                  <a:pt x="57807" y="91073"/>
                </a:cubicBezTo>
                <a:lnTo>
                  <a:pt x="57807" y="91073"/>
                </a:lnTo>
                <a:lnTo>
                  <a:pt x="57807" y="91073"/>
                </a:lnTo>
                <a:lnTo>
                  <a:pt x="57807" y="91073"/>
                </a:lnTo>
                <a:cubicBezTo>
                  <a:pt x="2990" y="65310"/>
                  <a:pt x="2990" y="65310"/>
                  <a:pt x="2990" y="65310"/>
                </a:cubicBezTo>
                <a:lnTo>
                  <a:pt x="2990" y="65310"/>
                </a:lnTo>
                <a:cubicBezTo>
                  <a:pt x="1395" y="65310"/>
                  <a:pt x="0" y="62146"/>
                  <a:pt x="0" y="60564"/>
                </a:cubicBezTo>
                <a:cubicBezTo>
                  <a:pt x="0" y="55819"/>
                  <a:pt x="2990" y="54237"/>
                  <a:pt x="5780" y="54237"/>
                </a:cubicBezTo>
                <a:cubicBezTo>
                  <a:pt x="7176" y="54237"/>
                  <a:pt x="7176" y="54237"/>
                  <a:pt x="8571" y="54237"/>
                </a:cubicBezTo>
                <a:lnTo>
                  <a:pt x="8571" y="54237"/>
                </a:lnTo>
                <a:lnTo>
                  <a:pt x="8571" y="54237"/>
                </a:lnTo>
                <a:lnTo>
                  <a:pt x="8571" y="54237"/>
                </a:lnTo>
                <a:cubicBezTo>
                  <a:pt x="60598" y="78192"/>
                  <a:pt x="60598" y="78192"/>
                  <a:pt x="60598" y="78192"/>
                </a:cubicBezTo>
                <a:cubicBezTo>
                  <a:pt x="112823" y="54237"/>
                  <a:pt x="112823" y="54237"/>
                  <a:pt x="112823" y="54237"/>
                </a:cubicBezTo>
                <a:lnTo>
                  <a:pt x="112823" y="54237"/>
                </a:lnTo>
                <a:lnTo>
                  <a:pt x="112823" y="54237"/>
                </a:lnTo>
                <a:lnTo>
                  <a:pt x="112823" y="54237"/>
                </a:lnTo>
                <a:lnTo>
                  <a:pt x="114219" y="54237"/>
                </a:lnTo>
                <a:cubicBezTo>
                  <a:pt x="118405" y="54237"/>
                  <a:pt x="119800" y="55819"/>
                  <a:pt x="119800" y="60564"/>
                </a:cubicBezTo>
                <a:cubicBezTo>
                  <a:pt x="119800" y="62146"/>
                  <a:pt x="118405" y="65310"/>
                  <a:pt x="117009" y="65310"/>
                </a:cubicBezTo>
                <a:close/>
                <a:moveTo>
                  <a:pt x="117009" y="38192"/>
                </a:moveTo>
                <a:lnTo>
                  <a:pt x="117009" y="38192"/>
                </a:lnTo>
                <a:lnTo>
                  <a:pt x="117009" y="38192"/>
                </a:lnTo>
                <a:cubicBezTo>
                  <a:pt x="61993" y="63728"/>
                  <a:pt x="61993" y="63728"/>
                  <a:pt x="61993" y="63728"/>
                </a:cubicBezTo>
                <a:lnTo>
                  <a:pt x="61993" y="63728"/>
                </a:lnTo>
                <a:lnTo>
                  <a:pt x="61993" y="63728"/>
                </a:lnTo>
                <a:lnTo>
                  <a:pt x="61993" y="63728"/>
                </a:lnTo>
                <a:lnTo>
                  <a:pt x="60598" y="63728"/>
                </a:lnTo>
                <a:cubicBezTo>
                  <a:pt x="59202" y="63728"/>
                  <a:pt x="59202" y="63728"/>
                  <a:pt x="57807" y="63728"/>
                </a:cubicBezTo>
                <a:lnTo>
                  <a:pt x="57807" y="63728"/>
                </a:lnTo>
                <a:lnTo>
                  <a:pt x="57807" y="63728"/>
                </a:lnTo>
                <a:lnTo>
                  <a:pt x="57807" y="63728"/>
                </a:lnTo>
                <a:cubicBezTo>
                  <a:pt x="2990" y="38192"/>
                  <a:pt x="2990" y="38192"/>
                  <a:pt x="2990" y="38192"/>
                </a:cubicBezTo>
                <a:lnTo>
                  <a:pt x="2990" y="38192"/>
                </a:lnTo>
                <a:cubicBezTo>
                  <a:pt x="1395" y="36610"/>
                  <a:pt x="0" y="35028"/>
                  <a:pt x="0" y="31864"/>
                </a:cubicBezTo>
                <a:cubicBezTo>
                  <a:pt x="0" y="30282"/>
                  <a:pt x="1395" y="27118"/>
                  <a:pt x="2990" y="27118"/>
                </a:cubicBezTo>
                <a:lnTo>
                  <a:pt x="2990" y="27118"/>
                </a:lnTo>
                <a:cubicBezTo>
                  <a:pt x="57807" y="1581"/>
                  <a:pt x="57807" y="1581"/>
                  <a:pt x="57807" y="1581"/>
                </a:cubicBezTo>
                <a:lnTo>
                  <a:pt x="57807" y="1581"/>
                </a:lnTo>
                <a:lnTo>
                  <a:pt x="57807" y="1581"/>
                </a:lnTo>
                <a:lnTo>
                  <a:pt x="57807" y="1581"/>
                </a:lnTo>
                <a:cubicBezTo>
                  <a:pt x="59202" y="0"/>
                  <a:pt x="59202" y="0"/>
                  <a:pt x="60598" y="0"/>
                </a:cubicBezTo>
                <a:cubicBezTo>
                  <a:pt x="60598" y="0"/>
                  <a:pt x="61993" y="0"/>
                  <a:pt x="61993" y="1581"/>
                </a:cubicBezTo>
                <a:lnTo>
                  <a:pt x="61993" y="1581"/>
                </a:lnTo>
                <a:lnTo>
                  <a:pt x="61993" y="1581"/>
                </a:lnTo>
                <a:lnTo>
                  <a:pt x="61993" y="1581"/>
                </a:lnTo>
                <a:cubicBezTo>
                  <a:pt x="117009" y="27118"/>
                  <a:pt x="117009" y="27118"/>
                  <a:pt x="117009" y="27118"/>
                </a:cubicBezTo>
                <a:lnTo>
                  <a:pt x="117009" y="27118"/>
                </a:lnTo>
                <a:cubicBezTo>
                  <a:pt x="118405" y="27118"/>
                  <a:pt x="119800" y="30282"/>
                  <a:pt x="119800" y="31864"/>
                </a:cubicBezTo>
                <a:cubicBezTo>
                  <a:pt x="119800" y="35028"/>
                  <a:pt x="118405" y="36610"/>
                  <a:pt x="117009" y="38192"/>
                </a:cubicBezTo>
                <a:close/>
                <a:moveTo>
                  <a:pt x="5780" y="81355"/>
                </a:moveTo>
                <a:lnTo>
                  <a:pt x="5780" y="81355"/>
                </a:lnTo>
                <a:cubicBezTo>
                  <a:pt x="7176" y="81355"/>
                  <a:pt x="7176" y="81355"/>
                  <a:pt x="8571" y="81355"/>
                </a:cubicBezTo>
                <a:lnTo>
                  <a:pt x="8571" y="81355"/>
                </a:lnTo>
                <a:lnTo>
                  <a:pt x="8571" y="81355"/>
                </a:lnTo>
                <a:lnTo>
                  <a:pt x="8571" y="81355"/>
                </a:lnTo>
                <a:cubicBezTo>
                  <a:pt x="60598" y="106892"/>
                  <a:pt x="60598" y="106892"/>
                  <a:pt x="60598" y="106892"/>
                </a:cubicBezTo>
                <a:cubicBezTo>
                  <a:pt x="112823" y="81355"/>
                  <a:pt x="112823" y="81355"/>
                  <a:pt x="112823" y="81355"/>
                </a:cubicBezTo>
                <a:lnTo>
                  <a:pt x="112823" y="81355"/>
                </a:lnTo>
                <a:lnTo>
                  <a:pt x="112823" y="81355"/>
                </a:lnTo>
                <a:lnTo>
                  <a:pt x="112823" y="81355"/>
                </a:lnTo>
                <a:lnTo>
                  <a:pt x="114219" y="81355"/>
                </a:lnTo>
                <a:cubicBezTo>
                  <a:pt x="118405" y="81355"/>
                  <a:pt x="119800" y="84519"/>
                  <a:pt x="119800" y="87683"/>
                </a:cubicBezTo>
                <a:cubicBezTo>
                  <a:pt x="119800" y="91073"/>
                  <a:pt x="118405" y="92655"/>
                  <a:pt x="117009" y="94237"/>
                </a:cubicBezTo>
                <a:lnTo>
                  <a:pt x="117009" y="94237"/>
                </a:lnTo>
                <a:cubicBezTo>
                  <a:pt x="61993" y="119774"/>
                  <a:pt x="61993" y="119774"/>
                  <a:pt x="61993" y="119774"/>
                </a:cubicBezTo>
                <a:lnTo>
                  <a:pt x="61993" y="119774"/>
                </a:lnTo>
                <a:lnTo>
                  <a:pt x="61993" y="119774"/>
                </a:lnTo>
                <a:lnTo>
                  <a:pt x="61993" y="119774"/>
                </a:lnTo>
                <a:lnTo>
                  <a:pt x="60598" y="119774"/>
                </a:lnTo>
                <a:cubicBezTo>
                  <a:pt x="59202" y="119774"/>
                  <a:pt x="59202" y="119774"/>
                  <a:pt x="57807" y="119774"/>
                </a:cubicBezTo>
                <a:lnTo>
                  <a:pt x="57807" y="119774"/>
                </a:lnTo>
                <a:lnTo>
                  <a:pt x="57807" y="119774"/>
                </a:lnTo>
                <a:lnTo>
                  <a:pt x="57807" y="119774"/>
                </a:lnTo>
                <a:cubicBezTo>
                  <a:pt x="2990" y="94237"/>
                  <a:pt x="2990" y="94237"/>
                  <a:pt x="2990" y="94237"/>
                </a:cubicBezTo>
                <a:lnTo>
                  <a:pt x="2990" y="94237"/>
                </a:lnTo>
                <a:cubicBezTo>
                  <a:pt x="1395" y="92655"/>
                  <a:pt x="0" y="91073"/>
                  <a:pt x="0" y="87683"/>
                </a:cubicBezTo>
                <a:cubicBezTo>
                  <a:pt x="0" y="84519"/>
                  <a:pt x="2990" y="81355"/>
                  <a:pt x="5780" y="8135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square" lIns="91440" tIns="45720" rIns="91440" bIns="45720" anchor="ctr">
            <a:normAutofit fontScale="25000" lnSpcReduction="20000"/>
          </a:bodyPr>
          <a:lstStyle/>
          <a:p>
            <a:pPr algn="ctr"/>
            <a:endParaRPr/>
          </a:p>
        </p:txBody>
      </p:sp>
      <p:sp>
        <p:nvSpPr>
          <p:cNvPr id="24" name="ïśḷïḓe"/>
          <p:cNvSpPr/>
          <p:nvPr/>
        </p:nvSpPr>
        <p:spPr>
          <a:xfrm>
            <a:off x="1357226" y="5405096"/>
            <a:ext cx="211585" cy="25930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2868" y="119800"/>
                </a:moveTo>
                <a:lnTo>
                  <a:pt x="112868" y="119800"/>
                </a:lnTo>
                <a:cubicBezTo>
                  <a:pt x="6885" y="119800"/>
                  <a:pt x="6885" y="119800"/>
                  <a:pt x="6885" y="119800"/>
                </a:cubicBezTo>
                <a:cubicBezTo>
                  <a:pt x="1721" y="119800"/>
                  <a:pt x="0" y="117004"/>
                  <a:pt x="0" y="114209"/>
                </a:cubicBezTo>
                <a:cubicBezTo>
                  <a:pt x="0" y="64891"/>
                  <a:pt x="0" y="64891"/>
                  <a:pt x="0" y="64891"/>
                </a:cubicBezTo>
                <a:cubicBezTo>
                  <a:pt x="0" y="62096"/>
                  <a:pt x="1721" y="59101"/>
                  <a:pt x="6885" y="59101"/>
                </a:cubicBezTo>
                <a:cubicBezTo>
                  <a:pt x="17213" y="59101"/>
                  <a:pt x="17213" y="59101"/>
                  <a:pt x="17213" y="59101"/>
                </a:cubicBezTo>
                <a:cubicBezTo>
                  <a:pt x="17213" y="33743"/>
                  <a:pt x="17213" y="33743"/>
                  <a:pt x="17213" y="33743"/>
                </a:cubicBezTo>
                <a:cubicBezTo>
                  <a:pt x="17213" y="13976"/>
                  <a:pt x="36393" y="0"/>
                  <a:pt x="59016" y="0"/>
                </a:cubicBezTo>
                <a:cubicBezTo>
                  <a:pt x="83360" y="0"/>
                  <a:pt x="100573" y="13976"/>
                  <a:pt x="100573" y="33743"/>
                </a:cubicBezTo>
                <a:cubicBezTo>
                  <a:pt x="100573" y="36539"/>
                  <a:pt x="98852" y="39534"/>
                  <a:pt x="93688" y="39534"/>
                </a:cubicBezTo>
                <a:cubicBezTo>
                  <a:pt x="90245" y="39534"/>
                  <a:pt x="86803" y="36539"/>
                  <a:pt x="86803" y="33743"/>
                </a:cubicBezTo>
                <a:cubicBezTo>
                  <a:pt x="86803" y="21164"/>
                  <a:pt x="74754" y="11181"/>
                  <a:pt x="59016" y="11181"/>
                </a:cubicBezTo>
                <a:cubicBezTo>
                  <a:pt x="43278" y="11181"/>
                  <a:pt x="31229" y="21164"/>
                  <a:pt x="31229" y="33743"/>
                </a:cubicBezTo>
                <a:cubicBezTo>
                  <a:pt x="31229" y="59101"/>
                  <a:pt x="31229" y="59101"/>
                  <a:pt x="31229" y="59101"/>
                </a:cubicBezTo>
                <a:cubicBezTo>
                  <a:pt x="86803" y="59101"/>
                  <a:pt x="86803" y="59101"/>
                  <a:pt x="86803" y="59101"/>
                </a:cubicBezTo>
                <a:cubicBezTo>
                  <a:pt x="100573" y="59101"/>
                  <a:pt x="100573" y="59101"/>
                  <a:pt x="100573" y="59101"/>
                </a:cubicBezTo>
                <a:cubicBezTo>
                  <a:pt x="112868" y="59101"/>
                  <a:pt x="112868" y="59101"/>
                  <a:pt x="112868" y="59101"/>
                </a:cubicBezTo>
                <a:cubicBezTo>
                  <a:pt x="116311" y="59101"/>
                  <a:pt x="119754" y="62096"/>
                  <a:pt x="119754" y="64891"/>
                </a:cubicBezTo>
                <a:cubicBezTo>
                  <a:pt x="119754" y="114209"/>
                  <a:pt x="119754" y="114209"/>
                  <a:pt x="119754" y="114209"/>
                </a:cubicBezTo>
                <a:cubicBezTo>
                  <a:pt x="119754" y="117004"/>
                  <a:pt x="116311" y="119800"/>
                  <a:pt x="112868" y="119800"/>
                </a:cubicBezTo>
                <a:close/>
                <a:moveTo>
                  <a:pt x="59016" y="70482"/>
                </a:moveTo>
                <a:lnTo>
                  <a:pt x="59016" y="70482"/>
                </a:lnTo>
                <a:cubicBezTo>
                  <a:pt x="52131" y="70482"/>
                  <a:pt x="45000" y="76073"/>
                  <a:pt x="45000" y="81863"/>
                </a:cubicBezTo>
                <a:cubicBezTo>
                  <a:pt x="45000" y="86056"/>
                  <a:pt x="48688" y="90249"/>
                  <a:pt x="52131" y="91647"/>
                </a:cubicBezTo>
                <a:cubicBezTo>
                  <a:pt x="52131" y="103028"/>
                  <a:pt x="52131" y="103028"/>
                  <a:pt x="52131" y="103028"/>
                </a:cubicBezTo>
                <a:cubicBezTo>
                  <a:pt x="52131" y="105823"/>
                  <a:pt x="55573" y="108618"/>
                  <a:pt x="59016" y="108618"/>
                </a:cubicBezTo>
                <a:cubicBezTo>
                  <a:pt x="64180" y="108618"/>
                  <a:pt x="65901" y="105823"/>
                  <a:pt x="65901" y="103028"/>
                </a:cubicBezTo>
                <a:cubicBezTo>
                  <a:pt x="65901" y="91647"/>
                  <a:pt x="65901" y="91647"/>
                  <a:pt x="65901" y="91647"/>
                </a:cubicBezTo>
                <a:cubicBezTo>
                  <a:pt x="71065" y="90249"/>
                  <a:pt x="72786" y="86056"/>
                  <a:pt x="72786" y="81863"/>
                </a:cubicBezTo>
                <a:cubicBezTo>
                  <a:pt x="72786" y="76073"/>
                  <a:pt x="67622" y="70482"/>
                  <a:pt x="59016" y="7048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square" lIns="91440" tIns="45720" rIns="91440" bIns="45720" anchor="ctr">
            <a:normAutofit fontScale="25000" lnSpcReduction="20000"/>
          </a:bodyPr>
          <a:lstStyle/>
          <a:p>
            <a:pPr algn="ctr"/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69925" y="78668"/>
            <a:ext cx="70262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</a:rPr>
              <a:t>对换的示意图</a:t>
            </a:r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400479" y="1149028"/>
            <a:ext cx="7416800" cy="523430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69925" y="78668"/>
            <a:ext cx="70262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</a:rPr>
              <a:t>覆盖</a:t>
            </a:r>
            <a:r>
              <a:rPr lang="en-US" altLang="zh-CN" sz="2800" b="1" dirty="0">
                <a:solidFill>
                  <a:schemeClr val="bg1"/>
                </a:solidFill>
              </a:rPr>
              <a:t>Overlaying</a:t>
            </a:r>
            <a:endParaRPr lang="zh-CN" altLang="en-US" sz="2800" b="1" dirty="0">
              <a:solidFill>
                <a:schemeClr val="bg1"/>
              </a:solidFill>
            </a:endParaRPr>
          </a:p>
        </p:txBody>
      </p:sp>
      <p:sp>
        <p:nvSpPr>
          <p:cNvPr id="29" name="îşļïďè"/>
          <p:cNvSpPr/>
          <p:nvPr/>
        </p:nvSpPr>
        <p:spPr>
          <a:xfrm>
            <a:off x="1114624" y="5754335"/>
            <a:ext cx="624349" cy="624349"/>
          </a:xfrm>
          <a:prstGeom prst="diamond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Autofit/>
          </a:bodyPr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latin typeface="+mj-lt"/>
              </a:rPr>
              <a:t>5</a:t>
            </a:r>
          </a:p>
        </p:txBody>
      </p:sp>
      <p:sp>
        <p:nvSpPr>
          <p:cNvPr id="30" name="îšḷîḑé"/>
          <p:cNvSpPr txBox="1"/>
          <p:nvPr/>
        </p:nvSpPr>
        <p:spPr>
          <a:xfrm>
            <a:off x="1816246" y="5867670"/>
            <a:ext cx="4659689" cy="430545"/>
          </a:xfrm>
          <a:prstGeom prst="rect">
            <a:avLst/>
          </a:prstGeom>
          <a:noFill/>
        </p:spPr>
        <p:txBody>
          <a:bodyPr wrap="square" lIns="91440" tIns="45720" rIns="91440" bIns="45720" anchor="b" anchorCtr="0">
            <a:noAutofit/>
          </a:bodyPr>
          <a:lstStyle/>
          <a:p>
            <a:r>
              <a:rPr lang="zh-CN" altLang="en-US" sz="2400" dirty="0"/>
              <a:t>应用于早期的操作系统</a:t>
            </a:r>
          </a:p>
        </p:txBody>
      </p:sp>
      <p:sp>
        <p:nvSpPr>
          <p:cNvPr id="31" name="işlíḋé"/>
          <p:cNvSpPr/>
          <p:nvPr/>
        </p:nvSpPr>
        <p:spPr>
          <a:xfrm>
            <a:off x="1120063" y="4875759"/>
            <a:ext cx="624349" cy="624349"/>
          </a:xfrm>
          <a:prstGeom prst="diamond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Autofit/>
          </a:bodyPr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latin typeface="+mj-lt"/>
              </a:rPr>
              <a:t>4</a:t>
            </a:r>
          </a:p>
        </p:txBody>
      </p:sp>
      <p:sp>
        <p:nvSpPr>
          <p:cNvPr id="32" name="iṥlïḋè"/>
          <p:cNvSpPr txBox="1"/>
          <p:nvPr/>
        </p:nvSpPr>
        <p:spPr>
          <a:xfrm>
            <a:off x="1816246" y="4976216"/>
            <a:ext cx="4659689" cy="430545"/>
          </a:xfrm>
          <a:prstGeom prst="rect">
            <a:avLst/>
          </a:prstGeom>
          <a:noFill/>
        </p:spPr>
        <p:txBody>
          <a:bodyPr wrap="square" lIns="91440" tIns="45720" rIns="91440" bIns="45720" anchor="b" anchorCtr="0">
            <a:noAutofit/>
          </a:bodyPr>
          <a:lstStyle/>
          <a:p>
            <a:r>
              <a:rPr lang="zh-CN" altLang="en-US" sz="2400" dirty="0"/>
              <a:t>覆盖结构的程序设计很复杂</a:t>
            </a:r>
            <a:endParaRPr lang="en-US" altLang="zh-CN" sz="2400" dirty="0"/>
          </a:p>
        </p:txBody>
      </p:sp>
      <p:sp>
        <p:nvSpPr>
          <p:cNvPr id="33" name="i$1îḑe"/>
          <p:cNvSpPr/>
          <p:nvPr/>
        </p:nvSpPr>
        <p:spPr>
          <a:xfrm>
            <a:off x="1120063" y="3997183"/>
            <a:ext cx="624349" cy="624349"/>
          </a:xfrm>
          <a:prstGeom prst="diamond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Autofit/>
          </a:bodyPr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latin typeface="+mj-lt"/>
              </a:rPr>
              <a:t>3</a:t>
            </a:r>
          </a:p>
        </p:txBody>
      </p:sp>
      <p:sp>
        <p:nvSpPr>
          <p:cNvPr id="34" name="í$1îḍe"/>
          <p:cNvSpPr txBox="1"/>
          <p:nvPr/>
        </p:nvSpPr>
        <p:spPr>
          <a:xfrm>
            <a:off x="1816246" y="4097641"/>
            <a:ext cx="8255033" cy="433454"/>
          </a:xfrm>
          <a:prstGeom prst="rect">
            <a:avLst/>
          </a:prstGeom>
          <a:noFill/>
        </p:spPr>
        <p:txBody>
          <a:bodyPr wrap="square" lIns="91440" tIns="45720" rIns="91440" bIns="45720" anchor="b" anchorCtr="0">
            <a:noAutofit/>
          </a:bodyPr>
          <a:lstStyle/>
          <a:p>
            <a:r>
              <a:rPr lang="zh-CN" altLang="en-US" sz="2400" dirty="0"/>
              <a:t>由程序员声明覆盖结构，不需要操作系统的特别支持</a:t>
            </a:r>
            <a:endParaRPr lang="en-US" altLang="zh-CN" sz="2400" dirty="0"/>
          </a:p>
        </p:txBody>
      </p:sp>
      <p:sp>
        <p:nvSpPr>
          <p:cNvPr id="35" name="ïSļïḓè"/>
          <p:cNvSpPr/>
          <p:nvPr/>
        </p:nvSpPr>
        <p:spPr>
          <a:xfrm>
            <a:off x="1120063" y="2268602"/>
            <a:ext cx="624349" cy="624349"/>
          </a:xfrm>
          <a:prstGeom prst="diamond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Autofit/>
          </a:bodyPr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latin typeface="+mj-lt"/>
              </a:rPr>
              <a:t>2</a:t>
            </a:r>
          </a:p>
        </p:txBody>
      </p:sp>
      <p:sp>
        <p:nvSpPr>
          <p:cNvPr id="36" name="iŝļíďè"/>
          <p:cNvSpPr txBox="1"/>
          <p:nvPr/>
        </p:nvSpPr>
        <p:spPr>
          <a:xfrm>
            <a:off x="1816246" y="2369058"/>
            <a:ext cx="4659689" cy="430545"/>
          </a:xfrm>
          <a:prstGeom prst="rect">
            <a:avLst/>
          </a:prstGeom>
          <a:noFill/>
        </p:spPr>
        <p:txBody>
          <a:bodyPr wrap="square" lIns="91440" tIns="45720" rIns="91440" bIns="45720" anchor="b" anchorCtr="0">
            <a:noAutofit/>
          </a:bodyPr>
          <a:lstStyle/>
          <a:p>
            <a:r>
              <a:rPr lang="zh-CN" altLang="en-US" sz="2400" dirty="0"/>
              <a:t>程序执行时：</a:t>
            </a:r>
            <a:endParaRPr lang="en-US" altLang="zh-CN" sz="2400" dirty="0"/>
          </a:p>
        </p:txBody>
      </p:sp>
      <p:sp>
        <p:nvSpPr>
          <p:cNvPr id="37" name="ïśľiďe"/>
          <p:cNvSpPr/>
          <p:nvPr/>
        </p:nvSpPr>
        <p:spPr>
          <a:xfrm>
            <a:off x="1120065" y="1390026"/>
            <a:ext cx="624349" cy="624349"/>
          </a:xfrm>
          <a:prstGeom prst="diamond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Autofit/>
          </a:bodyPr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latin typeface="+mj-lt"/>
              </a:rPr>
              <a:t>1</a:t>
            </a:r>
          </a:p>
        </p:txBody>
      </p:sp>
      <p:sp>
        <p:nvSpPr>
          <p:cNvPr id="38" name="îṡ1ide"/>
          <p:cNvSpPr txBox="1"/>
          <p:nvPr/>
        </p:nvSpPr>
        <p:spPr>
          <a:xfrm>
            <a:off x="1816246" y="1464725"/>
            <a:ext cx="5464283" cy="430545"/>
          </a:xfrm>
          <a:prstGeom prst="rect">
            <a:avLst/>
          </a:prstGeom>
          <a:noFill/>
        </p:spPr>
        <p:txBody>
          <a:bodyPr wrap="square" lIns="91440" tIns="45720" rIns="91440" bIns="45720" anchor="b" anchorCtr="0">
            <a:noAutofit/>
          </a:bodyPr>
          <a:lstStyle/>
          <a:p>
            <a:r>
              <a:rPr lang="zh-CN" altLang="en-US" sz="2400" dirty="0"/>
              <a:t>解决问题</a:t>
            </a:r>
            <a:r>
              <a:rPr lang="en-US" altLang="zh-CN" sz="2400" dirty="0">
                <a:sym typeface="Wingdings" panose="05000000000000000000" pitchFamily="2" charset="2"/>
              </a:rPr>
              <a:t></a:t>
            </a:r>
            <a:r>
              <a:rPr lang="zh-CN" altLang="en-US" sz="2400" dirty="0">
                <a:solidFill>
                  <a:srgbClr val="FF0000"/>
                </a:solidFill>
                <a:sym typeface="Wingdings" panose="05000000000000000000" pitchFamily="2" charset="2"/>
              </a:rPr>
              <a:t>程序大小超过物理内存总和</a:t>
            </a:r>
            <a:endParaRPr lang="en-US" altLang="zh-CN" sz="2400" dirty="0">
              <a:sym typeface="Wingdings" panose="05000000000000000000" pitchFamily="2" charset="2"/>
            </a:endParaRPr>
          </a:p>
        </p:txBody>
      </p:sp>
      <p:cxnSp>
        <p:nvCxnSpPr>
          <p:cNvPr id="39" name="直接连接符 38"/>
          <p:cNvCxnSpPr/>
          <p:nvPr/>
        </p:nvCxnSpPr>
        <p:spPr>
          <a:xfrm>
            <a:off x="1816246" y="2073379"/>
            <a:ext cx="9349737" cy="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1816246" y="3811485"/>
            <a:ext cx="9349737" cy="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/>
          <p:nvPr/>
        </p:nvCxnSpPr>
        <p:spPr>
          <a:xfrm>
            <a:off x="1816246" y="4706835"/>
            <a:ext cx="9349737" cy="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/>
        </p:nvCxnSpPr>
        <p:spPr>
          <a:xfrm>
            <a:off x="1816246" y="5602185"/>
            <a:ext cx="9349737" cy="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iŝļíďè"/>
          <p:cNvSpPr txBox="1"/>
          <p:nvPr/>
        </p:nvSpPr>
        <p:spPr>
          <a:xfrm>
            <a:off x="1816246" y="2948274"/>
            <a:ext cx="9671709" cy="815591"/>
          </a:xfrm>
          <a:prstGeom prst="rect">
            <a:avLst/>
          </a:prstGeom>
          <a:noFill/>
        </p:spPr>
        <p:txBody>
          <a:bodyPr wrap="square" lIns="91440" tIns="45720" rIns="91440" bIns="45720" anchor="b" anchorCtr="0">
            <a:noAutofit/>
          </a:bodyPr>
          <a:lstStyle/>
          <a:p>
            <a:pPr marL="342900" indent="-342900">
              <a:lnSpc>
                <a:spcPct val="123000"/>
              </a:lnSpc>
              <a:buClr>
                <a:srgbClr val="FFC000"/>
              </a:buClr>
              <a:buFont typeface="Wingdings" panose="05000000000000000000" pitchFamily="2" charset="2"/>
              <a:buChar char="Ø"/>
            </a:pPr>
            <a:r>
              <a:rPr lang="zh-CN" altLang="en-US" sz="2400" dirty="0"/>
              <a:t>只在内存中保留那些在任何时间都需要的指令和数据；</a:t>
            </a:r>
          </a:p>
          <a:p>
            <a:pPr marL="342900" indent="-342900">
              <a:lnSpc>
                <a:spcPct val="123000"/>
              </a:lnSpc>
              <a:buClr>
                <a:srgbClr val="FFC000"/>
              </a:buClr>
              <a:buFont typeface="Wingdings" panose="05000000000000000000" pitchFamily="2" charset="2"/>
              <a:buChar char="Ø"/>
            </a:pPr>
            <a:r>
              <a:rPr lang="zh-CN" altLang="en-US" sz="2400" dirty="0"/>
              <a:t>程序的不同部分在内存中相互替换。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69925" y="78668"/>
            <a:ext cx="70262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</a:rPr>
              <a:t>一个覆盖的例子</a:t>
            </a:r>
          </a:p>
        </p:txBody>
      </p:sp>
      <p:pic>
        <p:nvPicPr>
          <p:cNvPr id="12" name="图片 70" descr="overlay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525" y="951628"/>
            <a:ext cx="10071959" cy="54164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CE5E5ECA-9FC2-9984-093F-76EF3B11FB54}"/>
              </a:ext>
            </a:extLst>
          </p:cNvPr>
          <p:cNvSpPr txBox="1"/>
          <p:nvPr/>
        </p:nvSpPr>
        <p:spPr>
          <a:xfrm>
            <a:off x="98425" y="3429000"/>
            <a:ext cx="70789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</a:rPr>
              <a:t>注意：覆盖需要增加覆盖驱动程序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任意多边形: 形状 18"/>
          <p:cNvSpPr/>
          <p:nvPr/>
        </p:nvSpPr>
        <p:spPr>
          <a:xfrm>
            <a:off x="-9525" y="-1"/>
            <a:ext cx="12201525" cy="1255073"/>
          </a:xfrm>
          <a:custGeom>
            <a:avLst/>
            <a:gdLst>
              <a:gd name="connsiteX0" fmla="*/ 19050 w 12201525"/>
              <a:gd name="connsiteY0" fmla="*/ 0 h 1028700"/>
              <a:gd name="connsiteX1" fmla="*/ 0 w 12201525"/>
              <a:gd name="connsiteY1" fmla="*/ 1028700 h 1028700"/>
              <a:gd name="connsiteX2" fmla="*/ 1743075 w 12201525"/>
              <a:gd name="connsiteY2" fmla="*/ 1028700 h 1028700"/>
              <a:gd name="connsiteX3" fmla="*/ 4381500 w 12201525"/>
              <a:gd name="connsiteY3" fmla="*/ 466725 h 1028700"/>
              <a:gd name="connsiteX4" fmla="*/ 6572250 w 12201525"/>
              <a:gd name="connsiteY4" fmla="*/ 285750 h 1028700"/>
              <a:gd name="connsiteX5" fmla="*/ 9115425 w 12201525"/>
              <a:gd name="connsiteY5" fmla="*/ 352425 h 1028700"/>
              <a:gd name="connsiteX6" fmla="*/ 11220450 w 12201525"/>
              <a:gd name="connsiteY6" fmla="*/ 619125 h 1028700"/>
              <a:gd name="connsiteX7" fmla="*/ 12201525 w 12201525"/>
              <a:gd name="connsiteY7" fmla="*/ 762000 h 1028700"/>
              <a:gd name="connsiteX8" fmla="*/ 12182475 w 12201525"/>
              <a:gd name="connsiteY8" fmla="*/ 0 h 1028700"/>
              <a:gd name="connsiteX9" fmla="*/ 19050 w 12201525"/>
              <a:gd name="connsiteY9" fmla="*/ 0 h 102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201525" h="1028700">
                <a:moveTo>
                  <a:pt x="19050" y="0"/>
                </a:moveTo>
                <a:lnTo>
                  <a:pt x="0" y="1028700"/>
                </a:lnTo>
                <a:lnTo>
                  <a:pt x="1743075" y="1028700"/>
                </a:lnTo>
                <a:lnTo>
                  <a:pt x="4381500" y="466725"/>
                </a:lnTo>
                <a:lnTo>
                  <a:pt x="6572250" y="285750"/>
                </a:lnTo>
                <a:lnTo>
                  <a:pt x="9115425" y="352425"/>
                </a:lnTo>
                <a:lnTo>
                  <a:pt x="11220450" y="619125"/>
                </a:lnTo>
                <a:lnTo>
                  <a:pt x="12201525" y="762000"/>
                </a:lnTo>
                <a:lnTo>
                  <a:pt x="12182475" y="0"/>
                </a:lnTo>
                <a:lnTo>
                  <a:pt x="19050" y="0"/>
                </a:lnTo>
                <a:close/>
              </a:path>
            </a:pathLst>
          </a:custGeom>
          <a:solidFill>
            <a:schemeClr val="accent3">
              <a:lumMod val="90000"/>
              <a:lumOff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771525" y="257830"/>
            <a:ext cx="19800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</a:rPr>
              <a:t>内容导航：</a:t>
            </a:r>
          </a:p>
        </p:txBody>
      </p:sp>
      <p:sp>
        <p:nvSpPr>
          <p:cNvPr id="22" name="矩形 21"/>
          <p:cNvSpPr/>
          <p:nvPr/>
        </p:nvSpPr>
        <p:spPr>
          <a:xfrm>
            <a:off x="1696469" y="1737498"/>
            <a:ext cx="450014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+mj-ea"/>
                <a:ea typeface="+mj-ea"/>
              </a:rPr>
              <a:t>5.1 </a:t>
            </a:r>
            <a:r>
              <a:rPr lang="zh-CN" altLang="en-US" sz="2400" dirty="0">
                <a:latin typeface="+mj-ea"/>
                <a:ea typeface="+mj-ea"/>
              </a:rPr>
              <a:t>存储器的层次结构</a:t>
            </a:r>
          </a:p>
        </p:txBody>
      </p:sp>
      <p:sp>
        <p:nvSpPr>
          <p:cNvPr id="23" name="矩形 22"/>
          <p:cNvSpPr/>
          <p:nvPr/>
        </p:nvSpPr>
        <p:spPr>
          <a:xfrm>
            <a:off x="1696469" y="2375673"/>
            <a:ext cx="368215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+mj-ea"/>
              </a:rPr>
              <a:t>5.2 </a:t>
            </a:r>
            <a:r>
              <a:rPr lang="zh-CN" altLang="en-US" sz="2400" dirty="0">
                <a:latin typeface="+mj-ea"/>
              </a:rPr>
              <a:t>程序的装入和链接</a:t>
            </a:r>
          </a:p>
        </p:txBody>
      </p:sp>
      <p:sp>
        <p:nvSpPr>
          <p:cNvPr id="24" name="矩形 23"/>
          <p:cNvSpPr/>
          <p:nvPr/>
        </p:nvSpPr>
        <p:spPr>
          <a:xfrm>
            <a:off x="1696468" y="2994798"/>
            <a:ext cx="34889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+mj-ea"/>
              </a:rPr>
              <a:t>5.3 </a:t>
            </a:r>
            <a:r>
              <a:rPr lang="zh-CN" altLang="en-US" sz="2400" dirty="0">
                <a:latin typeface="+mj-ea"/>
              </a:rPr>
              <a:t>对换与覆盖</a:t>
            </a:r>
            <a:endParaRPr lang="en-US" altLang="zh-CN" sz="2400" dirty="0">
              <a:latin typeface="+mj-ea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1696468" y="3613923"/>
            <a:ext cx="390534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0000FF"/>
                </a:solidFill>
                <a:latin typeface="+mj-ea"/>
              </a:rPr>
              <a:t>5.4 </a:t>
            </a:r>
            <a:r>
              <a:rPr lang="zh-CN" altLang="en-US" sz="2400" b="1" dirty="0">
                <a:solidFill>
                  <a:srgbClr val="0000FF"/>
                </a:solidFill>
                <a:latin typeface="+mj-ea"/>
              </a:rPr>
              <a:t>连续分配存储管理方式</a:t>
            </a:r>
          </a:p>
        </p:txBody>
      </p:sp>
      <p:sp>
        <p:nvSpPr>
          <p:cNvPr id="27" name="矩形 26"/>
          <p:cNvSpPr/>
          <p:nvPr/>
        </p:nvSpPr>
        <p:spPr>
          <a:xfrm>
            <a:off x="1696469" y="4233048"/>
            <a:ext cx="390534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+mj-ea"/>
              </a:rPr>
              <a:t>5.5 </a:t>
            </a:r>
            <a:r>
              <a:rPr lang="zh-CN" altLang="en-US" sz="2400" dirty="0">
                <a:latin typeface="+mj-ea"/>
              </a:rPr>
              <a:t>分页存储管理方式</a:t>
            </a:r>
          </a:p>
        </p:txBody>
      </p:sp>
      <p:sp>
        <p:nvSpPr>
          <p:cNvPr id="28" name="矩形 27"/>
          <p:cNvSpPr/>
          <p:nvPr/>
        </p:nvSpPr>
        <p:spPr>
          <a:xfrm>
            <a:off x="1696468" y="4852173"/>
            <a:ext cx="368215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+mj-ea"/>
              </a:rPr>
              <a:t>5.6 </a:t>
            </a:r>
            <a:r>
              <a:rPr lang="zh-CN" altLang="en-US" sz="2400" dirty="0">
                <a:latin typeface="+mj-ea"/>
              </a:rPr>
              <a:t>分段存储管理方式</a:t>
            </a:r>
          </a:p>
        </p:txBody>
      </p:sp>
      <p:sp>
        <p:nvSpPr>
          <p:cNvPr id="29" name="矩形 28"/>
          <p:cNvSpPr/>
          <p:nvPr/>
        </p:nvSpPr>
        <p:spPr>
          <a:xfrm>
            <a:off x="1696469" y="5471298"/>
            <a:ext cx="402175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+mj-ea"/>
              </a:rPr>
              <a:t>5.7 </a:t>
            </a:r>
            <a:r>
              <a:rPr lang="zh-CN" altLang="en-US" sz="2400" dirty="0">
                <a:latin typeface="+mj-ea"/>
              </a:rPr>
              <a:t>基于</a:t>
            </a:r>
            <a:r>
              <a:rPr lang="en-US" altLang="zh-CN" sz="2400" dirty="0">
                <a:latin typeface="+mj-ea"/>
              </a:rPr>
              <a:t>IA-32/x86-64</a:t>
            </a:r>
            <a:r>
              <a:rPr lang="zh-CN" altLang="en-US" sz="2400" dirty="0">
                <a:latin typeface="+mj-ea"/>
              </a:rPr>
              <a:t>架构</a:t>
            </a:r>
          </a:p>
          <a:p>
            <a:r>
              <a:rPr lang="zh-CN" altLang="en-US" sz="2400" dirty="0">
                <a:latin typeface="+mj-ea"/>
              </a:rPr>
              <a:t>      的内存管理策略</a:t>
            </a:r>
          </a:p>
        </p:txBody>
      </p:sp>
      <p:sp>
        <p:nvSpPr>
          <p:cNvPr id="3" name="矩形 2"/>
          <p:cNvSpPr/>
          <p:nvPr/>
        </p:nvSpPr>
        <p:spPr>
          <a:xfrm>
            <a:off x="7395099" y="2386337"/>
            <a:ext cx="418576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dirty="0">
                <a:solidFill>
                  <a:srgbClr val="000000"/>
                </a:solidFill>
              </a:rPr>
              <a:t>第</a:t>
            </a:r>
            <a:r>
              <a:rPr lang="en-US" altLang="zh-CN" sz="3600" dirty="0">
                <a:solidFill>
                  <a:srgbClr val="000000"/>
                </a:solidFill>
              </a:rPr>
              <a:t>5</a:t>
            </a:r>
            <a:r>
              <a:rPr lang="zh-CN" altLang="en-US" sz="3600" dirty="0">
                <a:solidFill>
                  <a:srgbClr val="000000"/>
                </a:solidFill>
              </a:rPr>
              <a:t>章    存储器管理</a:t>
            </a:r>
            <a:endParaRPr lang="zh-CN" altLang="en-US" sz="3600" dirty="0"/>
          </a:p>
        </p:txBody>
      </p:sp>
      <p:cxnSp>
        <p:nvCxnSpPr>
          <p:cNvPr id="5" name="直接连接符 4"/>
          <p:cNvCxnSpPr/>
          <p:nvPr/>
        </p:nvCxnSpPr>
        <p:spPr>
          <a:xfrm>
            <a:off x="7421733" y="3190471"/>
            <a:ext cx="412538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-9526" y="6375042"/>
            <a:ext cx="12201526" cy="48295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任意多边形: 形状 25"/>
          <p:cNvSpPr/>
          <p:nvPr/>
        </p:nvSpPr>
        <p:spPr bwMode="auto">
          <a:xfrm>
            <a:off x="-9526" y="252740"/>
            <a:ext cx="12201525" cy="1128723"/>
          </a:xfrm>
          <a:custGeom>
            <a:avLst/>
            <a:gdLst>
              <a:gd name="connsiteX0" fmla="*/ 7144392 w 12325350"/>
              <a:gd name="connsiteY0" fmla="*/ 261 h 6478847"/>
              <a:gd name="connsiteX1" fmla="*/ 8214533 w 12325350"/>
              <a:gd name="connsiteY1" fmla="*/ 121934 h 6478847"/>
              <a:gd name="connsiteX2" fmla="*/ 10903294 w 12325350"/>
              <a:gd name="connsiteY2" fmla="*/ 1454273 h 6478847"/>
              <a:gd name="connsiteX3" fmla="*/ 12325350 w 12325350"/>
              <a:gd name="connsiteY3" fmla="*/ 2857357 h 6478847"/>
              <a:gd name="connsiteX4" fmla="*/ 12325350 w 12325350"/>
              <a:gd name="connsiteY4" fmla="*/ 5321595 h 6478847"/>
              <a:gd name="connsiteX5" fmla="*/ 6864178 w 12325350"/>
              <a:gd name="connsiteY5" fmla="*/ 1555476 h 6478847"/>
              <a:gd name="connsiteX6" fmla="*/ 3518165 w 12325350"/>
              <a:gd name="connsiteY6" fmla="*/ 4703571 h 6478847"/>
              <a:gd name="connsiteX7" fmla="*/ 4850 w 12325350"/>
              <a:gd name="connsiteY7" fmla="*/ 6371943 h 6478847"/>
              <a:gd name="connsiteX8" fmla="*/ 0 w 12325350"/>
              <a:gd name="connsiteY8" fmla="*/ 6083424 h 6478847"/>
              <a:gd name="connsiteX9" fmla="*/ 0 w 12325350"/>
              <a:gd name="connsiteY9" fmla="*/ 4957873 h 6478847"/>
              <a:gd name="connsiteX10" fmla="*/ 27210 w 12325350"/>
              <a:gd name="connsiteY10" fmla="*/ 4967674 h 6478847"/>
              <a:gd name="connsiteX11" fmla="*/ 2335110 w 12325350"/>
              <a:gd name="connsiteY11" fmla="*/ 3646345 h 6478847"/>
              <a:gd name="connsiteX12" fmla="*/ 7144392 w 12325350"/>
              <a:gd name="connsiteY12" fmla="*/ 261 h 6478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325350" h="6478847">
                <a:moveTo>
                  <a:pt x="7144392" y="261"/>
                </a:moveTo>
                <a:cubicBezTo>
                  <a:pt x="7479248" y="-3556"/>
                  <a:pt x="7835119" y="34487"/>
                  <a:pt x="8214533" y="121934"/>
                </a:cubicBezTo>
                <a:cubicBezTo>
                  <a:pt x="9475264" y="412769"/>
                  <a:pt x="10281892" y="1000335"/>
                  <a:pt x="10903294" y="1454273"/>
                </a:cubicBezTo>
                <a:cubicBezTo>
                  <a:pt x="11940956" y="2211820"/>
                  <a:pt x="12295475" y="2846549"/>
                  <a:pt x="12325350" y="2857357"/>
                </a:cubicBezTo>
                <a:cubicBezTo>
                  <a:pt x="12325350" y="5321595"/>
                  <a:pt x="12325350" y="5321595"/>
                  <a:pt x="12325350" y="5321595"/>
                </a:cubicBezTo>
                <a:cubicBezTo>
                  <a:pt x="12325350" y="5321595"/>
                  <a:pt x="9373688" y="1135927"/>
                  <a:pt x="6864178" y="1555476"/>
                </a:cubicBezTo>
                <a:cubicBezTo>
                  <a:pt x="5941038" y="1709737"/>
                  <a:pt x="5250922" y="2295337"/>
                  <a:pt x="3518165" y="4703571"/>
                </a:cubicBezTo>
                <a:cubicBezTo>
                  <a:pt x="1785408" y="7110821"/>
                  <a:pt x="4850" y="6371943"/>
                  <a:pt x="4850" y="6371943"/>
                </a:cubicBezTo>
                <a:lnTo>
                  <a:pt x="0" y="6083424"/>
                </a:lnTo>
                <a:lnTo>
                  <a:pt x="0" y="4957873"/>
                </a:lnTo>
                <a:lnTo>
                  <a:pt x="27210" y="4967674"/>
                </a:lnTo>
                <a:cubicBezTo>
                  <a:pt x="239930" y="5036640"/>
                  <a:pt x="1164005" y="5214497"/>
                  <a:pt x="2335110" y="3646345"/>
                </a:cubicBezTo>
                <a:cubicBezTo>
                  <a:pt x="3486174" y="2104845"/>
                  <a:pt x="4800399" y="26979"/>
                  <a:pt x="7144392" y="261"/>
                </a:cubicBezTo>
                <a:close/>
              </a:path>
            </a:pathLst>
          </a:custGeom>
          <a:gradFill flip="none" rotWithShape="1">
            <a:gsLst>
              <a:gs pos="14000">
                <a:schemeClr val="accent2"/>
              </a:gs>
              <a:gs pos="84000">
                <a:srgbClr val="FFFF00"/>
              </a:gs>
            </a:gsLst>
            <a:lin ang="4800000" scaled="0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>
              <a:gradFill>
                <a:gsLst>
                  <a:gs pos="100000">
                    <a:schemeClr val="accent3"/>
                  </a:gs>
                  <a:gs pos="0">
                    <a:schemeClr val="accent4"/>
                  </a:gs>
                </a:gsLst>
                <a:lin ang="13500000" scaled="1"/>
              </a:gradFill>
            </a:endParaRPr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44475" y="261476"/>
            <a:ext cx="527050" cy="527050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69418" y="1700488"/>
            <a:ext cx="527050" cy="527050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69418" y="2285628"/>
            <a:ext cx="527050" cy="527050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  <p:pic>
        <p:nvPicPr>
          <p:cNvPr id="40" name="图片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69418" y="2941097"/>
            <a:ext cx="527050" cy="527050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  <p:pic>
        <p:nvPicPr>
          <p:cNvPr id="41" name="图片 4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69418" y="3559570"/>
            <a:ext cx="527050" cy="527050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  <p:pic>
        <p:nvPicPr>
          <p:cNvPr id="42" name="图片 4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69418" y="4185650"/>
            <a:ext cx="527050" cy="527050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  <p:pic>
        <p:nvPicPr>
          <p:cNvPr id="43" name="图片 4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69418" y="4823363"/>
            <a:ext cx="527050" cy="527050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  <p:pic>
        <p:nvPicPr>
          <p:cNvPr id="44" name="图片 4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69418" y="5424080"/>
            <a:ext cx="527050" cy="527050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69925" y="78668"/>
            <a:ext cx="70262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</a:rPr>
              <a:t>连续分配存储管理方式</a:t>
            </a:r>
          </a:p>
        </p:txBody>
      </p:sp>
      <p:sp>
        <p:nvSpPr>
          <p:cNvPr id="11" name="内容占位符 2"/>
          <p:cNvSpPr txBox="1"/>
          <p:nvPr/>
        </p:nvSpPr>
        <p:spPr>
          <a:xfrm>
            <a:off x="669925" y="1222533"/>
            <a:ext cx="10585885" cy="61914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32000"/>
              </a:lnSpc>
              <a:spcBef>
                <a:spcPts val="370"/>
              </a:spcBef>
              <a:buClr>
                <a:srgbClr val="E71101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lang="zh-CN" altLang="en-US" sz="2400" dirty="0">
                <a:solidFill>
                  <a:srgbClr val="FF0000"/>
                </a:solidFill>
              </a:rPr>
              <a:t>连续分配方式：</a:t>
            </a:r>
            <a:r>
              <a:rPr lang="zh-CN" altLang="en-US" sz="2400" dirty="0"/>
              <a:t>为一个用户程序分配一个连续的内存空间。</a:t>
            </a:r>
          </a:p>
        </p:txBody>
      </p:sp>
      <p:sp>
        <p:nvSpPr>
          <p:cNvPr id="12" name="内容占位符 2"/>
          <p:cNvSpPr txBox="1"/>
          <p:nvPr/>
        </p:nvSpPr>
        <p:spPr>
          <a:xfrm>
            <a:off x="669925" y="1843178"/>
            <a:ext cx="10585885" cy="61914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32000"/>
              </a:lnSpc>
              <a:spcBef>
                <a:spcPts val="370"/>
              </a:spcBef>
              <a:buClr>
                <a:srgbClr val="E71101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lang="zh-CN" altLang="en-US" sz="2400" dirty="0"/>
              <a:t>分类：</a:t>
            </a:r>
          </a:p>
        </p:txBody>
      </p:sp>
      <p:grpSp>
        <p:nvGrpSpPr>
          <p:cNvPr id="13" name="217641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69925" y="2833583"/>
            <a:ext cx="10845800" cy="2533182"/>
            <a:chOff x="673100" y="1929384"/>
            <a:chExt cx="10845800" cy="2533182"/>
          </a:xfrm>
        </p:grpSpPr>
        <p:sp>
          <p:nvSpPr>
            <p:cNvPr id="14" name="ïsḷîḋê"/>
            <p:cNvSpPr/>
            <p:nvPr/>
          </p:nvSpPr>
          <p:spPr>
            <a:xfrm>
              <a:off x="673100" y="1929384"/>
              <a:ext cx="10845800" cy="2125980"/>
            </a:xfrm>
            <a:prstGeom prst="rightArrow">
              <a:avLst>
                <a:gd name="adj1" fmla="val 50000"/>
                <a:gd name="adj2" fmla="val 42258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5" name="ïṩḻíḑe"/>
            <p:cNvSpPr/>
            <p:nvPr/>
          </p:nvSpPr>
          <p:spPr>
            <a:xfrm rot="2700000">
              <a:off x="1148317" y="2189617"/>
              <a:ext cx="1605516" cy="1605516"/>
            </a:xfrm>
            <a:custGeom>
              <a:avLst/>
              <a:gdLst>
                <a:gd name="connsiteX0" fmla="*/ 135628 w 1605516"/>
                <a:gd name="connsiteY0" fmla="*/ 135628 h 1605516"/>
                <a:gd name="connsiteX1" fmla="*/ 463063 w 1605516"/>
                <a:gd name="connsiteY1" fmla="*/ 0 h 1605516"/>
                <a:gd name="connsiteX2" fmla="*/ 1142453 w 1605516"/>
                <a:gd name="connsiteY2" fmla="*/ 0 h 1605516"/>
                <a:gd name="connsiteX3" fmla="*/ 1605516 w 1605516"/>
                <a:gd name="connsiteY3" fmla="*/ 463063 h 1605516"/>
                <a:gd name="connsiteX4" fmla="*/ 1605516 w 1605516"/>
                <a:gd name="connsiteY4" fmla="*/ 1142453 h 1605516"/>
                <a:gd name="connsiteX5" fmla="*/ 1142453 w 1605516"/>
                <a:gd name="connsiteY5" fmla="*/ 1605516 h 1605516"/>
                <a:gd name="connsiteX6" fmla="*/ 463063 w 1605516"/>
                <a:gd name="connsiteY6" fmla="*/ 1605516 h 1605516"/>
                <a:gd name="connsiteX7" fmla="*/ 282818 w 1605516"/>
                <a:gd name="connsiteY7" fmla="*/ 1569126 h 1605516"/>
                <a:gd name="connsiteX8" fmla="*/ 247355 w 1605516"/>
                <a:gd name="connsiteY8" fmla="*/ 1549878 h 1605516"/>
                <a:gd name="connsiteX9" fmla="*/ 706898 w 1605516"/>
                <a:gd name="connsiteY9" fmla="*/ 1090334 h 1605516"/>
                <a:gd name="connsiteX10" fmla="*/ 802757 w 1605516"/>
                <a:gd name="connsiteY10" fmla="*/ 1186193 h 1605516"/>
                <a:gd name="connsiteX11" fmla="*/ 802757 w 1605516"/>
                <a:gd name="connsiteY11" fmla="*/ 802757 h 1605516"/>
                <a:gd name="connsiteX12" fmla="*/ 419322 w 1605516"/>
                <a:gd name="connsiteY12" fmla="*/ 802757 h 1605516"/>
                <a:gd name="connsiteX13" fmla="*/ 515181 w 1605516"/>
                <a:gd name="connsiteY13" fmla="*/ 898616 h 1605516"/>
                <a:gd name="connsiteX14" fmla="*/ 55637 w 1605516"/>
                <a:gd name="connsiteY14" fmla="*/ 1358159 h 1605516"/>
                <a:gd name="connsiteX15" fmla="*/ 36390 w 1605516"/>
                <a:gd name="connsiteY15" fmla="*/ 1322698 h 1605516"/>
                <a:gd name="connsiteX16" fmla="*/ 0 w 1605516"/>
                <a:gd name="connsiteY16" fmla="*/ 1142453 h 1605516"/>
                <a:gd name="connsiteX17" fmla="*/ 0 w 1605516"/>
                <a:gd name="connsiteY17" fmla="*/ 463063 h 1605516"/>
                <a:gd name="connsiteX18" fmla="*/ 135628 w 1605516"/>
                <a:gd name="connsiteY18" fmla="*/ 135628 h 1605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05516" h="1605516">
                  <a:moveTo>
                    <a:pt x="135628" y="135628"/>
                  </a:moveTo>
                  <a:cubicBezTo>
                    <a:pt x="219426" y="51830"/>
                    <a:pt x="335192" y="0"/>
                    <a:pt x="463063" y="0"/>
                  </a:cubicBezTo>
                  <a:lnTo>
                    <a:pt x="1142453" y="0"/>
                  </a:lnTo>
                  <a:cubicBezTo>
                    <a:pt x="1398196" y="0"/>
                    <a:pt x="1605516" y="207320"/>
                    <a:pt x="1605516" y="463063"/>
                  </a:cubicBezTo>
                  <a:lnTo>
                    <a:pt x="1605516" y="1142453"/>
                  </a:lnTo>
                  <a:cubicBezTo>
                    <a:pt x="1605516" y="1398196"/>
                    <a:pt x="1398196" y="1605516"/>
                    <a:pt x="1142453" y="1605516"/>
                  </a:cubicBezTo>
                  <a:lnTo>
                    <a:pt x="463063" y="1605516"/>
                  </a:lnTo>
                  <a:cubicBezTo>
                    <a:pt x="399127" y="1605516"/>
                    <a:pt x="338218" y="1592559"/>
                    <a:pt x="282818" y="1569126"/>
                  </a:cubicBezTo>
                  <a:lnTo>
                    <a:pt x="247355" y="1549878"/>
                  </a:lnTo>
                  <a:lnTo>
                    <a:pt x="706898" y="1090334"/>
                  </a:lnTo>
                  <a:lnTo>
                    <a:pt x="802757" y="1186193"/>
                  </a:lnTo>
                  <a:lnTo>
                    <a:pt x="802757" y="802757"/>
                  </a:lnTo>
                  <a:lnTo>
                    <a:pt x="419322" y="802757"/>
                  </a:lnTo>
                  <a:lnTo>
                    <a:pt x="515181" y="898616"/>
                  </a:lnTo>
                  <a:lnTo>
                    <a:pt x="55637" y="1358159"/>
                  </a:lnTo>
                  <a:lnTo>
                    <a:pt x="36390" y="1322698"/>
                  </a:lnTo>
                  <a:cubicBezTo>
                    <a:pt x="12957" y="1267298"/>
                    <a:pt x="0" y="1206389"/>
                    <a:pt x="0" y="1142453"/>
                  </a:cubicBezTo>
                  <a:lnTo>
                    <a:pt x="0" y="463063"/>
                  </a:lnTo>
                  <a:cubicBezTo>
                    <a:pt x="0" y="335192"/>
                    <a:pt x="51830" y="219426"/>
                    <a:pt x="135628" y="135628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16" name="is1íḑe"/>
            <p:cNvSpPr/>
            <p:nvPr/>
          </p:nvSpPr>
          <p:spPr>
            <a:xfrm rot="2700000">
              <a:off x="3911600" y="2189617"/>
              <a:ext cx="1605516" cy="1605516"/>
            </a:xfrm>
            <a:custGeom>
              <a:avLst/>
              <a:gdLst>
                <a:gd name="connsiteX0" fmla="*/ 135459 w 1605516"/>
                <a:gd name="connsiteY0" fmla="*/ 135459 h 1605516"/>
                <a:gd name="connsiteX1" fmla="*/ 462485 w 1605516"/>
                <a:gd name="connsiteY1" fmla="*/ 0 h 1605516"/>
                <a:gd name="connsiteX2" fmla="*/ 1143031 w 1605516"/>
                <a:gd name="connsiteY2" fmla="*/ 0 h 1605516"/>
                <a:gd name="connsiteX3" fmla="*/ 1605516 w 1605516"/>
                <a:gd name="connsiteY3" fmla="*/ 462485 h 1605516"/>
                <a:gd name="connsiteX4" fmla="*/ 1605516 w 1605516"/>
                <a:gd name="connsiteY4" fmla="*/ 1143031 h 1605516"/>
                <a:gd name="connsiteX5" fmla="*/ 1143031 w 1605516"/>
                <a:gd name="connsiteY5" fmla="*/ 1605516 h 1605516"/>
                <a:gd name="connsiteX6" fmla="*/ 462485 w 1605516"/>
                <a:gd name="connsiteY6" fmla="*/ 1605516 h 1605516"/>
                <a:gd name="connsiteX7" fmla="*/ 282465 w 1605516"/>
                <a:gd name="connsiteY7" fmla="*/ 1569172 h 1605516"/>
                <a:gd name="connsiteX8" fmla="*/ 247202 w 1605516"/>
                <a:gd name="connsiteY8" fmla="*/ 1550031 h 1605516"/>
                <a:gd name="connsiteX9" fmla="*/ 706898 w 1605516"/>
                <a:gd name="connsiteY9" fmla="*/ 1090334 h 1605516"/>
                <a:gd name="connsiteX10" fmla="*/ 802757 w 1605516"/>
                <a:gd name="connsiteY10" fmla="*/ 1186193 h 1605516"/>
                <a:gd name="connsiteX11" fmla="*/ 802757 w 1605516"/>
                <a:gd name="connsiteY11" fmla="*/ 802757 h 1605516"/>
                <a:gd name="connsiteX12" fmla="*/ 419322 w 1605516"/>
                <a:gd name="connsiteY12" fmla="*/ 802757 h 1605516"/>
                <a:gd name="connsiteX13" fmla="*/ 515181 w 1605516"/>
                <a:gd name="connsiteY13" fmla="*/ 898616 h 1605516"/>
                <a:gd name="connsiteX14" fmla="*/ 55484 w 1605516"/>
                <a:gd name="connsiteY14" fmla="*/ 1358313 h 1605516"/>
                <a:gd name="connsiteX15" fmla="*/ 36345 w 1605516"/>
                <a:gd name="connsiteY15" fmla="*/ 1323051 h 1605516"/>
                <a:gd name="connsiteX16" fmla="*/ 0 w 1605516"/>
                <a:gd name="connsiteY16" fmla="*/ 1143031 h 1605516"/>
                <a:gd name="connsiteX17" fmla="*/ 0 w 1605516"/>
                <a:gd name="connsiteY17" fmla="*/ 462485 h 1605516"/>
                <a:gd name="connsiteX18" fmla="*/ 135459 w 1605516"/>
                <a:gd name="connsiteY18" fmla="*/ 135459 h 1605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05516" h="1605516">
                  <a:moveTo>
                    <a:pt x="135459" y="135459"/>
                  </a:moveTo>
                  <a:cubicBezTo>
                    <a:pt x="219152" y="51765"/>
                    <a:pt x="334773" y="0"/>
                    <a:pt x="462485" y="0"/>
                  </a:cubicBezTo>
                  <a:lnTo>
                    <a:pt x="1143031" y="0"/>
                  </a:lnTo>
                  <a:cubicBezTo>
                    <a:pt x="1398454" y="0"/>
                    <a:pt x="1605516" y="207062"/>
                    <a:pt x="1605516" y="462485"/>
                  </a:cubicBezTo>
                  <a:lnTo>
                    <a:pt x="1605516" y="1143031"/>
                  </a:lnTo>
                  <a:cubicBezTo>
                    <a:pt x="1605516" y="1398454"/>
                    <a:pt x="1398454" y="1605516"/>
                    <a:pt x="1143031" y="1605516"/>
                  </a:cubicBezTo>
                  <a:lnTo>
                    <a:pt x="462485" y="1605516"/>
                  </a:lnTo>
                  <a:cubicBezTo>
                    <a:pt x="398629" y="1605516"/>
                    <a:pt x="337796" y="1592575"/>
                    <a:pt x="282465" y="1569172"/>
                  </a:cubicBezTo>
                  <a:lnTo>
                    <a:pt x="247202" y="1550031"/>
                  </a:lnTo>
                  <a:lnTo>
                    <a:pt x="706898" y="1090334"/>
                  </a:lnTo>
                  <a:lnTo>
                    <a:pt x="802757" y="1186193"/>
                  </a:lnTo>
                  <a:lnTo>
                    <a:pt x="802757" y="802757"/>
                  </a:lnTo>
                  <a:lnTo>
                    <a:pt x="419322" y="802757"/>
                  </a:lnTo>
                  <a:lnTo>
                    <a:pt x="515181" y="898616"/>
                  </a:lnTo>
                  <a:lnTo>
                    <a:pt x="55484" y="1358313"/>
                  </a:lnTo>
                  <a:lnTo>
                    <a:pt x="36345" y="1323051"/>
                  </a:lnTo>
                  <a:cubicBezTo>
                    <a:pt x="12941" y="1267720"/>
                    <a:pt x="0" y="1206887"/>
                    <a:pt x="0" y="1143031"/>
                  </a:cubicBezTo>
                  <a:lnTo>
                    <a:pt x="0" y="462485"/>
                  </a:lnTo>
                  <a:cubicBezTo>
                    <a:pt x="0" y="334773"/>
                    <a:pt x="51765" y="219152"/>
                    <a:pt x="135459" y="13545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7" name="íṡ1ïḋé"/>
            <p:cNvSpPr/>
            <p:nvPr/>
          </p:nvSpPr>
          <p:spPr>
            <a:xfrm rot="2700000">
              <a:off x="6674883" y="2189617"/>
              <a:ext cx="1605516" cy="1605516"/>
            </a:xfrm>
            <a:custGeom>
              <a:avLst/>
              <a:gdLst>
                <a:gd name="connsiteX0" fmla="*/ 135431 w 1605516"/>
                <a:gd name="connsiteY0" fmla="*/ 135431 h 1605516"/>
                <a:gd name="connsiteX1" fmla="*/ 462389 w 1605516"/>
                <a:gd name="connsiteY1" fmla="*/ 0 h 1605516"/>
                <a:gd name="connsiteX2" fmla="*/ 1143127 w 1605516"/>
                <a:gd name="connsiteY2" fmla="*/ 0 h 1605516"/>
                <a:gd name="connsiteX3" fmla="*/ 1605516 w 1605516"/>
                <a:gd name="connsiteY3" fmla="*/ 462389 h 1605516"/>
                <a:gd name="connsiteX4" fmla="*/ 1605516 w 1605516"/>
                <a:gd name="connsiteY4" fmla="*/ 1143127 h 1605516"/>
                <a:gd name="connsiteX5" fmla="*/ 1143127 w 1605516"/>
                <a:gd name="connsiteY5" fmla="*/ 1605516 h 1605516"/>
                <a:gd name="connsiteX6" fmla="*/ 462389 w 1605516"/>
                <a:gd name="connsiteY6" fmla="*/ 1605516 h 1605516"/>
                <a:gd name="connsiteX7" fmla="*/ 282407 w 1605516"/>
                <a:gd name="connsiteY7" fmla="*/ 1569179 h 1605516"/>
                <a:gd name="connsiteX8" fmla="*/ 247177 w 1605516"/>
                <a:gd name="connsiteY8" fmla="*/ 1550057 h 1605516"/>
                <a:gd name="connsiteX9" fmla="*/ 706899 w 1605516"/>
                <a:gd name="connsiteY9" fmla="*/ 1090335 h 1605516"/>
                <a:gd name="connsiteX10" fmla="*/ 802758 w 1605516"/>
                <a:gd name="connsiteY10" fmla="*/ 1186194 h 1605516"/>
                <a:gd name="connsiteX11" fmla="*/ 802758 w 1605516"/>
                <a:gd name="connsiteY11" fmla="*/ 802758 h 1605516"/>
                <a:gd name="connsiteX12" fmla="*/ 419322 w 1605516"/>
                <a:gd name="connsiteY12" fmla="*/ 802758 h 1605516"/>
                <a:gd name="connsiteX13" fmla="*/ 515181 w 1605516"/>
                <a:gd name="connsiteY13" fmla="*/ 898617 h 1605516"/>
                <a:gd name="connsiteX14" fmla="*/ 55459 w 1605516"/>
                <a:gd name="connsiteY14" fmla="*/ 1358339 h 1605516"/>
                <a:gd name="connsiteX15" fmla="*/ 36337 w 1605516"/>
                <a:gd name="connsiteY15" fmla="*/ 1323109 h 1605516"/>
                <a:gd name="connsiteX16" fmla="*/ 0 w 1605516"/>
                <a:gd name="connsiteY16" fmla="*/ 1143127 h 1605516"/>
                <a:gd name="connsiteX17" fmla="*/ 0 w 1605516"/>
                <a:gd name="connsiteY17" fmla="*/ 462389 h 1605516"/>
                <a:gd name="connsiteX18" fmla="*/ 135431 w 1605516"/>
                <a:gd name="connsiteY18" fmla="*/ 135431 h 1605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05516" h="1605516">
                  <a:moveTo>
                    <a:pt x="135431" y="135431"/>
                  </a:moveTo>
                  <a:cubicBezTo>
                    <a:pt x="219107" y="51755"/>
                    <a:pt x="334704" y="0"/>
                    <a:pt x="462389" y="0"/>
                  </a:cubicBezTo>
                  <a:lnTo>
                    <a:pt x="1143127" y="0"/>
                  </a:lnTo>
                  <a:cubicBezTo>
                    <a:pt x="1398497" y="0"/>
                    <a:pt x="1605516" y="207019"/>
                    <a:pt x="1605516" y="462389"/>
                  </a:cubicBezTo>
                  <a:lnTo>
                    <a:pt x="1605516" y="1143127"/>
                  </a:lnTo>
                  <a:cubicBezTo>
                    <a:pt x="1605516" y="1398497"/>
                    <a:pt x="1398497" y="1605516"/>
                    <a:pt x="1143127" y="1605516"/>
                  </a:cubicBezTo>
                  <a:lnTo>
                    <a:pt x="462389" y="1605516"/>
                  </a:lnTo>
                  <a:cubicBezTo>
                    <a:pt x="398546" y="1605516"/>
                    <a:pt x="337726" y="1592577"/>
                    <a:pt x="282407" y="1569179"/>
                  </a:cubicBezTo>
                  <a:lnTo>
                    <a:pt x="247177" y="1550057"/>
                  </a:lnTo>
                  <a:lnTo>
                    <a:pt x="706899" y="1090335"/>
                  </a:lnTo>
                  <a:lnTo>
                    <a:pt x="802758" y="1186194"/>
                  </a:lnTo>
                  <a:lnTo>
                    <a:pt x="802758" y="802758"/>
                  </a:lnTo>
                  <a:lnTo>
                    <a:pt x="419322" y="802758"/>
                  </a:lnTo>
                  <a:lnTo>
                    <a:pt x="515181" y="898617"/>
                  </a:lnTo>
                  <a:lnTo>
                    <a:pt x="55459" y="1358339"/>
                  </a:lnTo>
                  <a:lnTo>
                    <a:pt x="36337" y="1323109"/>
                  </a:lnTo>
                  <a:cubicBezTo>
                    <a:pt x="12939" y="1267790"/>
                    <a:pt x="0" y="1206970"/>
                    <a:pt x="0" y="1143127"/>
                  </a:cubicBezTo>
                  <a:lnTo>
                    <a:pt x="0" y="462389"/>
                  </a:lnTo>
                  <a:cubicBezTo>
                    <a:pt x="0" y="334704"/>
                    <a:pt x="51755" y="219107"/>
                    <a:pt x="135431" y="135431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18" name="îṡlíḓè"/>
            <p:cNvSpPr/>
            <p:nvPr/>
          </p:nvSpPr>
          <p:spPr>
            <a:xfrm rot="2700000">
              <a:off x="9438167" y="2189617"/>
              <a:ext cx="1605516" cy="1605516"/>
            </a:xfrm>
            <a:custGeom>
              <a:avLst/>
              <a:gdLst>
                <a:gd name="connsiteX0" fmla="*/ 135431 w 1605516"/>
                <a:gd name="connsiteY0" fmla="*/ 135431 h 1605516"/>
                <a:gd name="connsiteX1" fmla="*/ 462389 w 1605516"/>
                <a:gd name="connsiteY1" fmla="*/ 0 h 1605516"/>
                <a:gd name="connsiteX2" fmla="*/ 1143127 w 1605516"/>
                <a:gd name="connsiteY2" fmla="*/ 0 h 1605516"/>
                <a:gd name="connsiteX3" fmla="*/ 1605516 w 1605516"/>
                <a:gd name="connsiteY3" fmla="*/ 462389 h 1605516"/>
                <a:gd name="connsiteX4" fmla="*/ 1605516 w 1605516"/>
                <a:gd name="connsiteY4" fmla="*/ 1143127 h 1605516"/>
                <a:gd name="connsiteX5" fmla="*/ 1143127 w 1605516"/>
                <a:gd name="connsiteY5" fmla="*/ 1605516 h 1605516"/>
                <a:gd name="connsiteX6" fmla="*/ 462389 w 1605516"/>
                <a:gd name="connsiteY6" fmla="*/ 1605516 h 1605516"/>
                <a:gd name="connsiteX7" fmla="*/ 282406 w 1605516"/>
                <a:gd name="connsiteY7" fmla="*/ 1569179 h 1605516"/>
                <a:gd name="connsiteX8" fmla="*/ 247176 w 1605516"/>
                <a:gd name="connsiteY8" fmla="*/ 1550057 h 1605516"/>
                <a:gd name="connsiteX9" fmla="*/ 706898 w 1605516"/>
                <a:gd name="connsiteY9" fmla="*/ 1090334 h 1605516"/>
                <a:gd name="connsiteX10" fmla="*/ 802757 w 1605516"/>
                <a:gd name="connsiteY10" fmla="*/ 1186193 h 1605516"/>
                <a:gd name="connsiteX11" fmla="*/ 802757 w 1605516"/>
                <a:gd name="connsiteY11" fmla="*/ 802757 h 1605516"/>
                <a:gd name="connsiteX12" fmla="*/ 419322 w 1605516"/>
                <a:gd name="connsiteY12" fmla="*/ 802757 h 1605516"/>
                <a:gd name="connsiteX13" fmla="*/ 515181 w 1605516"/>
                <a:gd name="connsiteY13" fmla="*/ 898616 h 1605516"/>
                <a:gd name="connsiteX14" fmla="*/ 55459 w 1605516"/>
                <a:gd name="connsiteY14" fmla="*/ 1358338 h 1605516"/>
                <a:gd name="connsiteX15" fmla="*/ 36337 w 1605516"/>
                <a:gd name="connsiteY15" fmla="*/ 1323110 h 1605516"/>
                <a:gd name="connsiteX16" fmla="*/ 0 w 1605516"/>
                <a:gd name="connsiteY16" fmla="*/ 1143127 h 1605516"/>
                <a:gd name="connsiteX17" fmla="*/ 0 w 1605516"/>
                <a:gd name="connsiteY17" fmla="*/ 462389 h 1605516"/>
                <a:gd name="connsiteX18" fmla="*/ 135431 w 1605516"/>
                <a:gd name="connsiteY18" fmla="*/ 135431 h 1605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05516" h="1605516">
                  <a:moveTo>
                    <a:pt x="135431" y="135431"/>
                  </a:moveTo>
                  <a:cubicBezTo>
                    <a:pt x="219107" y="51755"/>
                    <a:pt x="334704" y="0"/>
                    <a:pt x="462389" y="0"/>
                  </a:cubicBezTo>
                  <a:lnTo>
                    <a:pt x="1143127" y="0"/>
                  </a:lnTo>
                  <a:cubicBezTo>
                    <a:pt x="1398497" y="0"/>
                    <a:pt x="1605516" y="207019"/>
                    <a:pt x="1605516" y="462389"/>
                  </a:cubicBezTo>
                  <a:lnTo>
                    <a:pt x="1605516" y="1143127"/>
                  </a:lnTo>
                  <a:cubicBezTo>
                    <a:pt x="1605516" y="1398497"/>
                    <a:pt x="1398497" y="1605516"/>
                    <a:pt x="1143127" y="1605516"/>
                  </a:cubicBezTo>
                  <a:lnTo>
                    <a:pt x="462389" y="1605516"/>
                  </a:lnTo>
                  <a:cubicBezTo>
                    <a:pt x="398547" y="1605516"/>
                    <a:pt x="337726" y="1592577"/>
                    <a:pt x="282406" y="1569179"/>
                  </a:cubicBezTo>
                  <a:lnTo>
                    <a:pt x="247176" y="1550057"/>
                  </a:lnTo>
                  <a:lnTo>
                    <a:pt x="706898" y="1090334"/>
                  </a:lnTo>
                  <a:lnTo>
                    <a:pt x="802757" y="1186193"/>
                  </a:lnTo>
                  <a:lnTo>
                    <a:pt x="802757" y="802757"/>
                  </a:lnTo>
                  <a:lnTo>
                    <a:pt x="419322" y="802757"/>
                  </a:lnTo>
                  <a:lnTo>
                    <a:pt x="515181" y="898616"/>
                  </a:lnTo>
                  <a:lnTo>
                    <a:pt x="55459" y="1358338"/>
                  </a:lnTo>
                  <a:lnTo>
                    <a:pt x="36337" y="1323110"/>
                  </a:lnTo>
                  <a:cubicBezTo>
                    <a:pt x="12939" y="1267790"/>
                    <a:pt x="0" y="1206969"/>
                    <a:pt x="0" y="1143127"/>
                  </a:cubicBezTo>
                  <a:lnTo>
                    <a:pt x="0" y="462389"/>
                  </a:lnTo>
                  <a:cubicBezTo>
                    <a:pt x="0" y="334704"/>
                    <a:pt x="51755" y="219107"/>
                    <a:pt x="135431" y="13543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19" name="ï$1iḍe"/>
            <p:cNvSpPr txBox="1"/>
            <p:nvPr/>
          </p:nvSpPr>
          <p:spPr>
            <a:xfrm>
              <a:off x="673100" y="4070054"/>
              <a:ext cx="2356280" cy="39251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t" anchorCtr="0">
              <a:noAutofit/>
            </a:bodyPr>
            <a:lstStyle/>
            <a:p>
              <a:pPr algn="ctr"/>
              <a:r>
                <a:rPr lang="zh-CN" altLang="en-US" sz="2400" dirty="0">
                  <a:solidFill>
                    <a:srgbClr val="0000FF"/>
                  </a:solidFill>
                </a:rPr>
                <a:t>单一连续分配</a:t>
              </a:r>
            </a:p>
          </p:txBody>
        </p:sp>
        <p:sp>
          <p:nvSpPr>
            <p:cNvPr id="22" name="íṩ1ïḑe"/>
            <p:cNvSpPr txBox="1"/>
            <p:nvPr/>
          </p:nvSpPr>
          <p:spPr>
            <a:xfrm>
              <a:off x="3502940" y="4070054"/>
              <a:ext cx="2356280" cy="39251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t" anchorCtr="0">
              <a:noAutofit/>
            </a:bodyPr>
            <a:lstStyle/>
            <a:p>
              <a:pPr algn="ctr"/>
              <a:r>
                <a:rPr lang="zh-CN" altLang="en-US" sz="2400" dirty="0">
                  <a:solidFill>
                    <a:srgbClr val="0000FF"/>
                  </a:solidFill>
                </a:rPr>
                <a:t>固定分区分配</a:t>
              </a:r>
            </a:p>
          </p:txBody>
        </p:sp>
        <p:sp>
          <p:nvSpPr>
            <p:cNvPr id="23" name="ïsḻiďê"/>
            <p:cNvSpPr txBox="1"/>
            <p:nvPr/>
          </p:nvSpPr>
          <p:spPr>
            <a:xfrm>
              <a:off x="6332780" y="4070054"/>
              <a:ext cx="2356280" cy="39251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t" anchorCtr="0">
              <a:noAutofit/>
            </a:bodyPr>
            <a:lstStyle/>
            <a:p>
              <a:pPr algn="ctr"/>
              <a:r>
                <a:rPr lang="zh-CN" altLang="en-US" sz="2400" dirty="0">
                  <a:solidFill>
                    <a:srgbClr val="0000FF"/>
                  </a:solidFill>
                </a:rPr>
                <a:t>动态分区分配</a:t>
              </a:r>
            </a:p>
          </p:txBody>
        </p:sp>
        <p:sp>
          <p:nvSpPr>
            <p:cNvPr id="24" name="isḷiḋé"/>
            <p:cNvSpPr txBox="1"/>
            <p:nvPr/>
          </p:nvSpPr>
          <p:spPr>
            <a:xfrm>
              <a:off x="9162620" y="4070054"/>
              <a:ext cx="2356280" cy="39251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t" anchorCtr="0">
              <a:noAutofit/>
            </a:bodyPr>
            <a:lstStyle/>
            <a:p>
              <a:pPr algn="ctr"/>
              <a:r>
                <a:rPr lang="zh-CN" altLang="en-US" sz="2400" dirty="0">
                  <a:solidFill>
                    <a:srgbClr val="0000FF"/>
                  </a:solidFill>
                </a:rPr>
                <a:t>动态可重定位分区分配</a:t>
              </a:r>
            </a:p>
          </p:txBody>
        </p:sp>
        <p:sp>
          <p:nvSpPr>
            <p:cNvPr id="25" name="îṣḻidé"/>
            <p:cNvSpPr txBox="1"/>
            <p:nvPr/>
          </p:nvSpPr>
          <p:spPr>
            <a:xfrm>
              <a:off x="1960664" y="2605404"/>
              <a:ext cx="708108" cy="678249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ctr">
              <a:normAutofit/>
            </a:bodyPr>
            <a:lstStyle/>
            <a:p>
              <a:pPr algn="ctr"/>
              <a:r>
                <a:rPr lang="en-US" altLang="zh-CN" sz="3200" b="1" i="1" dirty="0">
                  <a:solidFill>
                    <a:schemeClr val="bg1"/>
                  </a:solidFill>
                </a:rPr>
                <a:t>01</a:t>
              </a:r>
              <a:endParaRPr lang="zh-CN" altLang="en-US" sz="3200" b="1" i="1" dirty="0">
                <a:solidFill>
                  <a:schemeClr val="bg1"/>
                </a:solidFill>
              </a:endParaRPr>
            </a:p>
          </p:txBody>
        </p:sp>
        <p:sp>
          <p:nvSpPr>
            <p:cNvPr id="26" name="ïŝ1ïḋè"/>
            <p:cNvSpPr txBox="1"/>
            <p:nvPr/>
          </p:nvSpPr>
          <p:spPr>
            <a:xfrm>
              <a:off x="4741597" y="2605404"/>
              <a:ext cx="708108" cy="678249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ctr">
              <a:normAutofit/>
            </a:bodyPr>
            <a:lstStyle/>
            <a:p>
              <a:pPr algn="ctr"/>
              <a:r>
                <a:rPr lang="en-US" altLang="zh-CN" sz="3200" b="1" i="1" dirty="0">
                  <a:solidFill>
                    <a:schemeClr val="bg1"/>
                  </a:solidFill>
                </a:rPr>
                <a:t>02</a:t>
              </a:r>
              <a:endParaRPr lang="zh-CN" altLang="en-US" sz="3200" b="1" i="1" dirty="0">
                <a:solidFill>
                  <a:schemeClr val="bg1"/>
                </a:solidFill>
              </a:endParaRPr>
            </a:p>
          </p:txBody>
        </p:sp>
        <p:sp>
          <p:nvSpPr>
            <p:cNvPr id="27" name="í$lîdé"/>
            <p:cNvSpPr txBox="1"/>
            <p:nvPr/>
          </p:nvSpPr>
          <p:spPr>
            <a:xfrm>
              <a:off x="7522530" y="2605404"/>
              <a:ext cx="708108" cy="678249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ctr">
              <a:normAutofit/>
            </a:bodyPr>
            <a:lstStyle/>
            <a:p>
              <a:pPr algn="ctr"/>
              <a:r>
                <a:rPr lang="en-US" altLang="zh-CN" sz="3200" b="1" i="1" dirty="0">
                  <a:solidFill>
                    <a:schemeClr val="bg1"/>
                  </a:solidFill>
                </a:rPr>
                <a:t>03</a:t>
              </a:r>
              <a:endParaRPr lang="zh-CN" altLang="en-US" sz="3200" b="1" i="1" dirty="0">
                <a:solidFill>
                  <a:schemeClr val="bg1"/>
                </a:solidFill>
              </a:endParaRPr>
            </a:p>
          </p:txBody>
        </p:sp>
        <p:sp>
          <p:nvSpPr>
            <p:cNvPr id="28" name="išḻïďè"/>
            <p:cNvSpPr txBox="1"/>
            <p:nvPr/>
          </p:nvSpPr>
          <p:spPr>
            <a:xfrm>
              <a:off x="10303464" y="2605404"/>
              <a:ext cx="708108" cy="678249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ctr">
              <a:normAutofit/>
            </a:bodyPr>
            <a:lstStyle/>
            <a:p>
              <a:pPr algn="ctr"/>
              <a:r>
                <a:rPr lang="en-US" altLang="zh-CN" sz="3200" b="1" i="1" dirty="0">
                  <a:solidFill>
                    <a:schemeClr val="bg1"/>
                  </a:solidFill>
                </a:rPr>
                <a:t>04</a:t>
              </a:r>
              <a:endParaRPr lang="zh-CN" altLang="en-US" sz="3200" b="1" i="1" dirty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69925" y="78668"/>
            <a:ext cx="70262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</a:rPr>
              <a:t>单一连续分配</a:t>
            </a:r>
          </a:p>
        </p:txBody>
      </p:sp>
      <p:sp>
        <p:nvSpPr>
          <p:cNvPr id="220" name="íšḻîḋè"/>
          <p:cNvSpPr/>
          <p:nvPr/>
        </p:nvSpPr>
        <p:spPr>
          <a:xfrm>
            <a:off x="2305810" y="3115933"/>
            <a:ext cx="8748514" cy="1440309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 anchorCtr="0">
            <a:normAutofit/>
          </a:bodyPr>
          <a:lstStyle/>
          <a:p>
            <a:pPr marL="342900" indent="-342900">
              <a:lnSpc>
                <a:spcPct val="12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sz="2400" dirty="0"/>
              <a:t>内存分配管理十分简单，内存利用率低</a:t>
            </a:r>
          </a:p>
          <a:p>
            <a:pPr marL="342900" indent="-342900">
              <a:lnSpc>
                <a:spcPct val="12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sz="2400" dirty="0"/>
              <a:t>用于单用户、单任务</a:t>
            </a:r>
            <a:r>
              <a:rPr lang="en-US" altLang="zh-CN" sz="2400" dirty="0"/>
              <a:t>OS</a:t>
            </a:r>
          </a:p>
          <a:p>
            <a:pPr marL="342900" indent="-342900">
              <a:lnSpc>
                <a:spcPct val="12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altLang="zh-CN" sz="2400" dirty="0"/>
              <a:t>CP/M</a:t>
            </a:r>
            <a:r>
              <a:rPr lang="zh-CN" altLang="en-US" sz="2400" dirty="0"/>
              <a:t>、</a:t>
            </a:r>
            <a:r>
              <a:rPr lang="en-US" altLang="zh-CN" sz="2400" dirty="0"/>
              <a:t>MS-DOS</a:t>
            </a:r>
            <a:r>
              <a:rPr lang="zh-CN" altLang="en-US" sz="2400" dirty="0"/>
              <a:t>、</a:t>
            </a:r>
            <a:r>
              <a:rPr lang="en-US" altLang="zh-CN" sz="2400" dirty="0"/>
              <a:t>RT11</a:t>
            </a:r>
          </a:p>
        </p:txBody>
      </p:sp>
      <p:sp>
        <p:nvSpPr>
          <p:cNvPr id="221" name="i$lîďê"/>
          <p:cNvSpPr/>
          <p:nvPr/>
        </p:nvSpPr>
        <p:spPr>
          <a:xfrm>
            <a:off x="2176891" y="2533596"/>
            <a:ext cx="8877433" cy="392877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noAutofit/>
          </a:bodyPr>
          <a:lstStyle/>
          <a:p>
            <a:r>
              <a:rPr lang="zh-CN" altLang="en-US" sz="2400" dirty="0">
                <a:solidFill>
                  <a:srgbClr val="0000FF"/>
                </a:solidFill>
              </a:rPr>
              <a:t>分配方式</a:t>
            </a:r>
            <a:r>
              <a:rPr lang="zh-CN" altLang="en-US" sz="2400" dirty="0"/>
              <a:t>：单道程序环境下，仅装有一道用户程序，即整个内存的用户空间由该程序独占。</a:t>
            </a:r>
          </a:p>
        </p:txBody>
      </p:sp>
      <p:sp>
        <p:nvSpPr>
          <p:cNvPr id="222" name="î$ļíḋè"/>
          <p:cNvSpPr/>
          <p:nvPr/>
        </p:nvSpPr>
        <p:spPr>
          <a:xfrm>
            <a:off x="3128821" y="5341079"/>
            <a:ext cx="2257252" cy="523971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 anchorCtr="0">
            <a:noAutofit/>
          </a:bodyPr>
          <a:lstStyle/>
          <a:p>
            <a:pPr marL="342900" indent="-342900">
              <a:lnSpc>
                <a:spcPct val="12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sz="2400" dirty="0"/>
              <a:t>节省硬件</a:t>
            </a:r>
          </a:p>
        </p:txBody>
      </p:sp>
      <p:sp>
        <p:nvSpPr>
          <p:cNvPr id="223" name="ïṧḷïḋè"/>
          <p:cNvSpPr/>
          <p:nvPr/>
        </p:nvSpPr>
        <p:spPr>
          <a:xfrm>
            <a:off x="3128821" y="4828304"/>
            <a:ext cx="3696051" cy="415102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noAutofit/>
          </a:bodyPr>
          <a:lstStyle/>
          <a:p>
            <a:r>
              <a:rPr lang="zh-CN" altLang="en-US" sz="2400" dirty="0"/>
              <a:t>未采取存储器保护措施</a:t>
            </a:r>
          </a:p>
        </p:txBody>
      </p:sp>
      <p:sp>
        <p:nvSpPr>
          <p:cNvPr id="224" name="îs1iďé"/>
          <p:cNvSpPr/>
          <p:nvPr/>
        </p:nvSpPr>
        <p:spPr>
          <a:xfrm>
            <a:off x="1493387" y="1662759"/>
            <a:ext cx="4855897" cy="523971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 anchorCtr="0">
            <a:normAutofit/>
          </a:bodyPr>
          <a:lstStyle/>
          <a:p>
            <a:pPr marL="342900" indent="-342900">
              <a:lnSpc>
                <a:spcPct val="12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sz="2400" dirty="0"/>
              <a:t>系统区：供</a:t>
            </a:r>
            <a:r>
              <a:rPr lang="en-US" altLang="zh-CN" sz="2400" dirty="0"/>
              <a:t>OS</a:t>
            </a:r>
            <a:r>
              <a:rPr lang="zh-CN" altLang="en-US" sz="2400" dirty="0"/>
              <a:t>使用、低址部分</a:t>
            </a:r>
          </a:p>
        </p:txBody>
      </p:sp>
      <p:sp>
        <p:nvSpPr>
          <p:cNvPr id="225" name="íšḻíḑê"/>
          <p:cNvSpPr/>
          <p:nvPr/>
        </p:nvSpPr>
        <p:spPr>
          <a:xfrm>
            <a:off x="1493389" y="1246212"/>
            <a:ext cx="3696051" cy="405747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noAutofit/>
          </a:bodyPr>
          <a:lstStyle/>
          <a:p>
            <a:r>
              <a:rPr lang="zh-CN" altLang="en-US" sz="2400" dirty="0"/>
              <a:t>内存</a:t>
            </a:r>
          </a:p>
        </p:txBody>
      </p:sp>
      <p:sp>
        <p:nvSpPr>
          <p:cNvPr id="226" name="îSļiḓè"/>
          <p:cNvSpPr/>
          <p:nvPr/>
        </p:nvSpPr>
        <p:spPr>
          <a:xfrm>
            <a:off x="809886" y="1232650"/>
            <a:ext cx="627867" cy="627867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/>
          </a:p>
        </p:txBody>
      </p:sp>
      <p:sp>
        <p:nvSpPr>
          <p:cNvPr id="227" name="íṥḻîḓe"/>
          <p:cNvSpPr/>
          <p:nvPr/>
        </p:nvSpPr>
        <p:spPr>
          <a:xfrm>
            <a:off x="2445317" y="4745702"/>
            <a:ext cx="627867" cy="627867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/>
          </a:p>
        </p:txBody>
      </p:sp>
      <p:sp>
        <p:nvSpPr>
          <p:cNvPr id="228" name="îşļiḓè"/>
          <p:cNvSpPr/>
          <p:nvPr/>
        </p:nvSpPr>
        <p:spPr>
          <a:xfrm>
            <a:off x="1493389" y="2381554"/>
            <a:ext cx="627867" cy="627867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/>
          </a:p>
        </p:txBody>
      </p:sp>
      <p:sp>
        <p:nvSpPr>
          <p:cNvPr id="229" name="îṡḷíďe"/>
          <p:cNvSpPr/>
          <p:nvPr/>
        </p:nvSpPr>
        <p:spPr>
          <a:xfrm>
            <a:off x="1000141" y="1428788"/>
            <a:ext cx="261147" cy="24787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9800" y="63664"/>
                </a:moveTo>
                <a:lnTo>
                  <a:pt x="119800" y="63664"/>
                </a:lnTo>
                <a:cubicBezTo>
                  <a:pt x="119800" y="66596"/>
                  <a:pt x="118405" y="69528"/>
                  <a:pt x="114219" y="69528"/>
                </a:cubicBezTo>
                <a:cubicBezTo>
                  <a:pt x="112823" y="69528"/>
                  <a:pt x="111428" y="68062"/>
                  <a:pt x="111428" y="68062"/>
                </a:cubicBezTo>
                <a:lnTo>
                  <a:pt x="111428" y="68062"/>
                </a:lnTo>
                <a:cubicBezTo>
                  <a:pt x="60598" y="14869"/>
                  <a:pt x="60598" y="14869"/>
                  <a:pt x="60598" y="14869"/>
                </a:cubicBezTo>
                <a:lnTo>
                  <a:pt x="60598" y="14869"/>
                </a:lnTo>
                <a:lnTo>
                  <a:pt x="60598" y="14869"/>
                </a:lnTo>
                <a:lnTo>
                  <a:pt x="60598" y="14869"/>
                </a:lnTo>
                <a:cubicBezTo>
                  <a:pt x="9966" y="68062"/>
                  <a:pt x="9966" y="68062"/>
                  <a:pt x="9966" y="68062"/>
                </a:cubicBezTo>
                <a:lnTo>
                  <a:pt x="9966" y="68062"/>
                </a:lnTo>
                <a:cubicBezTo>
                  <a:pt x="8571" y="68062"/>
                  <a:pt x="7176" y="69528"/>
                  <a:pt x="5780" y="69528"/>
                </a:cubicBezTo>
                <a:cubicBezTo>
                  <a:pt x="2990" y="69528"/>
                  <a:pt x="0" y="66596"/>
                  <a:pt x="0" y="63664"/>
                </a:cubicBezTo>
                <a:cubicBezTo>
                  <a:pt x="0" y="62198"/>
                  <a:pt x="0" y="60523"/>
                  <a:pt x="1395" y="59057"/>
                </a:cubicBezTo>
                <a:cubicBezTo>
                  <a:pt x="56411" y="1465"/>
                  <a:pt x="56411" y="1465"/>
                  <a:pt x="56411" y="1465"/>
                </a:cubicBezTo>
                <a:cubicBezTo>
                  <a:pt x="57807" y="0"/>
                  <a:pt x="59202" y="0"/>
                  <a:pt x="60598" y="0"/>
                </a:cubicBezTo>
                <a:lnTo>
                  <a:pt x="60598" y="0"/>
                </a:lnTo>
                <a:lnTo>
                  <a:pt x="60598" y="0"/>
                </a:lnTo>
                <a:lnTo>
                  <a:pt x="60598" y="0"/>
                </a:lnTo>
                <a:lnTo>
                  <a:pt x="60598" y="0"/>
                </a:lnTo>
                <a:lnTo>
                  <a:pt x="60598" y="0"/>
                </a:lnTo>
                <a:lnTo>
                  <a:pt x="60598" y="0"/>
                </a:lnTo>
                <a:lnTo>
                  <a:pt x="60598" y="0"/>
                </a:lnTo>
                <a:cubicBezTo>
                  <a:pt x="61993" y="0"/>
                  <a:pt x="63388" y="1465"/>
                  <a:pt x="64784" y="1465"/>
                </a:cubicBezTo>
                <a:lnTo>
                  <a:pt x="64784" y="1465"/>
                </a:lnTo>
                <a:cubicBezTo>
                  <a:pt x="85913" y="25130"/>
                  <a:pt x="85913" y="25130"/>
                  <a:pt x="85913" y="25130"/>
                </a:cubicBezTo>
                <a:cubicBezTo>
                  <a:pt x="85913" y="19267"/>
                  <a:pt x="85913" y="19267"/>
                  <a:pt x="85913" y="19267"/>
                </a:cubicBezTo>
                <a:cubicBezTo>
                  <a:pt x="85913" y="16335"/>
                  <a:pt x="88903" y="13193"/>
                  <a:pt x="91694" y="13193"/>
                </a:cubicBezTo>
                <a:cubicBezTo>
                  <a:pt x="95880" y="13193"/>
                  <a:pt x="97275" y="16335"/>
                  <a:pt x="97275" y="19267"/>
                </a:cubicBezTo>
                <a:cubicBezTo>
                  <a:pt x="97275" y="36858"/>
                  <a:pt x="97275" y="36858"/>
                  <a:pt x="97275" y="36858"/>
                </a:cubicBezTo>
                <a:cubicBezTo>
                  <a:pt x="118405" y="59057"/>
                  <a:pt x="118405" y="59057"/>
                  <a:pt x="118405" y="59057"/>
                </a:cubicBezTo>
                <a:lnTo>
                  <a:pt x="118405" y="59057"/>
                </a:lnTo>
                <a:cubicBezTo>
                  <a:pt x="119800" y="60523"/>
                  <a:pt x="119800" y="62198"/>
                  <a:pt x="119800" y="63664"/>
                </a:cubicBezTo>
                <a:close/>
                <a:moveTo>
                  <a:pt x="108438" y="72460"/>
                </a:moveTo>
                <a:lnTo>
                  <a:pt x="108438" y="72460"/>
                </a:lnTo>
                <a:cubicBezTo>
                  <a:pt x="108438" y="90261"/>
                  <a:pt x="108438" y="90261"/>
                  <a:pt x="108438" y="90261"/>
                </a:cubicBezTo>
                <a:cubicBezTo>
                  <a:pt x="108438" y="99057"/>
                  <a:pt x="108438" y="99057"/>
                  <a:pt x="108438" y="99057"/>
                </a:cubicBezTo>
                <a:cubicBezTo>
                  <a:pt x="108438" y="113926"/>
                  <a:pt x="108438" y="113926"/>
                  <a:pt x="108438" y="113926"/>
                </a:cubicBezTo>
                <a:cubicBezTo>
                  <a:pt x="108438" y="118324"/>
                  <a:pt x="107043" y="119790"/>
                  <a:pt x="102857" y="119790"/>
                </a:cubicBezTo>
                <a:cubicBezTo>
                  <a:pt x="91694" y="119790"/>
                  <a:pt x="91694" y="119790"/>
                  <a:pt x="91694" y="119790"/>
                </a:cubicBezTo>
                <a:cubicBezTo>
                  <a:pt x="91694" y="72460"/>
                  <a:pt x="91694" y="72460"/>
                  <a:pt x="91694" y="72460"/>
                </a:cubicBezTo>
                <a:cubicBezTo>
                  <a:pt x="69169" y="72460"/>
                  <a:pt x="69169" y="72460"/>
                  <a:pt x="69169" y="72460"/>
                </a:cubicBezTo>
                <a:cubicBezTo>
                  <a:pt x="69169" y="119790"/>
                  <a:pt x="69169" y="119790"/>
                  <a:pt x="69169" y="119790"/>
                </a:cubicBezTo>
                <a:cubicBezTo>
                  <a:pt x="16943" y="119790"/>
                  <a:pt x="16943" y="119790"/>
                  <a:pt x="16943" y="119790"/>
                </a:cubicBezTo>
                <a:cubicBezTo>
                  <a:pt x="14152" y="119790"/>
                  <a:pt x="11362" y="118324"/>
                  <a:pt x="11362" y="113926"/>
                </a:cubicBezTo>
                <a:cubicBezTo>
                  <a:pt x="11362" y="99057"/>
                  <a:pt x="11362" y="99057"/>
                  <a:pt x="11362" y="99057"/>
                </a:cubicBezTo>
                <a:cubicBezTo>
                  <a:pt x="11362" y="90261"/>
                  <a:pt x="11362" y="90261"/>
                  <a:pt x="11362" y="90261"/>
                </a:cubicBezTo>
                <a:cubicBezTo>
                  <a:pt x="11362" y="72460"/>
                  <a:pt x="11362" y="72460"/>
                  <a:pt x="11362" y="72460"/>
                </a:cubicBezTo>
                <a:cubicBezTo>
                  <a:pt x="60598" y="22198"/>
                  <a:pt x="60598" y="22198"/>
                  <a:pt x="60598" y="22198"/>
                </a:cubicBezTo>
                <a:lnTo>
                  <a:pt x="108438" y="72460"/>
                </a:lnTo>
                <a:close/>
                <a:moveTo>
                  <a:pt x="50830" y="72460"/>
                </a:moveTo>
                <a:lnTo>
                  <a:pt x="50830" y="72460"/>
                </a:lnTo>
                <a:cubicBezTo>
                  <a:pt x="28305" y="72460"/>
                  <a:pt x="28305" y="72460"/>
                  <a:pt x="28305" y="72460"/>
                </a:cubicBezTo>
                <a:cubicBezTo>
                  <a:pt x="28305" y="96125"/>
                  <a:pt x="28305" y="96125"/>
                  <a:pt x="28305" y="96125"/>
                </a:cubicBezTo>
                <a:cubicBezTo>
                  <a:pt x="50830" y="96125"/>
                  <a:pt x="50830" y="96125"/>
                  <a:pt x="50830" y="96125"/>
                </a:cubicBezTo>
                <a:lnTo>
                  <a:pt x="50830" y="7246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ffectLst/>
        </p:spPr>
        <p:txBody>
          <a:bodyPr wrap="square" lIns="91440" tIns="45720" rIns="91440" bIns="45720" anchor="ctr">
            <a:normAutofit fontScale="25000" lnSpcReduction="20000"/>
          </a:bodyPr>
          <a:lstStyle/>
          <a:p>
            <a:pPr algn="ctr"/>
            <a:endParaRPr/>
          </a:p>
        </p:txBody>
      </p:sp>
      <p:sp>
        <p:nvSpPr>
          <p:cNvPr id="230" name="íSlíḋe"/>
          <p:cNvSpPr/>
          <p:nvPr/>
        </p:nvSpPr>
        <p:spPr>
          <a:xfrm>
            <a:off x="1683643" y="2603571"/>
            <a:ext cx="261148" cy="228804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7009" y="65310"/>
                </a:moveTo>
                <a:lnTo>
                  <a:pt x="117009" y="65310"/>
                </a:lnTo>
                <a:lnTo>
                  <a:pt x="117009" y="65310"/>
                </a:lnTo>
                <a:cubicBezTo>
                  <a:pt x="61993" y="91073"/>
                  <a:pt x="61993" y="91073"/>
                  <a:pt x="61993" y="91073"/>
                </a:cubicBezTo>
                <a:lnTo>
                  <a:pt x="61993" y="91073"/>
                </a:lnTo>
                <a:lnTo>
                  <a:pt x="61993" y="91073"/>
                </a:lnTo>
                <a:lnTo>
                  <a:pt x="61993" y="91073"/>
                </a:lnTo>
                <a:cubicBezTo>
                  <a:pt x="61993" y="92655"/>
                  <a:pt x="60598" y="92655"/>
                  <a:pt x="60598" y="92655"/>
                </a:cubicBezTo>
                <a:cubicBezTo>
                  <a:pt x="59202" y="92655"/>
                  <a:pt x="59202" y="92655"/>
                  <a:pt x="57807" y="91073"/>
                </a:cubicBezTo>
                <a:lnTo>
                  <a:pt x="57807" y="91073"/>
                </a:lnTo>
                <a:lnTo>
                  <a:pt x="57807" y="91073"/>
                </a:lnTo>
                <a:lnTo>
                  <a:pt x="57807" y="91073"/>
                </a:lnTo>
                <a:cubicBezTo>
                  <a:pt x="2990" y="65310"/>
                  <a:pt x="2990" y="65310"/>
                  <a:pt x="2990" y="65310"/>
                </a:cubicBezTo>
                <a:lnTo>
                  <a:pt x="2990" y="65310"/>
                </a:lnTo>
                <a:cubicBezTo>
                  <a:pt x="1395" y="65310"/>
                  <a:pt x="0" y="62146"/>
                  <a:pt x="0" y="60564"/>
                </a:cubicBezTo>
                <a:cubicBezTo>
                  <a:pt x="0" y="55819"/>
                  <a:pt x="2990" y="54237"/>
                  <a:pt x="5780" y="54237"/>
                </a:cubicBezTo>
                <a:cubicBezTo>
                  <a:pt x="7176" y="54237"/>
                  <a:pt x="7176" y="54237"/>
                  <a:pt x="8571" y="54237"/>
                </a:cubicBezTo>
                <a:lnTo>
                  <a:pt x="8571" y="54237"/>
                </a:lnTo>
                <a:lnTo>
                  <a:pt x="8571" y="54237"/>
                </a:lnTo>
                <a:lnTo>
                  <a:pt x="8571" y="54237"/>
                </a:lnTo>
                <a:cubicBezTo>
                  <a:pt x="60598" y="78192"/>
                  <a:pt x="60598" y="78192"/>
                  <a:pt x="60598" y="78192"/>
                </a:cubicBezTo>
                <a:cubicBezTo>
                  <a:pt x="112823" y="54237"/>
                  <a:pt x="112823" y="54237"/>
                  <a:pt x="112823" y="54237"/>
                </a:cubicBezTo>
                <a:lnTo>
                  <a:pt x="112823" y="54237"/>
                </a:lnTo>
                <a:lnTo>
                  <a:pt x="112823" y="54237"/>
                </a:lnTo>
                <a:lnTo>
                  <a:pt x="112823" y="54237"/>
                </a:lnTo>
                <a:lnTo>
                  <a:pt x="114219" y="54237"/>
                </a:lnTo>
                <a:cubicBezTo>
                  <a:pt x="118405" y="54237"/>
                  <a:pt x="119800" y="55819"/>
                  <a:pt x="119800" y="60564"/>
                </a:cubicBezTo>
                <a:cubicBezTo>
                  <a:pt x="119800" y="62146"/>
                  <a:pt x="118405" y="65310"/>
                  <a:pt x="117009" y="65310"/>
                </a:cubicBezTo>
                <a:close/>
                <a:moveTo>
                  <a:pt x="117009" y="38192"/>
                </a:moveTo>
                <a:lnTo>
                  <a:pt x="117009" y="38192"/>
                </a:lnTo>
                <a:lnTo>
                  <a:pt x="117009" y="38192"/>
                </a:lnTo>
                <a:cubicBezTo>
                  <a:pt x="61993" y="63728"/>
                  <a:pt x="61993" y="63728"/>
                  <a:pt x="61993" y="63728"/>
                </a:cubicBezTo>
                <a:lnTo>
                  <a:pt x="61993" y="63728"/>
                </a:lnTo>
                <a:lnTo>
                  <a:pt x="61993" y="63728"/>
                </a:lnTo>
                <a:lnTo>
                  <a:pt x="61993" y="63728"/>
                </a:lnTo>
                <a:lnTo>
                  <a:pt x="60598" y="63728"/>
                </a:lnTo>
                <a:cubicBezTo>
                  <a:pt x="59202" y="63728"/>
                  <a:pt x="59202" y="63728"/>
                  <a:pt x="57807" y="63728"/>
                </a:cubicBezTo>
                <a:lnTo>
                  <a:pt x="57807" y="63728"/>
                </a:lnTo>
                <a:lnTo>
                  <a:pt x="57807" y="63728"/>
                </a:lnTo>
                <a:lnTo>
                  <a:pt x="57807" y="63728"/>
                </a:lnTo>
                <a:cubicBezTo>
                  <a:pt x="2990" y="38192"/>
                  <a:pt x="2990" y="38192"/>
                  <a:pt x="2990" y="38192"/>
                </a:cubicBezTo>
                <a:lnTo>
                  <a:pt x="2990" y="38192"/>
                </a:lnTo>
                <a:cubicBezTo>
                  <a:pt x="1395" y="36610"/>
                  <a:pt x="0" y="35028"/>
                  <a:pt x="0" y="31864"/>
                </a:cubicBezTo>
                <a:cubicBezTo>
                  <a:pt x="0" y="30282"/>
                  <a:pt x="1395" y="27118"/>
                  <a:pt x="2990" y="27118"/>
                </a:cubicBezTo>
                <a:lnTo>
                  <a:pt x="2990" y="27118"/>
                </a:lnTo>
                <a:cubicBezTo>
                  <a:pt x="57807" y="1581"/>
                  <a:pt x="57807" y="1581"/>
                  <a:pt x="57807" y="1581"/>
                </a:cubicBezTo>
                <a:lnTo>
                  <a:pt x="57807" y="1581"/>
                </a:lnTo>
                <a:lnTo>
                  <a:pt x="57807" y="1581"/>
                </a:lnTo>
                <a:lnTo>
                  <a:pt x="57807" y="1581"/>
                </a:lnTo>
                <a:cubicBezTo>
                  <a:pt x="59202" y="0"/>
                  <a:pt x="59202" y="0"/>
                  <a:pt x="60598" y="0"/>
                </a:cubicBezTo>
                <a:cubicBezTo>
                  <a:pt x="60598" y="0"/>
                  <a:pt x="61993" y="0"/>
                  <a:pt x="61993" y="1581"/>
                </a:cubicBezTo>
                <a:lnTo>
                  <a:pt x="61993" y="1581"/>
                </a:lnTo>
                <a:lnTo>
                  <a:pt x="61993" y="1581"/>
                </a:lnTo>
                <a:lnTo>
                  <a:pt x="61993" y="1581"/>
                </a:lnTo>
                <a:cubicBezTo>
                  <a:pt x="117009" y="27118"/>
                  <a:pt x="117009" y="27118"/>
                  <a:pt x="117009" y="27118"/>
                </a:cubicBezTo>
                <a:lnTo>
                  <a:pt x="117009" y="27118"/>
                </a:lnTo>
                <a:cubicBezTo>
                  <a:pt x="118405" y="27118"/>
                  <a:pt x="119800" y="30282"/>
                  <a:pt x="119800" y="31864"/>
                </a:cubicBezTo>
                <a:cubicBezTo>
                  <a:pt x="119800" y="35028"/>
                  <a:pt x="118405" y="36610"/>
                  <a:pt x="117009" y="38192"/>
                </a:cubicBezTo>
                <a:close/>
                <a:moveTo>
                  <a:pt x="5780" y="81355"/>
                </a:moveTo>
                <a:lnTo>
                  <a:pt x="5780" y="81355"/>
                </a:lnTo>
                <a:cubicBezTo>
                  <a:pt x="7176" y="81355"/>
                  <a:pt x="7176" y="81355"/>
                  <a:pt x="8571" y="81355"/>
                </a:cubicBezTo>
                <a:lnTo>
                  <a:pt x="8571" y="81355"/>
                </a:lnTo>
                <a:lnTo>
                  <a:pt x="8571" y="81355"/>
                </a:lnTo>
                <a:lnTo>
                  <a:pt x="8571" y="81355"/>
                </a:lnTo>
                <a:cubicBezTo>
                  <a:pt x="60598" y="106892"/>
                  <a:pt x="60598" y="106892"/>
                  <a:pt x="60598" y="106892"/>
                </a:cubicBezTo>
                <a:cubicBezTo>
                  <a:pt x="112823" y="81355"/>
                  <a:pt x="112823" y="81355"/>
                  <a:pt x="112823" y="81355"/>
                </a:cubicBezTo>
                <a:lnTo>
                  <a:pt x="112823" y="81355"/>
                </a:lnTo>
                <a:lnTo>
                  <a:pt x="112823" y="81355"/>
                </a:lnTo>
                <a:lnTo>
                  <a:pt x="112823" y="81355"/>
                </a:lnTo>
                <a:lnTo>
                  <a:pt x="114219" y="81355"/>
                </a:lnTo>
                <a:cubicBezTo>
                  <a:pt x="118405" y="81355"/>
                  <a:pt x="119800" y="84519"/>
                  <a:pt x="119800" y="87683"/>
                </a:cubicBezTo>
                <a:cubicBezTo>
                  <a:pt x="119800" y="91073"/>
                  <a:pt x="118405" y="92655"/>
                  <a:pt x="117009" y="94237"/>
                </a:cubicBezTo>
                <a:lnTo>
                  <a:pt x="117009" y="94237"/>
                </a:lnTo>
                <a:cubicBezTo>
                  <a:pt x="61993" y="119774"/>
                  <a:pt x="61993" y="119774"/>
                  <a:pt x="61993" y="119774"/>
                </a:cubicBezTo>
                <a:lnTo>
                  <a:pt x="61993" y="119774"/>
                </a:lnTo>
                <a:lnTo>
                  <a:pt x="61993" y="119774"/>
                </a:lnTo>
                <a:lnTo>
                  <a:pt x="61993" y="119774"/>
                </a:lnTo>
                <a:lnTo>
                  <a:pt x="60598" y="119774"/>
                </a:lnTo>
                <a:cubicBezTo>
                  <a:pt x="59202" y="119774"/>
                  <a:pt x="59202" y="119774"/>
                  <a:pt x="57807" y="119774"/>
                </a:cubicBezTo>
                <a:lnTo>
                  <a:pt x="57807" y="119774"/>
                </a:lnTo>
                <a:lnTo>
                  <a:pt x="57807" y="119774"/>
                </a:lnTo>
                <a:lnTo>
                  <a:pt x="57807" y="119774"/>
                </a:lnTo>
                <a:cubicBezTo>
                  <a:pt x="2990" y="94237"/>
                  <a:pt x="2990" y="94237"/>
                  <a:pt x="2990" y="94237"/>
                </a:cubicBezTo>
                <a:lnTo>
                  <a:pt x="2990" y="94237"/>
                </a:lnTo>
                <a:cubicBezTo>
                  <a:pt x="1395" y="92655"/>
                  <a:pt x="0" y="91073"/>
                  <a:pt x="0" y="87683"/>
                </a:cubicBezTo>
                <a:cubicBezTo>
                  <a:pt x="0" y="84519"/>
                  <a:pt x="2990" y="81355"/>
                  <a:pt x="5780" y="81355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ffectLst/>
        </p:spPr>
        <p:txBody>
          <a:bodyPr wrap="square" lIns="91440" tIns="45720" rIns="91440" bIns="45720" anchor="ctr">
            <a:normAutofit fontScale="25000" lnSpcReduction="20000"/>
          </a:bodyPr>
          <a:lstStyle/>
          <a:p>
            <a:pPr algn="ctr"/>
            <a:endParaRPr/>
          </a:p>
        </p:txBody>
      </p:sp>
      <p:sp>
        <p:nvSpPr>
          <p:cNvPr id="231" name="ïśḷïḓe"/>
          <p:cNvSpPr/>
          <p:nvPr/>
        </p:nvSpPr>
        <p:spPr>
          <a:xfrm>
            <a:off x="2664510" y="4935162"/>
            <a:ext cx="211585" cy="25930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2868" y="119800"/>
                </a:moveTo>
                <a:lnTo>
                  <a:pt x="112868" y="119800"/>
                </a:lnTo>
                <a:cubicBezTo>
                  <a:pt x="6885" y="119800"/>
                  <a:pt x="6885" y="119800"/>
                  <a:pt x="6885" y="119800"/>
                </a:cubicBezTo>
                <a:cubicBezTo>
                  <a:pt x="1721" y="119800"/>
                  <a:pt x="0" y="117004"/>
                  <a:pt x="0" y="114209"/>
                </a:cubicBezTo>
                <a:cubicBezTo>
                  <a:pt x="0" y="64891"/>
                  <a:pt x="0" y="64891"/>
                  <a:pt x="0" y="64891"/>
                </a:cubicBezTo>
                <a:cubicBezTo>
                  <a:pt x="0" y="62096"/>
                  <a:pt x="1721" y="59101"/>
                  <a:pt x="6885" y="59101"/>
                </a:cubicBezTo>
                <a:cubicBezTo>
                  <a:pt x="17213" y="59101"/>
                  <a:pt x="17213" y="59101"/>
                  <a:pt x="17213" y="59101"/>
                </a:cubicBezTo>
                <a:cubicBezTo>
                  <a:pt x="17213" y="33743"/>
                  <a:pt x="17213" y="33743"/>
                  <a:pt x="17213" y="33743"/>
                </a:cubicBezTo>
                <a:cubicBezTo>
                  <a:pt x="17213" y="13976"/>
                  <a:pt x="36393" y="0"/>
                  <a:pt x="59016" y="0"/>
                </a:cubicBezTo>
                <a:cubicBezTo>
                  <a:pt x="83360" y="0"/>
                  <a:pt x="100573" y="13976"/>
                  <a:pt x="100573" y="33743"/>
                </a:cubicBezTo>
                <a:cubicBezTo>
                  <a:pt x="100573" y="36539"/>
                  <a:pt x="98852" y="39534"/>
                  <a:pt x="93688" y="39534"/>
                </a:cubicBezTo>
                <a:cubicBezTo>
                  <a:pt x="90245" y="39534"/>
                  <a:pt x="86803" y="36539"/>
                  <a:pt x="86803" y="33743"/>
                </a:cubicBezTo>
                <a:cubicBezTo>
                  <a:pt x="86803" y="21164"/>
                  <a:pt x="74754" y="11181"/>
                  <a:pt x="59016" y="11181"/>
                </a:cubicBezTo>
                <a:cubicBezTo>
                  <a:pt x="43278" y="11181"/>
                  <a:pt x="31229" y="21164"/>
                  <a:pt x="31229" y="33743"/>
                </a:cubicBezTo>
                <a:cubicBezTo>
                  <a:pt x="31229" y="59101"/>
                  <a:pt x="31229" y="59101"/>
                  <a:pt x="31229" y="59101"/>
                </a:cubicBezTo>
                <a:cubicBezTo>
                  <a:pt x="86803" y="59101"/>
                  <a:pt x="86803" y="59101"/>
                  <a:pt x="86803" y="59101"/>
                </a:cubicBezTo>
                <a:cubicBezTo>
                  <a:pt x="100573" y="59101"/>
                  <a:pt x="100573" y="59101"/>
                  <a:pt x="100573" y="59101"/>
                </a:cubicBezTo>
                <a:cubicBezTo>
                  <a:pt x="112868" y="59101"/>
                  <a:pt x="112868" y="59101"/>
                  <a:pt x="112868" y="59101"/>
                </a:cubicBezTo>
                <a:cubicBezTo>
                  <a:pt x="116311" y="59101"/>
                  <a:pt x="119754" y="62096"/>
                  <a:pt x="119754" y="64891"/>
                </a:cubicBezTo>
                <a:cubicBezTo>
                  <a:pt x="119754" y="114209"/>
                  <a:pt x="119754" y="114209"/>
                  <a:pt x="119754" y="114209"/>
                </a:cubicBezTo>
                <a:cubicBezTo>
                  <a:pt x="119754" y="117004"/>
                  <a:pt x="116311" y="119800"/>
                  <a:pt x="112868" y="119800"/>
                </a:cubicBezTo>
                <a:close/>
                <a:moveTo>
                  <a:pt x="59016" y="70482"/>
                </a:moveTo>
                <a:lnTo>
                  <a:pt x="59016" y="70482"/>
                </a:lnTo>
                <a:cubicBezTo>
                  <a:pt x="52131" y="70482"/>
                  <a:pt x="45000" y="76073"/>
                  <a:pt x="45000" y="81863"/>
                </a:cubicBezTo>
                <a:cubicBezTo>
                  <a:pt x="45000" y="86056"/>
                  <a:pt x="48688" y="90249"/>
                  <a:pt x="52131" y="91647"/>
                </a:cubicBezTo>
                <a:cubicBezTo>
                  <a:pt x="52131" y="103028"/>
                  <a:pt x="52131" y="103028"/>
                  <a:pt x="52131" y="103028"/>
                </a:cubicBezTo>
                <a:cubicBezTo>
                  <a:pt x="52131" y="105823"/>
                  <a:pt x="55573" y="108618"/>
                  <a:pt x="59016" y="108618"/>
                </a:cubicBezTo>
                <a:cubicBezTo>
                  <a:pt x="64180" y="108618"/>
                  <a:pt x="65901" y="105823"/>
                  <a:pt x="65901" y="103028"/>
                </a:cubicBezTo>
                <a:cubicBezTo>
                  <a:pt x="65901" y="91647"/>
                  <a:pt x="65901" y="91647"/>
                  <a:pt x="65901" y="91647"/>
                </a:cubicBezTo>
                <a:cubicBezTo>
                  <a:pt x="71065" y="90249"/>
                  <a:pt x="72786" y="86056"/>
                  <a:pt x="72786" y="81863"/>
                </a:cubicBezTo>
                <a:cubicBezTo>
                  <a:pt x="72786" y="76073"/>
                  <a:pt x="67622" y="70482"/>
                  <a:pt x="59016" y="70482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ffectLst/>
        </p:spPr>
        <p:txBody>
          <a:bodyPr wrap="square" lIns="91440" tIns="45720" rIns="91440" bIns="45720" anchor="ctr">
            <a:normAutofit fontScale="25000" lnSpcReduction="20000"/>
          </a:bodyPr>
          <a:lstStyle/>
          <a:p>
            <a:pPr algn="ctr"/>
            <a:endParaRPr/>
          </a:p>
        </p:txBody>
      </p:sp>
      <p:sp>
        <p:nvSpPr>
          <p:cNvPr id="236" name="î$ļíḋè"/>
          <p:cNvSpPr/>
          <p:nvPr/>
        </p:nvSpPr>
        <p:spPr>
          <a:xfrm>
            <a:off x="5189440" y="5341079"/>
            <a:ext cx="2006347" cy="523971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 anchorCtr="0">
            <a:noAutofit/>
          </a:bodyPr>
          <a:lstStyle/>
          <a:p>
            <a:pPr marL="342900" indent="-342900">
              <a:lnSpc>
                <a:spcPct val="12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sz="2400" dirty="0"/>
              <a:t>方案可行</a:t>
            </a:r>
          </a:p>
        </p:txBody>
      </p:sp>
      <p:sp>
        <p:nvSpPr>
          <p:cNvPr id="18" name="îs1iďé"/>
          <p:cNvSpPr/>
          <p:nvPr/>
        </p:nvSpPr>
        <p:spPr>
          <a:xfrm>
            <a:off x="6735826" y="1662759"/>
            <a:ext cx="3747578" cy="523971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 anchorCtr="0">
            <a:noAutofit/>
          </a:bodyPr>
          <a:lstStyle/>
          <a:p>
            <a:pPr marL="342900" indent="-342900">
              <a:lnSpc>
                <a:spcPct val="12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sz="2400" dirty="0"/>
              <a:t>用户区：供用户使用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69925" y="78668"/>
            <a:ext cx="70262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</a:rPr>
              <a:t>固定分区分配</a:t>
            </a:r>
          </a:p>
        </p:txBody>
      </p:sp>
      <p:grpSp>
        <p:nvGrpSpPr>
          <p:cNvPr id="11" name="217641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39101" y="1156652"/>
            <a:ext cx="10876624" cy="3759329"/>
            <a:chOff x="642276" y="1929384"/>
            <a:chExt cx="10876624" cy="3759329"/>
          </a:xfrm>
        </p:grpSpPr>
        <p:sp>
          <p:nvSpPr>
            <p:cNvPr id="12" name="ïsḷîḋê"/>
            <p:cNvSpPr/>
            <p:nvPr/>
          </p:nvSpPr>
          <p:spPr>
            <a:xfrm>
              <a:off x="673100" y="1929384"/>
              <a:ext cx="10845800" cy="2125980"/>
            </a:xfrm>
            <a:prstGeom prst="rightArrow">
              <a:avLst>
                <a:gd name="adj1" fmla="val 50000"/>
                <a:gd name="adj2" fmla="val 42258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3" name="ïṩḻíḑe"/>
            <p:cNvSpPr/>
            <p:nvPr/>
          </p:nvSpPr>
          <p:spPr>
            <a:xfrm rot="2700000">
              <a:off x="1148317" y="2189617"/>
              <a:ext cx="1605516" cy="1605516"/>
            </a:xfrm>
            <a:custGeom>
              <a:avLst/>
              <a:gdLst>
                <a:gd name="connsiteX0" fmla="*/ 135628 w 1605516"/>
                <a:gd name="connsiteY0" fmla="*/ 135628 h 1605516"/>
                <a:gd name="connsiteX1" fmla="*/ 463063 w 1605516"/>
                <a:gd name="connsiteY1" fmla="*/ 0 h 1605516"/>
                <a:gd name="connsiteX2" fmla="*/ 1142453 w 1605516"/>
                <a:gd name="connsiteY2" fmla="*/ 0 h 1605516"/>
                <a:gd name="connsiteX3" fmla="*/ 1605516 w 1605516"/>
                <a:gd name="connsiteY3" fmla="*/ 463063 h 1605516"/>
                <a:gd name="connsiteX4" fmla="*/ 1605516 w 1605516"/>
                <a:gd name="connsiteY4" fmla="*/ 1142453 h 1605516"/>
                <a:gd name="connsiteX5" fmla="*/ 1142453 w 1605516"/>
                <a:gd name="connsiteY5" fmla="*/ 1605516 h 1605516"/>
                <a:gd name="connsiteX6" fmla="*/ 463063 w 1605516"/>
                <a:gd name="connsiteY6" fmla="*/ 1605516 h 1605516"/>
                <a:gd name="connsiteX7" fmla="*/ 282818 w 1605516"/>
                <a:gd name="connsiteY7" fmla="*/ 1569126 h 1605516"/>
                <a:gd name="connsiteX8" fmla="*/ 247355 w 1605516"/>
                <a:gd name="connsiteY8" fmla="*/ 1549878 h 1605516"/>
                <a:gd name="connsiteX9" fmla="*/ 706898 w 1605516"/>
                <a:gd name="connsiteY9" fmla="*/ 1090334 h 1605516"/>
                <a:gd name="connsiteX10" fmla="*/ 802757 w 1605516"/>
                <a:gd name="connsiteY10" fmla="*/ 1186193 h 1605516"/>
                <a:gd name="connsiteX11" fmla="*/ 802757 w 1605516"/>
                <a:gd name="connsiteY11" fmla="*/ 802757 h 1605516"/>
                <a:gd name="connsiteX12" fmla="*/ 419322 w 1605516"/>
                <a:gd name="connsiteY12" fmla="*/ 802757 h 1605516"/>
                <a:gd name="connsiteX13" fmla="*/ 515181 w 1605516"/>
                <a:gd name="connsiteY13" fmla="*/ 898616 h 1605516"/>
                <a:gd name="connsiteX14" fmla="*/ 55637 w 1605516"/>
                <a:gd name="connsiteY14" fmla="*/ 1358159 h 1605516"/>
                <a:gd name="connsiteX15" fmla="*/ 36390 w 1605516"/>
                <a:gd name="connsiteY15" fmla="*/ 1322698 h 1605516"/>
                <a:gd name="connsiteX16" fmla="*/ 0 w 1605516"/>
                <a:gd name="connsiteY16" fmla="*/ 1142453 h 1605516"/>
                <a:gd name="connsiteX17" fmla="*/ 0 w 1605516"/>
                <a:gd name="connsiteY17" fmla="*/ 463063 h 1605516"/>
                <a:gd name="connsiteX18" fmla="*/ 135628 w 1605516"/>
                <a:gd name="connsiteY18" fmla="*/ 135628 h 1605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05516" h="1605516">
                  <a:moveTo>
                    <a:pt x="135628" y="135628"/>
                  </a:moveTo>
                  <a:cubicBezTo>
                    <a:pt x="219426" y="51830"/>
                    <a:pt x="335192" y="0"/>
                    <a:pt x="463063" y="0"/>
                  </a:cubicBezTo>
                  <a:lnTo>
                    <a:pt x="1142453" y="0"/>
                  </a:lnTo>
                  <a:cubicBezTo>
                    <a:pt x="1398196" y="0"/>
                    <a:pt x="1605516" y="207320"/>
                    <a:pt x="1605516" y="463063"/>
                  </a:cubicBezTo>
                  <a:lnTo>
                    <a:pt x="1605516" y="1142453"/>
                  </a:lnTo>
                  <a:cubicBezTo>
                    <a:pt x="1605516" y="1398196"/>
                    <a:pt x="1398196" y="1605516"/>
                    <a:pt x="1142453" y="1605516"/>
                  </a:cubicBezTo>
                  <a:lnTo>
                    <a:pt x="463063" y="1605516"/>
                  </a:lnTo>
                  <a:cubicBezTo>
                    <a:pt x="399127" y="1605516"/>
                    <a:pt x="338218" y="1592559"/>
                    <a:pt x="282818" y="1569126"/>
                  </a:cubicBezTo>
                  <a:lnTo>
                    <a:pt x="247355" y="1549878"/>
                  </a:lnTo>
                  <a:lnTo>
                    <a:pt x="706898" y="1090334"/>
                  </a:lnTo>
                  <a:lnTo>
                    <a:pt x="802757" y="1186193"/>
                  </a:lnTo>
                  <a:lnTo>
                    <a:pt x="802757" y="802757"/>
                  </a:lnTo>
                  <a:lnTo>
                    <a:pt x="419322" y="802757"/>
                  </a:lnTo>
                  <a:lnTo>
                    <a:pt x="515181" y="898616"/>
                  </a:lnTo>
                  <a:lnTo>
                    <a:pt x="55637" y="1358159"/>
                  </a:lnTo>
                  <a:lnTo>
                    <a:pt x="36390" y="1322698"/>
                  </a:lnTo>
                  <a:cubicBezTo>
                    <a:pt x="12957" y="1267298"/>
                    <a:pt x="0" y="1206389"/>
                    <a:pt x="0" y="1142453"/>
                  </a:cubicBezTo>
                  <a:lnTo>
                    <a:pt x="0" y="463063"/>
                  </a:lnTo>
                  <a:cubicBezTo>
                    <a:pt x="0" y="335192"/>
                    <a:pt x="51830" y="219426"/>
                    <a:pt x="135628" y="135628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14" name="is1íḑe"/>
            <p:cNvSpPr/>
            <p:nvPr/>
          </p:nvSpPr>
          <p:spPr>
            <a:xfrm rot="2700000">
              <a:off x="3911600" y="2189617"/>
              <a:ext cx="1605516" cy="1605516"/>
            </a:xfrm>
            <a:custGeom>
              <a:avLst/>
              <a:gdLst>
                <a:gd name="connsiteX0" fmla="*/ 135459 w 1605516"/>
                <a:gd name="connsiteY0" fmla="*/ 135459 h 1605516"/>
                <a:gd name="connsiteX1" fmla="*/ 462485 w 1605516"/>
                <a:gd name="connsiteY1" fmla="*/ 0 h 1605516"/>
                <a:gd name="connsiteX2" fmla="*/ 1143031 w 1605516"/>
                <a:gd name="connsiteY2" fmla="*/ 0 h 1605516"/>
                <a:gd name="connsiteX3" fmla="*/ 1605516 w 1605516"/>
                <a:gd name="connsiteY3" fmla="*/ 462485 h 1605516"/>
                <a:gd name="connsiteX4" fmla="*/ 1605516 w 1605516"/>
                <a:gd name="connsiteY4" fmla="*/ 1143031 h 1605516"/>
                <a:gd name="connsiteX5" fmla="*/ 1143031 w 1605516"/>
                <a:gd name="connsiteY5" fmla="*/ 1605516 h 1605516"/>
                <a:gd name="connsiteX6" fmla="*/ 462485 w 1605516"/>
                <a:gd name="connsiteY6" fmla="*/ 1605516 h 1605516"/>
                <a:gd name="connsiteX7" fmla="*/ 282465 w 1605516"/>
                <a:gd name="connsiteY7" fmla="*/ 1569172 h 1605516"/>
                <a:gd name="connsiteX8" fmla="*/ 247202 w 1605516"/>
                <a:gd name="connsiteY8" fmla="*/ 1550031 h 1605516"/>
                <a:gd name="connsiteX9" fmla="*/ 706898 w 1605516"/>
                <a:gd name="connsiteY9" fmla="*/ 1090334 h 1605516"/>
                <a:gd name="connsiteX10" fmla="*/ 802757 w 1605516"/>
                <a:gd name="connsiteY10" fmla="*/ 1186193 h 1605516"/>
                <a:gd name="connsiteX11" fmla="*/ 802757 w 1605516"/>
                <a:gd name="connsiteY11" fmla="*/ 802757 h 1605516"/>
                <a:gd name="connsiteX12" fmla="*/ 419322 w 1605516"/>
                <a:gd name="connsiteY12" fmla="*/ 802757 h 1605516"/>
                <a:gd name="connsiteX13" fmla="*/ 515181 w 1605516"/>
                <a:gd name="connsiteY13" fmla="*/ 898616 h 1605516"/>
                <a:gd name="connsiteX14" fmla="*/ 55484 w 1605516"/>
                <a:gd name="connsiteY14" fmla="*/ 1358313 h 1605516"/>
                <a:gd name="connsiteX15" fmla="*/ 36345 w 1605516"/>
                <a:gd name="connsiteY15" fmla="*/ 1323051 h 1605516"/>
                <a:gd name="connsiteX16" fmla="*/ 0 w 1605516"/>
                <a:gd name="connsiteY16" fmla="*/ 1143031 h 1605516"/>
                <a:gd name="connsiteX17" fmla="*/ 0 w 1605516"/>
                <a:gd name="connsiteY17" fmla="*/ 462485 h 1605516"/>
                <a:gd name="connsiteX18" fmla="*/ 135459 w 1605516"/>
                <a:gd name="connsiteY18" fmla="*/ 135459 h 1605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05516" h="1605516">
                  <a:moveTo>
                    <a:pt x="135459" y="135459"/>
                  </a:moveTo>
                  <a:cubicBezTo>
                    <a:pt x="219152" y="51765"/>
                    <a:pt x="334773" y="0"/>
                    <a:pt x="462485" y="0"/>
                  </a:cubicBezTo>
                  <a:lnTo>
                    <a:pt x="1143031" y="0"/>
                  </a:lnTo>
                  <a:cubicBezTo>
                    <a:pt x="1398454" y="0"/>
                    <a:pt x="1605516" y="207062"/>
                    <a:pt x="1605516" y="462485"/>
                  </a:cubicBezTo>
                  <a:lnTo>
                    <a:pt x="1605516" y="1143031"/>
                  </a:lnTo>
                  <a:cubicBezTo>
                    <a:pt x="1605516" y="1398454"/>
                    <a:pt x="1398454" y="1605516"/>
                    <a:pt x="1143031" y="1605516"/>
                  </a:cubicBezTo>
                  <a:lnTo>
                    <a:pt x="462485" y="1605516"/>
                  </a:lnTo>
                  <a:cubicBezTo>
                    <a:pt x="398629" y="1605516"/>
                    <a:pt x="337796" y="1592575"/>
                    <a:pt x="282465" y="1569172"/>
                  </a:cubicBezTo>
                  <a:lnTo>
                    <a:pt x="247202" y="1550031"/>
                  </a:lnTo>
                  <a:lnTo>
                    <a:pt x="706898" y="1090334"/>
                  </a:lnTo>
                  <a:lnTo>
                    <a:pt x="802757" y="1186193"/>
                  </a:lnTo>
                  <a:lnTo>
                    <a:pt x="802757" y="802757"/>
                  </a:lnTo>
                  <a:lnTo>
                    <a:pt x="419322" y="802757"/>
                  </a:lnTo>
                  <a:lnTo>
                    <a:pt x="515181" y="898616"/>
                  </a:lnTo>
                  <a:lnTo>
                    <a:pt x="55484" y="1358313"/>
                  </a:lnTo>
                  <a:lnTo>
                    <a:pt x="36345" y="1323051"/>
                  </a:lnTo>
                  <a:cubicBezTo>
                    <a:pt x="12941" y="1267720"/>
                    <a:pt x="0" y="1206887"/>
                    <a:pt x="0" y="1143031"/>
                  </a:cubicBezTo>
                  <a:lnTo>
                    <a:pt x="0" y="462485"/>
                  </a:lnTo>
                  <a:cubicBezTo>
                    <a:pt x="0" y="334773"/>
                    <a:pt x="51765" y="219152"/>
                    <a:pt x="135459" y="13545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5" name="íṡ1ïḋé"/>
            <p:cNvSpPr/>
            <p:nvPr/>
          </p:nvSpPr>
          <p:spPr>
            <a:xfrm rot="2700000">
              <a:off x="6674883" y="2189617"/>
              <a:ext cx="1605516" cy="1605516"/>
            </a:xfrm>
            <a:custGeom>
              <a:avLst/>
              <a:gdLst>
                <a:gd name="connsiteX0" fmla="*/ 135431 w 1605516"/>
                <a:gd name="connsiteY0" fmla="*/ 135431 h 1605516"/>
                <a:gd name="connsiteX1" fmla="*/ 462389 w 1605516"/>
                <a:gd name="connsiteY1" fmla="*/ 0 h 1605516"/>
                <a:gd name="connsiteX2" fmla="*/ 1143127 w 1605516"/>
                <a:gd name="connsiteY2" fmla="*/ 0 h 1605516"/>
                <a:gd name="connsiteX3" fmla="*/ 1605516 w 1605516"/>
                <a:gd name="connsiteY3" fmla="*/ 462389 h 1605516"/>
                <a:gd name="connsiteX4" fmla="*/ 1605516 w 1605516"/>
                <a:gd name="connsiteY4" fmla="*/ 1143127 h 1605516"/>
                <a:gd name="connsiteX5" fmla="*/ 1143127 w 1605516"/>
                <a:gd name="connsiteY5" fmla="*/ 1605516 h 1605516"/>
                <a:gd name="connsiteX6" fmla="*/ 462389 w 1605516"/>
                <a:gd name="connsiteY6" fmla="*/ 1605516 h 1605516"/>
                <a:gd name="connsiteX7" fmla="*/ 282407 w 1605516"/>
                <a:gd name="connsiteY7" fmla="*/ 1569179 h 1605516"/>
                <a:gd name="connsiteX8" fmla="*/ 247177 w 1605516"/>
                <a:gd name="connsiteY8" fmla="*/ 1550057 h 1605516"/>
                <a:gd name="connsiteX9" fmla="*/ 706899 w 1605516"/>
                <a:gd name="connsiteY9" fmla="*/ 1090335 h 1605516"/>
                <a:gd name="connsiteX10" fmla="*/ 802758 w 1605516"/>
                <a:gd name="connsiteY10" fmla="*/ 1186194 h 1605516"/>
                <a:gd name="connsiteX11" fmla="*/ 802758 w 1605516"/>
                <a:gd name="connsiteY11" fmla="*/ 802758 h 1605516"/>
                <a:gd name="connsiteX12" fmla="*/ 419322 w 1605516"/>
                <a:gd name="connsiteY12" fmla="*/ 802758 h 1605516"/>
                <a:gd name="connsiteX13" fmla="*/ 515181 w 1605516"/>
                <a:gd name="connsiteY13" fmla="*/ 898617 h 1605516"/>
                <a:gd name="connsiteX14" fmla="*/ 55459 w 1605516"/>
                <a:gd name="connsiteY14" fmla="*/ 1358339 h 1605516"/>
                <a:gd name="connsiteX15" fmla="*/ 36337 w 1605516"/>
                <a:gd name="connsiteY15" fmla="*/ 1323109 h 1605516"/>
                <a:gd name="connsiteX16" fmla="*/ 0 w 1605516"/>
                <a:gd name="connsiteY16" fmla="*/ 1143127 h 1605516"/>
                <a:gd name="connsiteX17" fmla="*/ 0 w 1605516"/>
                <a:gd name="connsiteY17" fmla="*/ 462389 h 1605516"/>
                <a:gd name="connsiteX18" fmla="*/ 135431 w 1605516"/>
                <a:gd name="connsiteY18" fmla="*/ 135431 h 1605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05516" h="1605516">
                  <a:moveTo>
                    <a:pt x="135431" y="135431"/>
                  </a:moveTo>
                  <a:cubicBezTo>
                    <a:pt x="219107" y="51755"/>
                    <a:pt x="334704" y="0"/>
                    <a:pt x="462389" y="0"/>
                  </a:cubicBezTo>
                  <a:lnTo>
                    <a:pt x="1143127" y="0"/>
                  </a:lnTo>
                  <a:cubicBezTo>
                    <a:pt x="1398497" y="0"/>
                    <a:pt x="1605516" y="207019"/>
                    <a:pt x="1605516" y="462389"/>
                  </a:cubicBezTo>
                  <a:lnTo>
                    <a:pt x="1605516" y="1143127"/>
                  </a:lnTo>
                  <a:cubicBezTo>
                    <a:pt x="1605516" y="1398497"/>
                    <a:pt x="1398497" y="1605516"/>
                    <a:pt x="1143127" y="1605516"/>
                  </a:cubicBezTo>
                  <a:lnTo>
                    <a:pt x="462389" y="1605516"/>
                  </a:lnTo>
                  <a:cubicBezTo>
                    <a:pt x="398546" y="1605516"/>
                    <a:pt x="337726" y="1592577"/>
                    <a:pt x="282407" y="1569179"/>
                  </a:cubicBezTo>
                  <a:lnTo>
                    <a:pt x="247177" y="1550057"/>
                  </a:lnTo>
                  <a:lnTo>
                    <a:pt x="706899" y="1090335"/>
                  </a:lnTo>
                  <a:lnTo>
                    <a:pt x="802758" y="1186194"/>
                  </a:lnTo>
                  <a:lnTo>
                    <a:pt x="802758" y="802758"/>
                  </a:lnTo>
                  <a:lnTo>
                    <a:pt x="419322" y="802758"/>
                  </a:lnTo>
                  <a:lnTo>
                    <a:pt x="515181" y="898617"/>
                  </a:lnTo>
                  <a:lnTo>
                    <a:pt x="55459" y="1358339"/>
                  </a:lnTo>
                  <a:lnTo>
                    <a:pt x="36337" y="1323109"/>
                  </a:lnTo>
                  <a:cubicBezTo>
                    <a:pt x="12939" y="1267790"/>
                    <a:pt x="0" y="1206970"/>
                    <a:pt x="0" y="1143127"/>
                  </a:cubicBezTo>
                  <a:lnTo>
                    <a:pt x="0" y="462389"/>
                  </a:lnTo>
                  <a:cubicBezTo>
                    <a:pt x="0" y="334704"/>
                    <a:pt x="51755" y="219107"/>
                    <a:pt x="135431" y="135431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16" name="îṡlíḓè"/>
            <p:cNvSpPr/>
            <p:nvPr/>
          </p:nvSpPr>
          <p:spPr>
            <a:xfrm rot="2700000">
              <a:off x="9438167" y="2189617"/>
              <a:ext cx="1605516" cy="1605516"/>
            </a:xfrm>
            <a:custGeom>
              <a:avLst/>
              <a:gdLst>
                <a:gd name="connsiteX0" fmla="*/ 135431 w 1605516"/>
                <a:gd name="connsiteY0" fmla="*/ 135431 h 1605516"/>
                <a:gd name="connsiteX1" fmla="*/ 462389 w 1605516"/>
                <a:gd name="connsiteY1" fmla="*/ 0 h 1605516"/>
                <a:gd name="connsiteX2" fmla="*/ 1143127 w 1605516"/>
                <a:gd name="connsiteY2" fmla="*/ 0 h 1605516"/>
                <a:gd name="connsiteX3" fmla="*/ 1605516 w 1605516"/>
                <a:gd name="connsiteY3" fmla="*/ 462389 h 1605516"/>
                <a:gd name="connsiteX4" fmla="*/ 1605516 w 1605516"/>
                <a:gd name="connsiteY4" fmla="*/ 1143127 h 1605516"/>
                <a:gd name="connsiteX5" fmla="*/ 1143127 w 1605516"/>
                <a:gd name="connsiteY5" fmla="*/ 1605516 h 1605516"/>
                <a:gd name="connsiteX6" fmla="*/ 462389 w 1605516"/>
                <a:gd name="connsiteY6" fmla="*/ 1605516 h 1605516"/>
                <a:gd name="connsiteX7" fmla="*/ 282406 w 1605516"/>
                <a:gd name="connsiteY7" fmla="*/ 1569179 h 1605516"/>
                <a:gd name="connsiteX8" fmla="*/ 247176 w 1605516"/>
                <a:gd name="connsiteY8" fmla="*/ 1550057 h 1605516"/>
                <a:gd name="connsiteX9" fmla="*/ 706898 w 1605516"/>
                <a:gd name="connsiteY9" fmla="*/ 1090334 h 1605516"/>
                <a:gd name="connsiteX10" fmla="*/ 802757 w 1605516"/>
                <a:gd name="connsiteY10" fmla="*/ 1186193 h 1605516"/>
                <a:gd name="connsiteX11" fmla="*/ 802757 w 1605516"/>
                <a:gd name="connsiteY11" fmla="*/ 802757 h 1605516"/>
                <a:gd name="connsiteX12" fmla="*/ 419322 w 1605516"/>
                <a:gd name="connsiteY12" fmla="*/ 802757 h 1605516"/>
                <a:gd name="connsiteX13" fmla="*/ 515181 w 1605516"/>
                <a:gd name="connsiteY13" fmla="*/ 898616 h 1605516"/>
                <a:gd name="connsiteX14" fmla="*/ 55459 w 1605516"/>
                <a:gd name="connsiteY14" fmla="*/ 1358338 h 1605516"/>
                <a:gd name="connsiteX15" fmla="*/ 36337 w 1605516"/>
                <a:gd name="connsiteY15" fmla="*/ 1323110 h 1605516"/>
                <a:gd name="connsiteX16" fmla="*/ 0 w 1605516"/>
                <a:gd name="connsiteY16" fmla="*/ 1143127 h 1605516"/>
                <a:gd name="connsiteX17" fmla="*/ 0 w 1605516"/>
                <a:gd name="connsiteY17" fmla="*/ 462389 h 1605516"/>
                <a:gd name="connsiteX18" fmla="*/ 135431 w 1605516"/>
                <a:gd name="connsiteY18" fmla="*/ 135431 h 1605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05516" h="1605516">
                  <a:moveTo>
                    <a:pt x="135431" y="135431"/>
                  </a:moveTo>
                  <a:cubicBezTo>
                    <a:pt x="219107" y="51755"/>
                    <a:pt x="334704" y="0"/>
                    <a:pt x="462389" y="0"/>
                  </a:cubicBezTo>
                  <a:lnTo>
                    <a:pt x="1143127" y="0"/>
                  </a:lnTo>
                  <a:cubicBezTo>
                    <a:pt x="1398497" y="0"/>
                    <a:pt x="1605516" y="207019"/>
                    <a:pt x="1605516" y="462389"/>
                  </a:cubicBezTo>
                  <a:lnTo>
                    <a:pt x="1605516" y="1143127"/>
                  </a:lnTo>
                  <a:cubicBezTo>
                    <a:pt x="1605516" y="1398497"/>
                    <a:pt x="1398497" y="1605516"/>
                    <a:pt x="1143127" y="1605516"/>
                  </a:cubicBezTo>
                  <a:lnTo>
                    <a:pt x="462389" y="1605516"/>
                  </a:lnTo>
                  <a:cubicBezTo>
                    <a:pt x="398547" y="1605516"/>
                    <a:pt x="337726" y="1592577"/>
                    <a:pt x="282406" y="1569179"/>
                  </a:cubicBezTo>
                  <a:lnTo>
                    <a:pt x="247176" y="1550057"/>
                  </a:lnTo>
                  <a:lnTo>
                    <a:pt x="706898" y="1090334"/>
                  </a:lnTo>
                  <a:lnTo>
                    <a:pt x="802757" y="1186193"/>
                  </a:lnTo>
                  <a:lnTo>
                    <a:pt x="802757" y="802757"/>
                  </a:lnTo>
                  <a:lnTo>
                    <a:pt x="419322" y="802757"/>
                  </a:lnTo>
                  <a:lnTo>
                    <a:pt x="515181" y="898616"/>
                  </a:lnTo>
                  <a:lnTo>
                    <a:pt x="55459" y="1358338"/>
                  </a:lnTo>
                  <a:lnTo>
                    <a:pt x="36337" y="1323110"/>
                  </a:lnTo>
                  <a:cubicBezTo>
                    <a:pt x="12939" y="1267790"/>
                    <a:pt x="0" y="1206969"/>
                    <a:pt x="0" y="1143127"/>
                  </a:cubicBezTo>
                  <a:lnTo>
                    <a:pt x="0" y="462389"/>
                  </a:lnTo>
                  <a:cubicBezTo>
                    <a:pt x="0" y="334704"/>
                    <a:pt x="51755" y="219107"/>
                    <a:pt x="135431" y="13543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18" name="isľîdê"/>
            <p:cNvSpPr txBox="1"/>
            <p:nvPr/>
          </p:nvSpPr>
          <p:spPr>
            <a:xfrm>
              <a:off x="642276" y="4175481"/>
              <a:ext cx="2533740" cy="146171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t" anchorCtr="0">
              <a:noAutofit/>
            </a:bodyPr>
            <a:lstStyle/>
            <a:p>
              <a:pPr marL="0" lvl="1" algn="ctr">
                <a:lnSpc>
                  <a:spcPct val="120000"/>
                </a:lnSpc>
              </a:pPr>
              <a:r>
                <a:rPr lang="zh-CN" altLang="en-US" sz="2400" dirty="0"/>
                <a:t>最早的、也是最简单的一种可运行多道程序的存储管理方式。</a:t>
              </a:r>
            </a:p>
          </p:txBody>
        </p:sp>
        <p:sp>
          <p:nvSpPr>
            <p:cNvPr id="26" name="îṣḻidé"/>
            <p:cNvSpPr txBox="1"/>
            <p:nvPr/>
          </p:nvSpPr>
          <p:spPr>
            <a:xfrm>
              <a:off x="1960664" y="2605404"/>
              <a:ext cx="708108" cy="678249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ctr">
              <a:normAutofit/>
            </a:bodyPr>
            <a:lstStyle/>
            <a:p>
              <a:pPr algn="ctr"/>
              <a:r>
                <a:rPr lang="en-US" altLang="zh-CN" sz="3200" b="1" i="1" dirty="0">
                  <a:solidFill>
                    <a:schemeClr val="bg1"/>
                  </a:solidFill>
                </a:rPr>
                <a:t>00</a:t>
              </a:r>
              <a:endParaRPr lang="zh-CN" altLang="en-US" sz="3200" b="1" i="1" dirty="0">
                <a:solidFill>
                  <a:schemeClr val="bg1"/>
                </a:solidFill>
              </a:endParaRPr>
            </a:p>
          </p:txBody>
        </p:sp>
        <p:sp>
          <p:nvSpPr>
            <p:cNvPr id="27" name="ïŝ1ïḋè"/>
            <p:cNvSpPr txBox="1"/>
            <p:nvPr/>
          </p:nvSpPr>
          <p:spPr>
            <a:xfrm>
              <a:off x="4741597" y="2605404"/>
              <a:ext cx="708108" cy="678249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ctr">
              <a:normAutofit/>
            </a:bodyPr>
            <a:lstStyle/>
            <a:p>
              <a:pPr algn="ctr"/>
              <a:r>
                <a:rPr lang="en-US" altLang="zh-CN" sz="3200" b="1" i="1" dirty="0">
                  <a:solidFill>
                    <a:schemeClr val="bg1"/>
                  </a:solidFill>
                </a:rPr>
                <a:t>00</a:t>
              </a:r>
              <a:endParaRPr lang="zh-CN" altLang="en-US" sz="3200" b="1" i="1" dirty="0">
                <a:solidFill>
                  <a:schemeClr val="bg1"/>
                </a:solidFill>
              </a:endParaRPr>
            </a:p>
          </p:txBody>
        </p:sp>
        <p:sp>
          <p:nvSpPr>
            <p:cNvPr id="28" name="í$lîdé"/>
            <p:cNvSpPr txBox="1"/>
            <p:nvPr/>
          </p:nvSpPr>
          <p:spPr>
            <a:xfrm>
              <a:off x="7522530" y="2605404"/>
              <a:ext cx="708108" cy="678249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ctr">
              <a:normAutofit/>
            </a:bodyPr>
            <a:lstStyle/>
            <a:p>
              <a:pPr algn="ctr"/>
              <a:r>
                <a:rPr lang="en-US" altLang="zh-CN" sz="3200" b="1" i="1" dirty="0">
                  <a:solidFill>
                    <a:schemeClr val="bg1"/>
                  </a:solidFill>
                </a:rPr>
                <a:t>00</a:t>
              </a:r>
              <a:endParaRPr lang="zh-CN" altLang="en-US" sz="3200" b="1" i="1" dirty="0">
                <a:solidFill>
                  <a:schemeClr val="bg1"/>
                </a:solidFill>
              </a:endParaRPr>
            </a:p>
          </p:txBody>
        </p:sp>
        <p:sp>
          <p:nvSpPr>
            <p:cNvPr id="29" name="išḻïďè"/>
            <p:cNvSpPr txBox="1"/>
            <p:nvPr/>
          </p:nvSpPr>
          <p:spPr>
            <a:xfrm>
              <a:off x="10303464" y="2605404"/>
              <a:ext cx="708108" cy="678249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ctr">
              <a:normAutofit/>
            </a:bodyPr>
            <a:lstStyle/>
            <a:p>
              <a:pPr algn="ctr"/>
              <a:r>
                <a:rPr lang="en-US" altLang="zh-CN" sz="3200" b="1" i="1" dirty="0">
                  <a:solidFill>
                    <a:schemeClr val="bg1"/>
                  </a:solidFill>
                </a:rPr>
                <a:t>00</a:t>
              </a:r>
              <a:endParaRPr lang="zh-CN" altLang="en-US" sz="3200" b="1" i="1" dirty="0">
                <a:solidFill>
                  <a:schemeClr val="bg1"/>
                </a:solidFill>
              </a:endParaRPr>
            </a:p>
          </p:txBody>
        </p:sp>
        <p:sp>
          <p:nvSpPr>
            <p:cNvPr id="34" name="isľîdê"/>
            <p:cNvSpPr txBox="1"/>
            <p:nvPr/>
          </p:nvSpPr>
          <p:spPr>
            <a:xfrm>
              <a:off x="3414210" y="4226997"/>
              <a:ext cx="2533740" cy="146171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t" anchorCtr="0">
              <a:noAutofit/>
            </a:bodyPr>
            <a:lstStyle/>
            <a:p>
              <a:pPr marL="0" lvl="1" algn="ctr">
                <a:lnSpc>
                  <a:spcPct val="120000"/>
                </a:lnSpc>
              </a:pPr>
              <a:r>
                <a:rPr lang="zh-CN" altLang="en-US" sz="2400" dirty="0"/>
                <a:t>预先把可分配的主存储器空间分割成若干个连续区域，称为一个</a:t>
              </a:r>
              <a:r>
                <a:rPr lang="zh-CN" altLang="en-US" sz="2400" dirty="0">
                  <a:solidFill>
                    <a:srgbClr val="FF0000"/>
                  </a:solidFill>
                </a:rPr>
                <a:t>分区</a:t>
              </a:r>
              <a:r>
                <a:rPr lang="zh-CN" altLang="en-US" sz="2400" dirty="0"/>
                <a:t>。</a:t>
              </a:r>
            </a:p>
          </p:txBody>
        </p:sp>
        <p:sp>
          <p:nvSpPr>
            <p:cNvPr id="35" name="isľîdê"/>
            <p:cNvSpPr txBox="1"/>
            <p:nvPr/>
          </p:nvSpPr>
          <p:spPr>
            <a:xfrm>
              <a:off x="6255660" y="4175481"/>
              <a:ext cx="2357253" cy="146171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t" anchorCtr="0">
              <a:noAutofit/>
            </a:bodyPr>
            <a:lstStyle/>
            <a:p>
              <a:pPr marL="0" lvl="1" algn="ctr">
                <a:lnSpc>
                  <a:spcPct val="120000"/>
                </a:lnSpc>
              </a:pPr>
              <a:r>
                <a:rPr lang="zh-CN" altLang="en-US" sz="2400" dirty="0"/>
                <a:t>每个分区的大小可以相同也可以不同。但分区大小固定不变，每个分区装一个且只能装一个作业。</a:t>
              </a:r>
            </a:p>
          </p:txBody>
        </p:sp>
        <p:sp>
          <p:nvSpPr>
            <p:cNvPr id="36" name="isľîdê"/>
            <p:cNvSpPr txBox="1"/>
            <p:nvPr/>
          </p:nvSpPr>
          <p:spPr>
            <a:xfrm>
              <a:off x="8985160" y="4175481"/>
              <a:ext cx="2533740" cy="146171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t" anchorCtr="0">
              <a:noAutofit/>
            </a:bodyPr>
            <a:lstStyle/>
            <a:p>
              <a:pPr marL="0" lvl="1" algn="ctr">
                <a:lnSpc>
                  <a:spcPct val="120000"/>
                </a:lnSpc>
              </a:pPr>
              <a:r>
                <a:rPr lang="zh-CN" altLang="en-US" sz="2400" dirty="0"/>
                <a:t>内存分配：如果有一个空闲区，则分配给进程。</a:t>
              </a:r>
            </a:p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69925" y="78668"/>
            <a:ext cx="70262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</a:rPr>
              <a:t>划分分区的方法</a:t>
            </a:r>
          </a:p>
        </p:txBody>
      </p:sp>
      <p:sp>
        <p:nvSpPr>
          <p:cNvPr id="5" name="矩形: 圆角 4"/>
          <p:cNvSpPr/>
          <p:nvPr/>
        </p:nvSpPr>
        <p:spPr>
          <a:xfrm>
            <a:off x="984757" y="1846912"/>
            <a:ext cx="2742976" cy="570355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400" dirty="0">
                <a:sym typeface="Wingdings" panose="05000000000000000000" pitchFamily="2" charset="2"/>
              </a:rPr>
              <a:t>分区大小</a:t>
            </a:r>
            <a:r>
              <a:rPr lang="zh-CN" altLang="en-US" sz="2400" dirty="0">
                <a:solidFill>
                  <a:srgbClr val="FF0000"/>
                </a:solidFill>
                <a:sym typeface="Wingdings" panose="05000000000000000000" pitchFamily="2" charset="2"/>
              </a:rPr>
              <a:t>一样</a:t>
            </a:r>
            <a:endParaRPr lang="zh-CN" altLang="en-US" sz="2400" dirty="0">
              <a:sym typeface="Wingdings" panose="05000000000000000000" pitchFamily="2" charset="2"/>
            </a:endParaRPr>
          </a:p>
        </p:txBody>
      </p:sp>
      <p:sp>
        <p:nvSpPr>
          <p:cNvPr id="6" name="内容占位符 2"/>
          <p:cNvSpPr txBox="1"/>
          <p:nvPr/>
        </p:nvSpPr>
        <p:spPr>
          <a:xfrm>
            <a:off x="984756" y="2569496"/>
            <a:ext cx="4102399" cy="3110087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265" lvl="1" indent="-533400">
              <a:lnSpc>
                <a:spcPct val="132000"/>
              </a:lnSpc>
              <a:spcBef>
                <a:spcPts val="370"/>
              </a:spcBef>
              <a:buClr>
                <a:srgbClr val="E71101"/>
              </a:buClr>
              <a:buSzPct val="100000"/>
              <a:buFont typeface="Wingdings" panose="05000000000000000000" pitchFamily="2" charset="2"/>
              <a:buChar char="n"/>
              <a:defRPr/>
            </a:pPr>
            <a:r>
              <a:rPr lang="zh-CN" altLang="en-US" sz="2400" dirty="0"/>
              <a:t>缺乏灵活性</a:t>
            </a:r>
          </a:p>
          <a:p>
            <a:pPr marL="799465" lvl="2" indent="-533400">
              <a:lnSpc>
                <a:spcPct val="132000"/>
              </a:lnSpc>
              <a:spcBef>
                <a:spcPts val="370"/>
              </a:spcBef>
              <a:buClr>
                <a:srgbClr val="E71101"/>
              </a:buClr>
              <a:buSzPct val="100000"/>
              <a:buFont typeface="Wingdings" panose="05000000000000000000" pitchFamily="2" charset="2"/>
              <a:buChar char="Ø"/>
              <a:defRPr/>
            </a:pPr>
            <a:r>
              <a:rPr lang="zh-CN" altLang="en-US" sz="2200" dirty="0"/>
              <a:t>程序太小：浪费内存</a:t>
            </a:r>
          </a:p>
          <a:p>
            <a:pPr marL="799465" lvl="2" indent="-533400">
              <a:lnSpc>
                <a:spcPct val="132000"/>
              </a:lnSpc>
              <a:spcBef>
                <a:spcPts val="370"/>
              </a:spcBef>
              <a:buClr>
                <a:srgbClr val="E71101"/>
              </a:buClr>
              <a:buSzPct val="100000"/>
              <a:buFont typeface="Wingdings" panose="05000000000000000000" pitchFamily="2" charset="2"/>
              <a:buChar char="Ø"/>
              <a:defRPr/>
            </a:pPr>
            <a:r>
              <a:rPr lang="zh-CN" altLang="en-US" sz="2200" dirty="0"/>
              <a:t>程序太大：装不下</a:t>
            </a:r>
          </a:p>
          <a:p>
            <a:pPr marL="342265" lvl="1" indent="-533400">
              <a:lnSpc>
                <a:spcPct val="132000"/>
              </a:lnSpc>
              <a:spcBef>
                <a:spcPts val="370"/>
              </a:spcBef>
              <a:buClr>
                <a:srgbClr val="E71101"/>
              </a:buClr>
              <a:buSzPct val="100000"/>
              <a:buFont typeface="Wingdings" panose="05000000000000000000" pitchFamily="2" charset="2"/>
              <a:buChar char="n"/>
              <a:defRPr/>
            </a:pPr>
            <a:r>
              <a:rPr lang="zh-CN" altLang="en-US" sz="2400" dirty="0"/>
              <a:t>有些场合适用，如利用一台计算机同时控制多个相同对象</a:t>
            </a:r>
          </a:p>
        </p:txBody>
      </p:sp>
      <p:sp>
        <p:nvSpPr>
          <p:cNvPr id="7" name="矩形: 圆角 4"/>
          <p:cNvSpPr/>
          <p:nvPr/>
        </p:nvSpPr>
        <p:spPr>
          <a:xfrm>
            <a:off x="7071052" y="1846912"/>
            <a:ext cx="2961592" cy="570355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400" dirty="0">
                <a:sym typeface="Wingdings" panose="05000000000000000000" pitchFamily="2" charset="2"/>
              </a:rPr>
              <a:t>分区大小</a:t>
            </a:r>
            <a:r>
              <a:rPr lang="zh-CN" altLang="en-US" sz="2400" dirty="0">
                <a:solidFill>
                  <a:srgbClr val="FF0000"/>
                </a:solidFill>
                <a:sym typeface="Wingdings" panose="05000000000000000000" pitchFamily="2" charset="2"/>
              </a:rPr>
              <a:t>不等</a:t>
            </a:r>
          </a:p>
        </p:txBody>
      </p:sp>
      <p:sp>
        <p:nvSpPr>
          <p:cNvPr id="8" name="内容占位符 2"/>
          <p:cNvSpPr txBox="1"/>
          <p:nvPr/>
        </p:nvSpPr>
        <p:spPr>
          <a:xfrm>
            <a:off x="7071051" y="2569497"/>
            <a:ext cx="3244927" cy="1796442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1" indent="-342900">
              <a:lnSpc>
                <a:spcPct val="132000"/>
              </a:lnSpc>
              <a:spcBef>
                <a:spcPts val="370"/>
              </a:spcBef>
              <a:buClr>
                <a:srgbClr val="E71101"/>
              </a:buClr>
              <a:buSzPct val="100000"/>
              <a:buFont typeface="Wingdings" panose="05000000000000000000" pitchFamily="2" charset="2"/>
              <a:buChar char="n"/>
              <a:defRPr/>
            </a:pPr>
            <a:r>
              <a:rPr lang="zh-CN" altLang="en-US" sz="2400" dirty="0"/>
              <a:t>多个小分区</a:t>
            </a:r>
          </a:p>
          <a:p>
            <a:pPr marL="342900" lvl="1" indent="-342900">
              <a:lnSpc>
                <a:spcPct val="132000"/>
              </a:lnSpc>
              <a:spcBef>
                <a:spcPts val="370"/>
              </a:spcBef>
              <a:buClr>
                <a:srgbClr val="E71101"/>
              </a:buClr>
              <a:buSzPct val="100000"/>
              <a:buFont typeface="Wingdings" panose="05000000000000000000" pitchFamily="2" charset="2"/>
              <a:buChar char="n"/>
              <a:defRPr/>
            </a:pPr>
            <a:r>
              <a:rPr lang="zh-CN" altLang="en-US" sz="2400" dirty="0"/>
              <a:t>适量中分区</a:t>
            </a:r>
          </a:p>
          <a:p>
            <a:pPr marL="342900" lvl="1" indent="-342900">
              <a:lnSpc>
                <a:spcPct val="132000"/>
              </a:lnSpc>
              <a:spcBef>
                <a:spcPts val="370"/>
              </a:spcBef>
              <a:buClr>
                <a:srgbClr val="E71101"/>
              </a:buClr>
              <a:buSzPct val="100000"/>
              <a:buFont typeface="Wingdings" panose="05000000000000000000" pitchFamily="2" charset="2"/>
              <a:buChar char="n"/>
              <a:defRPr/>
            </a:pPr>
            <a:r>
              <a:rPr lang="zh-CN" altLang="en-US" sz="2400" dirty="0"/>
              <a:t>少量大分区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5893671" y="1986146"/>
            <a:ext cx="0" cy="353235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>
            <a:off x="5731099" y="4932608"/>
            <a:ext cx="552503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>
            <a:off x="5705341" y="4675031"/>
            <a:ext cx="552503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69925" y="78668"/>
            <a:ext cx="70262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</a:rPr>
              <a:t>内存分配例子</a:t>
            </a:r>
          </a:p>
        </p:txBody>
      </p:sp>
      <p:graphicFrame>
        <p:nvGraphicFramePr>
          <p:cNvPr id="10" name="Group 147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1064963" y="1332888"/>
          <a:ext cx="5902509" cy="3947449"/>
        </p:xfrm>
        <a:graphic>
          <a:graphicData uri="http://schemas.openxmlformats.org/drawingml/2006/table">
            <a:tbl>
              <a:tblPr>
                <a:tableStyleId>{5DA37D80-6434-44D0-A028-1B22A696006F}</a:tableStyleId>
              </a:tblPr>
              <a:tblGrid>
                <a:gridCol w="11954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701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667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7016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99177">
                <a:tc>
                  <a:txBody>
                    <a:bodyPr/>
                    <a:lstStyle>
                      <a:lvl1pPr>
                        <a:buClr>
                          <a:schemeClr val="tx2"/>
                        </a:buClr>
                        <a:buSzPct val="75000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buClr>
                          <a:schemeClr val="accent2"/>
                        </a:buClr>
                        <a:buSzPct val="65000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kumimoji="1" lang="zh-CN" altLang="en-US" sz="2400" u="none" strike="noStrike" cap="none" normalizeH="0" baseline="0" dirty="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</a:rPr>
                        <a:t>分区号</a:t>
                      </a:r>
                      <a:endParaRPr kumimoji="1" lang="zh-CN" alt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2065" marR="92065" marT="46051" marB="46051" anchor="ctr" horzOverflow="overflow"/>
                </a:tc>
                <a:tc>
                  <a:txBody>
                    <a:bodyPr/>
                    <a:lstStyle>
                      <a:lvl1pPr>
                        <a:buClr>
                          <a:schemeClr val="tx2"/>
                        </a:buClr>
                        <a:buSzPct val="75000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buClr>
                          <a:schemeClr val="accent2"/>
                        </a:buClr>
                        <a:buSzPct val="65000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kumimoji="1" lang="zh-CN" altLang="en-US" sz="2400" u="none" strike="noStrike" cap="none" normalizeH="0" baseline="0" dirty="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</a:rPr>
                        <a:t>大小</a:t>
                      </a:r>
                      <a:r>
                        <a:rPr kumimoji="1" lang="en-US" altLang="zh-CN" sz="2400" u="none" strike="noStrike" cap="none" normalizeH="0" baseline="0" dirty="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</a:rPr>
                        <a:t>(K)</a:t>
                      </a:r>
                      <a:endParaRPr kumimoji="1" lang="en-US" altLang="zh-CN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2065" marR="92065" marT="46051" marB="46051" anchor="ctr" horzOverflow="overflow"/>
                </a:tc>
                <a:tc>
                  <a:txBody>
                    <a:bodyPr/>
                    <a:lstStyle>
                      <a:lvl1pPr>
                        <a:buClr>
                          <a:schemeClr val="tx2"/>
                        </a:buClr>
                        <a:buSzPct val="75000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buClr>
                          <a:schemeClr val="accent2"/>
                        </a:buClr>
                        <a:buSzPct val="65000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kumimoji="1" lang="zh-CN" altLang="en-US" sz="2400" u="none" strike="noStrike" cap="none" normalizeH="0" baseline="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</a:rPr>
                        <a:t>起始地址</a:t>
                      </a:r>
                      <a:r>
                        <a:rPr kumimoji="1" lang="en-US" altLang="zh-CN" sz="2400" u="none" strike="noStrike" cap="none" normalizeH="0" baseline="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</a:rPr>
                        <a:t>(K)</a:t>
                      </a:r>
                      <a:endParaRPr kumimoji="1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2065" marR="92065" marT="46051" marB="46051" anchor="ctr" horzOverflow="overflow"/>
                </a:tc>
                <a:tc>
                  <a:txBody>
                    <a:bodyPr/>
                    <a:lstStyle>
                      <a:lvl1pPr>
                        <a:buClr>
                          <a:schemeClr val="tx2"/>
                        </a:buClr>
                        <a:buSzPct val="75000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buClr>
                          <a:schemeClr val="accent2"/>
                        </a:buClr>
                        <a:buSzPct val="65000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kumimoji="1" lang="zh-CN" altLang="en-US" sz="2400" u="none" strike="noStrike" cap="none" normalizeH="0" baseline="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</a:rPr>
                        <a:t>状态</a:t>
                      </a:r>
                      <a:endParaRPr kumimoji="1" lang="zh-CN" alt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2065" marR="92065" marT="46051" marB="46051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74959">
                <a:tc>
                  <a:txBody>
                    <a:bodyPr/>
                    <a:lstStyle>
                      <a:lvl1pPr>
                        <a:buClr>
                          <a:schemeClr val="tx2"/>
                        </a:buClr>
                        <a:buSzPct val="75000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buClr>
                          <a:schemeClr val="accent2"/>
                        </a:buClr>
                        <a:buSzPct val="65000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kumimoji="1" lang="en-US" altLang="zh-CN" sz="2400" u="none" strike="noStrike" cap="none" normalizeH="0" baseline="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</a:rPr>
                        <a:t>1</a:t>
                      </a:r>
                      <a:endParaRPr kumimoji="1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2065" marR="92065" marT="46051" marB="46051" anchor="ctr" horzOverflow="overflow"/>
                </a:tc>
                <a:tc>
                  <a:txBody>
                    <a:bodyPr/>
                    <a:lstStyle>
                      <a:lvl1pPr>
                        <a:buClr>
                          <a:schemeClr val="tx2"/>
                        </a:buClr>
                        <a:buSzPct val="75000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buClr>
                          <a:schemeClr val="accent2"/>
                        </a:buClr>
                        <a:buSzPct val="65000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kumimoji="1" lang="en-US" altLang="zh-CN" sz="2400" u="none" strike="noStrike" cap="none" normalizeH="0" baseline="0" dirty="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</a:rPr>
                        <a:t>12</a:t>
                      </a:r>
                      <a:endParaRPr kumimoji="1" lang="en-US" altLang="zh-CN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2065" marR="92065" marT="46051" marB="46051" anchor="ctr" horzOverflow="overflow"/>
                </a:tc>
                <a:tc>
                  <a:txBody>
                    <a:bodyPr/>
                    <a:lstStyle>
                      <a:lvl1pPr>
                        <a:buClr>
                          <a:schemeClr val="tx2"/>
                        </a:buClr>
                        <a:buSzPct val="75000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buClr>
                          <a:schemeClr val="accent2"/>
                        </a:buClr>
                        <a:buSzPct val="65000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kumimoji="1" lang="en-US" altLang="zh-CN" sz="2400" u="none" strike="noStrike" cap="none" normalizeH="0" baseline="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</a:rPr>
                        <a:t>20</a:t>
                      </a:r>
                      <a:endParaRPr kumimoji="1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2065" marR="92065" marT="46051" marB="46051" anchor="ctr" horzOverflow="overflow"/>
                </a:tc>
                <a:tc>
                  <a:txBody>
                    <a:bodyPr/>
                    <a:lstStyle>
                      <a:lvl1pPr>
                        <a:buClr>
                          <a:schemeClr val="tx2"/>
                        </a:buClr>
                        <a:buSzPct val="75000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buClr>
                          <a:schemeClr val="accent2"/>
                        </a:buClr>
                        <a:buSzPct val="65000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kumimoji="1" lang="zh-CN" altLang="en-US" sz="2400" u="none" strike="noStrike" cap="none" normalizeH="0" baseline="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</a:rPr>
                        <a:t>已分配</a:t>
                      </a: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2065" marR="92065" marT="46051" marB="46051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23395">
                <a:tc>
                  <a:txBody>
                    <a:bodyPr/>
                    <a:lstStyle>
                      <a:lvl1pPr>
                        <a:buClr>
                          <a:schemeClr val="tx2"/>
                        </a:buClr>
                        <a:buSzPct val="75000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buClr>
                          <a:schemeClr val="accent2"/>
                        </a:buClr>
                        <a:buSzPct val="65000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kumimoji="1" lang="en-US" altLang="zh-CN" sz="2400" u="none" strike="noStrike" cap="none" normalizeH="0" baseline="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</a:rPr>
                        <a:t>2</a:t>
                      </a:r>
                      <a:endParaRPr kumimoji="1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2065" marR="92065" marT="46051" marB="46051" anchor="ctr" horzOverflow="overflow"/>
                </a:tc>
                <a:tc>
                  <a:txBody>
                    <a:bodyPr/>
                    <a:lstStyle>
                      <a:lvl1pPr>
                        <a:buClr>
                          <a:schemeClr val="tx2"/>
                        </a:buClr>
                        <a:buSzPct val="75000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buClr>
                          <a:schemeClr val="accent2"/>
                        </a:buClr>
                        <a:buSzPct val="65000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kumimoji="1" lang="en-US" altLang="zh-CN" sz="2400" u="none" strike="noStrike" cap="none" normalizeH="0" baseline="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</a:rPr>
                        <a:t>32</a:t>
                      </a:r>
                      <a:endParaRPr kumimoji="1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2065" marR="92065" marT="46051" marB="46051" anchor="ctr" horzOverflow="overflow"/>
                </a:tc>
                <a:tc>
                  <a:txBody>
                    <a:bodyPr/>
                    <a:lstStyle>
                      <a:lvl1pPr>
                        <a:buClr>
                          <a:schemeClr val="tx2"/>
                        </a:buClr>
                        <a:buSzPct val="75000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buClr>
                          <a:schemeClr val="accent2"/>
                        </a:buClr>
                        <a:buSzPct val="65000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kumimoji="1" lang="en-US" altLang="zh-CN" sz="2400" u="none" strike="noStrike" cap="none" normalizeH="0" baseline="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</a:rPr>
                        <a:t>32</a:t>
                      </a:r>
                      <a:endParaRPr kumimoji="1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2065" marR="92065" marT="46051" marB="46051" anchor="ctr" horzOverflow="overflow"/>
                </a:tc>
                <a:tc>
                  <a:txBody>
                    <a:bodyPr/>
                    <a:lstStyle>
                      <a:lvl1pPr>
                        <a:buClr>
                          <a:schemeClr val="tx2"/>
                        </a:buClr>
                        <a:buSzPct val="75000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buClr>
                          <a:schemeClr val="accent2"/>
                        </a:buClr>
                        <a:buSzPct val="65000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kumimoji="1" lang="zh-CN" altLang="en-US" sz="2400" u="none" strike="noStrike" cap="none" normalizeH="0" baseline="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</a:rPr>
                        <a:t>已分配</a:t>
                      </a: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2065" marR="92065" marT="46051" marB="46051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74959">
                <a:tc>
                  <a:txBody>
                    <a:bodyPr/>
                    <a:lstStyle>
                      <a:lvl1pPr>
                        <a:buClr>
                          <a:schemeClr val="tx2"/>
                        </a:buClr>
                        <a:buSzPct val="75000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buClr>
                          <a:schemeClr val="accent2"/>
                        </a:buClr>
                        <a:buSzPct val="65000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kumimoji="1" lang="en-US" altLang="zh-CN" sz="2400" u="none" strike="noStrike" cap="none" normalizeH="0" baseline="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</a:rPr>
                        <a:t>3</a:t>
                      </a:r>
                      <a:endParaRPr kumimoji="1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2065" marR="92065" marT="46051" marB="46051" anchor="ctr" horzOverflow="overflow"/>
                </a:tc>
                <a:tc>
                  <a:txBody>
                    <a:bodyPr/>
                    <a:lstStyle>
                      <a:lvl1pPr>
                        <a:buClr>
                          <a:schemeClr val="tx2"/>
                        </a:buClr>
                        <a:buSzPct val="75000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buClr>
                          <a:schemeClr val="accent2"/>
                        </a:buClr>
                        <a:buSzPct val="65000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kumimoji="1" lang="en-US" altLang="zh-CN" sz="2400" u="none" strike="noStrike" cap="none" normalizeH="0" baseline="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</a:rPr>
                        <a:t>64</a:t>
                      </a:r>
                      <a:endParaRPr kumimoji="1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2065" marR="92065" marT="46051" marB="46051" anchor="ctr" horzOverflow="overflow"/>
                </a:tc>
                <a:tc>
                  <a:txBody>
                    <a:bodyPr/>
                    <a:lstStyle>
                      <a:lvl1pPr>
                        <a:buClr>
                          <a:schemeClr val="tx2"/>
                        </a:buClr>
                        <a:buSzPct val="75000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buClr>
                          <a:schemeClr val="accent2"/>
                        </a:buClr>
                        <a:buSzPct val="65000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kumimoji="1" lang="en-US" altLang="zh-CN" sz="2400" u="none" strike="noStrike" cap="none" normalizeH="0" baseline="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</a:rPr>
                        <a:t>64</a:t>
                      </a:r>
                      <a:endParaRPr kumimoji="1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2065" marR="92065" marT="46051" marB="46051" anchor="ctr" horzOverflow="overflow"/>
                </a:tc>
                <a:tc>
                  <a:txBody>
                    <a:bodyPr/>
                    <a:lstStyle>
                      <a:lvl1pPr>
                        <a:buClr>
                          <a:schemeClr val="tx2"/>
                        </a:buClr>
                        <a:buSzPct val="75000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buClr>
                          <a:schemeClr val="accent2"/>
                        </a:buClr>
                        <a:buSzPct val="65000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kumimoji="1" lang="zh-CN" altLang="en-US" sz="2400" u="none" strike="noStrike" cap="none" normalizeH="0" baseline="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</a:rPr>
                        <a:t>已分配</a:t>
                      </a: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2065" marR="92065" marT="46051" marB="46051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74959">
                <a:tc>
                  <a:txBody>
                    <a:bodyPr/>
                    <a:lstStyle>
                      <a:lvl1pPr>
                        <a:buClr>
                          <a:schemeClr val="tx2"/>
                        </a:buClr>
                        <a:buSzPct val="75000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buClr>
                          <a:schemeClr val="accent2"/>
                        </a:buClr>
                        <a:buSzPct val="65000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kumimoji="1" lang="en-US" altLang="zh-CN" sz="2400" u="none" strike="noStrike" cap="none" normalizeH="0" baseline="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</a:rPr>
                        <a:t>4</a:t>
                      </a:r>
                      <a:endParaRPr kumimoji="1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2065" marR="92065" marT="46051" marB="46051" anchor="ctr" horzOverflow="overflow"/>
                </a:tc>
                <a:tc>
                  <a:txBody>
                    <a:bodyPr/>
                    <a:lstStyle>
                      <a:lvl1pPr>
                        <a:buClr>
                          <a:schemeClr val="tx2"/>
                        </a:buClr>
                        <a:buSzPct val="75000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buClr>
                          <a:schemeClr val="accent2"/>
                        </a:buClr>
                        <a:buSzPct val="65000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kumimoji="1" lang="en-US" altLang="zh-CN" sz="2400" u="none" strike="noStrike" cap="none" normalizeH="0" baseline="0" dirty="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</a:rPr>
                        <a:t>128</a:t>
                      </a:r>
                      <a:endParaRPr kumimoji="1" lang="en-US" altLang="zh-CN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2065" marR="92065" marT="46051" marB="46051" anchor="ctr" horzOverflow="overflow"/>
                </a:tc>
                <a:tc>
                  <a:txBody>
                    <a:bodyPr/>
                    <a:lstStyle>
                      <a:lvl1pPr>
                        <a:buClr>
                          <a:schemeClr val="tx2"/>
                        </a:buClr>
                        <a:buSzPct val="75000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buClr>
                          <a:schemeClr val="accent2"/>
                        </a:buClr>
                        <a:buSzPct val="65000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kumimoji="1" lang="en-US" altLang="zh-CN" sz="2400" u="none" strike="noStrike" cap="none" normalizeH="0" baseline="0" dirty="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</a:rPr>
                        <a:t>128</a:t>
                      </a:r>
                      <a:endParaRPr kumimoji="1" lang="en-US" altLang="zh-CN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2065" marR="92065" marT="46051" marB="46051" anchor="ctr" horzOverflow="overflow"/>
                </a:tc>
                <a:tc>
                  <a:txBody>
                    <a:bodyPr/>
                    <a:lstStyle>
                      <a:lvl1pPr>
                        <a:buClr>
                          <a:schemeClr val="tx2"/>
                        </a:buClr>
                        <a:buSzPct val="75000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buClr>
                          <a:schemeClr val="accent2"/>
                        </a:buClr>
                        <a:buSzPct val="65000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kumimoji="1" lang="zh-CN" altLang="en-US" sz="2400" u="none" strike="noStrike" cap="none" normalizeH="0" baseline="0" dirty="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</a:rPr>
                        <a:t>未分配</a:t>
                      </a:r>
                      <a:endParaRPr kumimoji="1" lang="zh-CN" alt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2065" marR="92065" marT="46051" marB="46051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2" name="Group 129"/>
          <p:cNvGraphicFramePr>
            <a:graphicFrameLocks noGrp="1"/>
          </p:cNvGraphicFramePr>
          <p:nvPr/>
        </p:nvGraphicFramePr>
        <p:xfrm>
          <a:off x="7696200" y="1332888"/>
          <a:ext cx="2915992" cy="4622800"/>
        </p:xfrm>
        <a:graphic>
          <a:graphicData uri="http://schemas.openxmlformats.org/drawingml/2006/table">
            <a:tbl>
              <a:tblPr/>
              <a:tblGrid>
                <a:gridCol w="10735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424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09642">
                <a:tc>
                  <a:txBody>
                    <a:bodyPr/>
                    <a:lstStyle>
                      <a:lvl1pPr>
                        <a:buClr>
                          <a:schemeClr val="tx2"/>
                        </a:buClr>
                        <a:buSzPct val="75000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buClr>
                          <a:schemeClr val="accent2"/>
                        </a:buClr>
                        <a:buSzPct val="65000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kumimoji="1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20K</a:t>
                      </a:r>
                    </a:p>
                  </a:txBody>
                  <a:tcPr marL="92075" marR="92075" marT="46041" marB="46041" anchor="b"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tx2"/>
                        </a:buClr>
                        <a:buSzPct val="75000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buClr>
                          <a:schemeClr val="accent2"/>
                        </a:buClr>
                        <a:buSzPct val="65000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kumimoji="1" lang="zh-CN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操作系统</a:t>
                      </a:r>
                    </a:p>
                  </a:txBody>
                  <a:tcPr marL="92075" marR="92075" marT="46041" marB="4604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7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8831">
                <a:tc>
                  <a:txBody>
                    <a:bodyPr/>
                    <a:lstStyle>
                      <a:lvl1pPr>
                        <a:buClr>
                          <a:schemeClr val="tx2"/>
                        </a:buClr>
                        <a:buSzPct val="75000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buClr>
                          <a:schemeClr val="accent2"/>
                        </a:buClr>
                        <a:buSzPct val="65000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kumimoji="1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32K</a:t>
                      </a:r>
                    </a:p>
                  </a:txBody>
                  <a:tcPr marL="92075" marR="92075" marT="46041" marB="46041" anchor="b"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tx2"/>
                        </a:buClr>
                        <a:buSzPct val="75000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buClr>
                          <a:schemeClr val="accent2"/>
                        </a:buClr>
                        <a:buSzPct val="65000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kumimoji="1" lang="zh-CN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作业</a:t>
                      </a:r>
                      <a:r>
                        <a:rPr kumimoji="1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A</a:t>
                      </a:r>
                    </a:p>
                  </a:txBody>
                  <a:tcPr marL="92075" marR="92075" marT="46041" marB="4604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81162">
                <a:tc>
                  <a:txBody>
                    <a:bodyPr/>
                    <a:lstStyle>
                      <a:lvl1pPr>
                        <a:buClr>
                          <a:schemeClr val="tx2"/>
                        </a:buClr>
                        <a:buSzPct val="75000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buClr>
                          <a:schemeClr val="accent2"/>
                        </a:buClr>
                        <a:buSzPct val="65000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kumimoji="1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64K</a:t>
                      </a:r>
                    </a:p>
                  </a:txBody>
                  <a:tcPr marL="92075" marR="92075" marT="46041" marB="46041" anchor="b"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tx2"/>
                        </a:buClr>
                        <a:buSzPct val="75000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buClr>
                          <a:schemeClr val="accent2"/>
                        </a:buClr>
                        <a:buSzPct val="65000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kumimoji="1" lang="zh-CN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作业</a:t>
                      </a:r>
                      <a:r>
                        <a:rPr kumimoji="1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B</a:t>
                      </a:r>
                    </a:p>
                  </a:txBody>
                  <a:tcPr marL="92075" marR="92075" marT="46041" marB="4604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00309">
                <a:tc>
                  <a:txBody>
                    <a:bodyPr/>
                    <a:lstStyle>
                      <a:lvl1pPr>
                        <a:buClr>
                          <a:schemeClr val="tx2"/>
                        </a:buClr>
                        <a:buSzPct val="75000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buClr>
                          <a:schemeClr val="accent2"/>
                        </a:buClr>
                        <a:buSzPct val="65000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kumimoji="1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128K</a:t>
                      </a:r>
                    </a:p>
                  </a:txBody>
                  <a:tcPr marL="92075" marR="92075" marT="46041" marB="46041" anchor="b"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tx2"/>
                        </a:buClr>
                        <a:buSzPct val="75000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buClr>
                          <a:schemeClr val="accent2"/>
                        </a:buClr>
                        <a:buSzPct val="65000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kumimoji="1" lang="zh-CN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作业</a:t>
                      </a:r>
                      <a:r>
                        <a:rPr kumimoji="1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C</a:t>
                      </a:r>
                    </a:p>
                  </a:txBody>
                  <a:tcPr marL="92075" marR="92075" marT="46041" marB="4604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12856">
                <a:tc>
                  <a:txBody>
                    <a:bodyPr/>
                    <a:lstStyle>
                      <a:lvl1pPr>
                        <a:buClr>
                          <a:schemeClr val="tx2"/>
                        </a:buClr>
                        <a:buSzPct val="75000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buClr>
                          <a:schemeClr val="accent2"/>
                        </a:buClr>
                        <a:buSzPct val="65000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kumimoji="1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256K</a:t>
                      </a:r>
                    </a:p>
                  </a:txBody>
                  <a:tcPr marL="92075" marR="92075" marT="46041" marB="46041" anchor="b"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tx2"/>
                        </a:buClr>
                        <a:buSzPct val="75000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buClr>
                          <a:schemeClr val="accent2"/>
                        </a:buClr>
                        <a:buSzPct val="65000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endParaRPr kumimoji="1" lang="zh-CN" altLang="zh-CN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2075" marR="92075" marT="46041" marB="4604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3" name="内容占位符 2"/>
          <p:cNvSpPr txBox="1"/>
          <p:nvPr/>
        </p:nvSpPr>
        <p:spPr>
          <a:xfrm>
            <a:off x="2657269" y="5452451"/>
            <a:ext cx="2527300" cy="50323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zh-CN" altLang="en-US" sz="2400" dirty="0"/>
              <a:t>固定分区使用表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任意多边形: 形状 18"/>
          <p:cNvSpPr/>
          <p:nvPr/>
        </p:nvSpPr>
        <p:spPr>
          <a:xfrm>
            <a:off x="-9525" y="-1"/>
            <a:ext cx="12201525" cy="1255073"/>
          </a:xfrm>
          <a:custGeom>
            <a:avLst/>
            <a:gdLst>
              <a:gd name="connsiteX0" fmla="*/ 19050 w 12201525"/>
              <a:gd name="connsiteY0" fmla="*/ 0 h 1028700"/>
              <a:gd name="connsiteX1" fmla="*/ 0 w 12201525"/>
              <a:gd name="connsiteY1" fmla="*/ 1028700 h 1028700"/>
              <a:gd name="connsiteX2" fmla="*/ 1743075 w 12201525"/>
              <a:gd name="connsiteY2" fmla="*/ 1028700 h 1028700"/>
              <a:gd name="connsiteX3" fmla="*/ 4381500 w 12201525"/>
              <a:gd name="connsiteY3" fmla="*/ 466725 h 1028700"/>
              <a:gd name="connsiteX4" fmla="*/ 6572250 w 12201525"/>
              <a:gd name="connsiteY4" fmla="*/ 285750 h 1028700"/>
              <a:gd name="connsiteX5" fmla="*/ 9115425 w 12201525"/>
              <a:gd name="connsiteY5" fmla="*/ 352425 h 1028700"/>
              <a:gd name="connsiteX6" fmla="*/ 11220450 w 12201525"/>
              <a:gd name="connsiteY6" fmla="*/ 619125 h 1028700"/>
              <a:gd name="connsiteX7" fmla="*/ 12201525 w 12201525"/>
              <a:gd name="connsiteY7" fmla="*/ 762000 h 1028700"/>
              <a:gd name="connsiteX8" fmla="*/ 12182475 w 12201525"/>
              <a:gd name="connsiteY8" fmla="*/ 0 h 1028700"/>
              <a:gd name="connsiteX9" fmla="*/ 19050 w 12201525"/>
              <a:gd name="connsiteY9" fmla="*/ 0 h 102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201525" h="1028700">
                <a:moveTo>
                  <a:pt x="19050" y="0"/>
                </a:moveTo>
                <a:lnTo>
                  <a:pt x="0" y="1028700"/>
                </a:lnTo>
                <a:lnTo>
                  <a:pt x="1743075" y="1028700"/>
                </a:lnTo>
                <a:lnTo>
                  <a:pt x="4381500" y="466725"/>
                </a:lnTo>
                <a:lnTo>
                  <a:pt x="6572250" y="285750"/>
                </a:lnTo>
                <a:lnTo>
                  <a:pt x="9115425" y="352425"/>
                </a:lnTo>
                <a:lnTo>
                  <a:pt x="11220450" y="619125"/>
                </a:lnTo>
                <a:lnTo>
                  <a:pt x="12201525" y="762000"/>
                </a:lnTo>
                <a:lnTo>
                  <a:pt x="12182475" y="0"/>
                </a:lnTo>
                <a:lnTo>
                  <a:pt x="19050" y="0"/>
                </a:lnTo>
                <a:close/>
              </a:path>
            </a:pathLst>
          </a:custGeom>
          <a:solidFill>
            <a:schemeClr val="accent3">
              <a:lumMod val="90000"/>
              <a:lumOff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771525" y="257830"/>
            <a:ext cx="19800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</a:rPr>
              <a:t>内容导航：</a:t>
            </a:r>
          </a:p>
        </p:txBody>
      </p:sp>
      <p:sp>
        <p:nvSpPr>
          <p:cNvPr id="22" name="矩形 21"/>
          <p:cNvSpPr/>
          <p:nvPr/>
        </p:nvSpPr>
        <p:spPr>
          <a:xfrm>
            <a:off x="1696469" y="1737498"/>
            <a:ext cx="450014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0000FF"/>
                </a:solidFill>
                <a:latin typeface="+mj-ea"/>
                <a:ea typeface="+mj-ea"/>
              </a:rPr>
              <a:t>5.1 </a:t>
            </a:r>
            <a:r>
              <a:rPr lang="zh-CN" altLang="en-US" sz="2400" b="1" dirty="0">
                <a:solidFill>
                  <a:srgbClr val="0000FF"/>
                </a:solidFill>
                <a:latin typeface="+mj-ea"/>
                <a:ea typeface="+mj-ea"/>
              </a:rPr>
              <a:t>存储器的层次结构</a:t>
            </a:r>
          </a:p>
        </p:txBody>
      </p:sp>
      <p:sp>
        <p:nvSpPr>
          <p:cNvPr id="23" name="矩形 22"/>
          <p:cNvSpPr/>
          <p:nvPr/>
        </p:nvSpPr>
        <p:spPr>
          <a:xfrm>
            <a:off x="1696469" y="2375673"/>
            <a:ext cx="368215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+mj-ea"/>
              </a:rPr>
              <a:t>5.2 </a:t>
            </a:r>
            <a:r>
              <a:rPr lang="zh-CN" altLang="en-US" sz="2400" dirty="0">
                <a:latin typeface="+mj-ea"/>
              </a:rPr>
              <a:t>程序的装入和链接</a:t>
            </a:r>
          </a:p>
        </p:txBody>
      </p:sp>
      <p:sp>
        <p:nvSpPr>
          <p:cNvPr id="24" name="矩形 23"/>
          <p:cNvSpPr/>
          <p:nvPr/>
        </p:nvSpPr>
        <p:spPr>
          <a:xfrm>
            <a:off x="1696468" y="2994798"/>
            <a:ext cx="34889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+mj-ea"/>
              </a:rPr>
              <a:t>5.3 </a:t>
            </a:r>
            <a:r>
              <a:rPr lang="zh-CN" altLang="en-US" sz="2400" dirty="0">
                <a:latin typeface="+mj-ea"/>
              </a:rPr>
              <a:t>对换与覆盖</a:t>
            </a:r>
            <a:endParaRPr lang="en-US" altLang="zh-CN" sz="2400" dirty="0">
              <a:latin typeface="+mj-ea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1696468" y="3613923"/>
            <a:ext cx="390534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+mj-ea"/>
              </a:rPr>
              <a:t>5.4 </a:t>
            </a:r>
            <a:r>
              <a:rPr lang="zh-CN" altLang="en-US" sz="2400" dirty="0">
                <a:latin typeface="+mj-ea"/>
              </a:rPr>
              <a:t>连续分配存储管理方式</a:t>
            </a:r>
          </a:p>
        </p:txBody>
      </p:sp>
      <p:sp>
        <p:nvSpPr>
          <p:cNvPr id="27" name="矩形 26"/>
          <p:cNvSpPr/>
          <p:nvPr/>
        </p:nvSpPr>
        <p:spPr>
          <a:xfrm>
            <a:off x="1696469" y="4233048"/>
            <a:ext cx="390534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+mj-ea"/>
              </a:rPr>
              <a:t>5.5 </a:t>
            </a:r>
            <a:r>
              <a:rPr lang="zh-CN" altLang="en-US" sz="2400" dirty="0">
                <a:latin typeface="+mj-ea"/>
              </a:rPr>
              <a:t>分页存储管理方式</a:t>
            </a:r>
          </a:p>
        </p:txBody>
      </p:sp>
      <p:sp>
        <p:nvSpPr>
          <p:cNvPr id="28" name="矩形 27"/>
          <p:cNvSpPr/>
          <p:nvPr/>
        </p:nvSpPr>
        <p:spPr>
          <a:xfrm>
            <a:off x="1696468" y="4852173"/>
            <a:ext cx="368215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+mj-ea"/>
              </a:rPr>
              <a:t>5.6 </a:t>
            </a:r>
            <a:r>
              <a:rPr lang="zh-CN" altLang="en-US" sz="2400" dirty="0">
                <a:latin typeface="+mj-ea"/>
              </a:rPr>
              <a:t>分段存储管理方式</a:t>
            </a:r>
          </a:p>
        </p:txBody>
      </p:sp>
      <p:sp>
        <p:nvSpPr>
          <p:cNvPr id="29" name="矩形 28"/>
          <p:cNvSpPr/>
          <p:nvPr/>
        </p:nvSpPr>
        <p:spPr>
          <a:xfrm>
            <a:off x="1696469" y="5471298"/>
            <a:ext cx="402175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+mj-ea"/>
              </a:rPr>
              <a:t>5.7 </a:t>
            </a:r>
            <a:r>
              <a:rPr lang="zh-CN" altLang="en-US" sz="2400" dirty="0">
                <a:latin typeface="+mj-ea"/>
              </a:rPr>
              <a:t>基于</a:t>
            </a:r>
            <a:r>
              <a:rPr lang="en-US" altLang="zh-CN" sz="2400" dirty="0">
                <a:latin typeface="+mj-ea"/>
              </a:rPr>
              <a:t>IA-32/x86-64</a:t>
            </a:r>
            <a:r>
              <a:rPr lang="zh-CN" altLang="en-US" sz="2400" dirty="0">
                <a:latin typeface="+mj-ea"/>
              </a:rPr>
              <a:t>架构</a:t>
            </a:r>
          </a:p>
          <a:p>
            <a:r>
              <a:rPr lang="zh-CN" altLang="en-US" sz="2400" dirty="0">
                <a:latin typeface="+mj-ea"/>
              </a:rPr>
              <a:t>      的内存管理策略</a:t>
            </a:r>
          </a:p>
        </p:txBody>
      </p:sp>
      <p:sp>
        <p:nvSpPr>
          <p:cNvPr id="3" name="矩形 2"/>
          <p:cNvSpPr/>
          <p:nvPr/>
        </p:nvSpPr>
        <p:spPr>
          <a:xfrm>
            <a:off x="7395099" y="2386337"/>
            <a:ext cx="418576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dirty="0">
                <a:solidFill>
                  <a:srgbClr val="000000"/>
                </a:solidFill>
              </a:rPr>
              <a:t>第</a:t>
            </a:r>
            <a:r>
              <a:rPr lang="en-US" altLang="zh-CN" sz="3600" dirty="0">
                <a:solidFill>
                  <a:srgbClr val="000000"/>
                </a:solidFill>
              </a:rPr>
              <a:t>5</a:t>
            </a:r>
            <a:r>
              <a:rPr lang="zh-CN" altLang="en-US" sz="3600" dirty="0">
                <a:solidFill>
                  <a:srgbClr val="000000"/>
                </a:solidFill>
              </a:rPr>
              <a:t>章    存储器管理</a:t>
            </a:r>
            <a:endParaRPr lang="zh-CN" altLang="en-US" sz="3600" dirty="0"/>
          </a:p>
        </p:txBody>
      </p:sp>
      <p:cxnSp>
        <p:nvCxnSpPr>
          <p:cNvPr id="5" name="直接连接符 4"/>
          <p:cNvCxnSpPr/>
          <p:nvPr/>
        </p:nvCxnSpPr>
        <p:spPr>
          <a:xfrm>
            <a:off x="7421733" y="3190471"/>
            <a:ext cx="412538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-9526" y="6375042"/>
            <a:ext cx="12201526" cy="48295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任意多边形: 形状 25"/>
          <p:cNvSpPr/>
          <p:nvPr/>
        </p:nvSpPr>
        <p:spPr bwMode="auto">
          <a:xfrm>
            <a:off x="-9526" y="252740"/>
            <a:ext cx="12201525" cy="1128723"/>
          </a:xfrm>
          <a:custGeom>
            <a:avLst/>
            <a:gdLst>
              <a:gd name="connsiteX0" fmla="*/ 7144392 w 12325350"/>
              <a:gd name="connsiteY0" fmla="*/ 261 h 6478847"/>
              <a:gd name="connsiteX1" fmla="*/ 8214533 w 12325350"/>
              <a:gd name="connsiteY1" fmla="*/ 121934 h 6478847"/>
              <a:gd name="connsiteX2" fmla="*/ 10903294 w 12325350"/>
              <a:gd name="connsiteY2" fmla="*/ 1454273 h 6478847"/>
              <a:gd name="connsiteX3" fmla="*/ 12325350 w 12325350"/>
              <a:gd name="connsiteY3" fmla="*/ 2857357 h 6478847"/>
              <a:gd name="connsiteX4" fmla="*/ 12325350 w 12325350"/>
              <a:gd name="connsiteY4" fmla="*/ 5321595 h 6478847"/>
              <a:gd name="connsiteX5" fmla="*/ 6864178 w 12325350"/>
              <a:gd name="connsiteY5" fmla="*/ 1555476 h 6478847"/>
              <a:gd name="connsiteX6" fmla="*/ 3518165 w 12325350"/>
              <a:gd name="connsiteY6" fmla="*/ 4703571 h 6478847"/>
              <a:gd name="connsiteX7" fmla="*/ 4850 w 12325350"/>
              <a:gd name="connsiteY7" fmla="*/ 6371943 h 6478847"/>
              <a:gd name="connsiteX8" fmla="*/ 0 w 12325350"/>
              <a:gd name="connsiteY8" fmla="*/ 6083424 h 6478847"/>
              <a:gd name="connsiteX9" fmla="*/ 0 w 12325350"/>
              <a:gd name="connsiteY9" fmla="*/ 4957873 h 6478847"/>
              <a:gd name="connsiteX10" fmla="*/ 27210 w 12325350"/>
              <a:gd name="connsiteY10" fmla="*/ 4967674 h 6478847"/>
              <a:gd name="connsiteX11" fmla="*/ 2335110 w 12325350"/>
              <a:gd name="connsiteY11" fmla="*/ 3646345 h 6478847"/>
              <a:gd name="connsiteX12" fmla="*/ 7144392 w 12325350"/>
              <a:gd name="connsiteY12" fmla="*/ 261 h 6478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325350" h="6478847">
                <a:moveTo>
                  <a:pt x="7144392" y="261"/>
                </a:moveTo>
                <a:cubicBezTo>
                  <a:pt x="7479248" y="-3556"/>
                  <a:pt x="7835119" y="34487"/>
                  <a:pt x="8214533" y="121934"/>
                </a:cubicBezTo>
                <a:cubicBezTo>
                  <a:pt x="9475264" y="412769"/>
                  <a:pt x="10281892" y="1000335"/>
                  <a:pt x="10903294" y="1454273"/>
                </a:cubicBezTo>
                <a:cubicBezTo>
                  <a:pt x="11940956" y="2211820"/>
                  <a:pt x="12295475" y="2846549"/>
                  <a:pt x="12325350" y="2857357"/>
                </a:cubicBezTo>
                <a:cubicBezTo>
                  <a:pt x="12325350" y="5321595"/>
                  <a:pt x="12325350" y="5321595"/>
                  <a:pt x="12325350" y="5321595"/>
                </a:cubicBezTo>
                <a:cubicBezTo>
                  <a:pt x="12325350" y="5321595"/>
                  <a:pt x="9373688" y="1135927"/>
                  <a:pt x="6864178" y="1555476"/>
                </a:cubicBezTo>
                <a:cubicBezTo>
                  <a:pt x="5941038" y="1709737"/>
                  <a:pt x="5250922" y="2295337"/>
                  <a:pt x="3518165" y="4703571"/>
                </a:cubicBezTo>
                <a:cubicBezTo>
                  <a:pt x="1785408" y="7110821"/>
                  <a:pt x="4850" y="6371943"/>
                  <a:pt x="4850" y="6371943"/>
                </a:cubicBezTo>
                <a:lnTo>
                  <a:pt x="0" y="6083424"/>
                </a:lnTo>
                <a:lnTo>
                  <a:pt x="0" y="4957873"/>
                </a:lnTo>
                <a:lnTo>
                  <a:pt x="27210" y="4967674"/>
                </a:lnTo>
                <a:cubicBezTo>
                  <a:pt x="239930" y="5036640"/>
                  <a:pt x="1164005" y="5214497"/>
                  <a:pt x="2335110" y="3646345"/>
                </a:cubicBezTo>
                <a:cubicBezTo>
                  <a:pt x="3486174" y="2104845"/>
                  <a:pt x="4800399" y="26979"/>
                  <a:pt x="7144392" y="261"/>
                </a:cubicBezTo>
                <a:close/>
              </a:path>
            </a:pathLst>
          </a:custGeom>
          <a:gradFill flip="none" rotWithShape="1">
            <a:gsLst>
              <a:gs pos="14000">
                <a:schemeClr val="accent2"/>
              </a:gs>
              <a:gs pos="84000">
                <a:srgbClr val="FFFF00"/>
              </a:gs>
            </a:gsLst>
            <a:lin ang="4800000" scaled="0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>
              <a:gradFill>
                <a:gsLst>
                  <a:gs pos="100000">
                    <a:schemeClr val="accent3"/>
                  </a:gs>
                  <a:gs pos="0">
                    <a:schemeClr val="accent4"/>
                  </a:gs>
                </a:gsLst>
                <a:lin ang="13500000" scaled="1"/>
              </a:gradFill>
            </a:endParaRPr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44475" y="261476"/>
            <a:ext cx="527050" cy="527050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69418" y="1700488"/>
            <a:ext cx="527050" cy="527050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69418" y="2285628"/>
            <a:ext cx="527050" cy="527050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  <p:pic>
        <p:nvPicPr>
          <p:cNvPr id="40" name="图片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69418" y="2941097"/>
            <a:ext cx="527050" cy="527050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  <p:pic>
        <p:nvPicPr>
          <p:cNvPr id="41" name="图片 4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69418" y="3559570"/>
            <a:ext cx="527050" cy="527050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  <p:pic>
        <p:nvPicPr>
          <p:cNvPr id="42" name="图片 4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69418" y="4185650"/>
            <a:ext cx="527050" cy="527050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  <p:pic>
        <p:nvPicPr>
          <p:cNvPr id="43" name="图片 4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69418" y="4823363"/>
            <a:ext cx="527050" cy="527050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  <p:pic>
        <p:nvPicPr>
          <p:cNvPr id="44" name="图片 4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69418" y="5424080"/>
            <a:ext cx="527050" cy="527050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69925" y="78668"/>
            <a:ext cx="70262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</a:rPr>
              <a:t>动态分区分配</a:t>
            </a:r>
          </a:p>
        </p:txBody>
      </p:sp>
      <p:grpSp>
        <p:nvGrpSpPr>
          <p:cNvPr id="24" name="217641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434086" y="1451710"/>
            <a:ext cx="11315396" cy="4097641"/>
            <a:chOff x="604685" y="1464590"/>
            <a:chExt cx="11315396" cy="4097641"/>
          </a:xfrm>
        </p:grpSpPr>
        <p:sp>
          <p:nvSpPr>
            <p:cNvPr id="25" name="ïsḷîḋê"/>
            <p:cNvSpPr/>
            <p:nvPr/>
          </p:nvSpPr>
          <p:spPr>
            <a:xfrm>
              <a:off x="673100" y="1929384"/>
              <a:ext cx="10845800" cy="2125980"/>
            </a:xfrm>
            <a:prstGeom prst="rightArrow">
              <a:avLst>
                <a:gd name="adj1" fmla="val 50000"/>
                <a:gd name="adj2" fmla="val 42258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6" name="ïṩḻíḑe"/>
            <p:cNvSpPr/>
            <p:nvPr/>
          </p:nvSpPr>
          <p:spPr>
            <a:xfrm rot="2700000">
              <a:off x="1148317" y="2189617"/>
              <a:ext cx="1605516" cy="1605516"/>
            </a:xfrm>
            <a:custGeom>
              <a:avLst/>
              <a:gdLst>
                <a:gd name="connsiteX0" fmla="*/ 135628 w 1605516"/>
                <a:gd name="connsiteY0" fmla="*/ 135628 h 1605516"/>
                <a:gd name="connsiteX1" fmla="*/ 463063 w 1605516"/>
                <a:gd name="connsiteY1" fmla="*/ 0 h 1605516"/>
                <a:gd name="connsiteX2" fmla="*/ 1142453 w 1605516"/>
                <a:gd name="connsiteY2" fmla="*/ 0 h 1605516"/>
                <a:gd name="connsiteX3" fmla="*/ 1605516 w 1605516"/>
                <a:gd name="connsiteY3" fmla="*/ 463063 h 1605516"/>
                <a:gd name="connsiteX4" fmla="*/ 1605516 w 1605516"/>
                <a:gd name="connsiteY4" fmla="*/ 1142453 h 1605516"/>
                <a:gd name="connsiteX5" fmla="*/ 1142453 w 1605516"/>
                <a:gd name="connsiteY5" fmla="*/ 1605516 h 1605516"/>
                <a:gd name="connsiteX6" fmla="*/ 463063 w 1605516"/>
                <a:gd name="connsiteY6" fmla="*/ 1605516 h 1605516"/>
                <a:gd name="connsiteX7" fmla="*/ 282818 w 1605516"/>
                <a:gd name="connsiteY7" fmla="*/ 1569126 h 1605516"/>
                <a:gd name="connsiteX8" fmla="*/ 247355 w 1605516"/>
                <a:gd name="connsiteY8" fmla="*/ 1549878 h 1605516"/>
                <a:gd name="connsiteX9" fmla="*/ 706898 w 1605516"/>
                <a:gd name="connsiteY9" fmla="*/ 1090334 h 1605516"/>
                <a:gd name="connsiteX10" fmla="*/ 802757 w 1605516"/>
                <a:gd name="connsiteY10" fmla="*/ 1186193 h 1605516"/>
                <a:gd name="connsiteX11" fmla="*/ 802757 w 1605516"/>
                <a:gd name="connsiteY11" fmla="*/ 802757 h 1605516"/>
                <a:gd name="connsiteX12" fmla="*/ 419322 w 1605516"/>
                <a:gd name="connsiteY12" fmla="*/ 802757 h 1605516"/>
                <a:gd name="connsiteX13" fmla="*/ 515181 w 1605516"/>
                <a:gd name="connsiteY13" fmla="*/ 898616 h 1605516"/>
                <a:gd name="connsiteX14" fmla="*/ 55637 w 1605516"/>
                <a:gd name="connsiteY14" fmla="*/ 1358159 h 1605516"/>
                <a:gd name="connsiteX15" fmla="*/ 36390 w 1605516"/>
                <a:gd name="connsiteY15" fmla="*/ 1322698 h 1605516"/>
                <a:gd name="connsiteX16" fmla="*/ 0 w 1605516"/>
                <a:gd name="connsiteY16" fmla="*/ 1142453 h 1605516"/>
                <a:gd name="connsiteX17" fmla="*/ 0 w 1605516"/>
                <a:gd name="connsiteY17" fmla="*/ 463063 h 1605516"/>
                <a:gd name="connsiteX18" fmla="*/ 135628 w 1605516"/>
                <a:gd name="connsiteY18" fmla="*/ 135628 h 1605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05516" h="1605516">
                  <a:moveTo>
                    <a:pt x="135628" y="135628"/>
                  </a:moveTo>
                  <a:cubicBezTo>
                    <a:pt x="219426" y="51830"/>
                    <a:pt x="335192" y="0"/>
                    <a:pt x="463063" y="0"/>
                  </a:cubicBezTo>
                  <a:lnTo>
                    <a:pt x="1142453" y="0"/>
                  </a:lnTo>
                  <a:cubicBezTo>
                    <a:pt x="1398196" y="0"/>
                    <a:pt x="1605516" y="207320"/>
                    <a:pt x="1605516" y="463063"/>
                  </a:cubicBezTo>
                  <a:lnTo>
                    <a:pt x="1605516" y="1142453"/>
                  </a:lnTo>
                  <a:cubicBezTo>
                    <a:pt x="1605516" y="1398196"/>
                    <a:pt x="1398196" y="1605516"/>
                    <a:pt x="1142453" y="1605516"/>
                  </a:cubicBezTo>
                  <a:lnTo>
                    <a:pt x="463063" y="1605516"/>
                  </a:lnTo>
                  <a:cubicBezTo>
                    <a:pt x="399127" y="1605516"/>
                    <a:pt x="338218" y="1592559"/>
                    <a:pt x="282818" y="1569126"/>
                  </a:cubicBezTo>
                  <a:lnTo>
                    <a:pt x="247355" y="1549878"/>
                  </a:lnTo>
                  <a:lnTo>
                    <a:pt x="706898" y="1090334"/>
                  </a:lnTo>
                  <a:lnTo>
                    <a:pt x="802757" y="1186193"/>
                  </a:lnTo>
                  <a:lnTo>
                    <a:pt x="802757" y="802757"/>
                  </a:lnTo>
                  <a:lnTo>
                    <a:pt x="419322" y="802757"/>
                  </a:lnTo>
                  <a:lnTo>
                    <a:pt x="515181" y="898616"/>
                  </a:lnTo>
                  <a:lnTo>
                    <a:pt x="55637" y="1358159"/>
                  </a:lnTo>
                  <a:lnTo>
                    <a:pt x="36390" y="1322698"/>
                  </a:lnTo>
                  <a:cubicBezTo>
                    <a:pt x="12957" y="1267298"/>
                    <a:pt x="0" y="1206389"/>
                    <a:pt x="0" y="1142453"/>
                  </a:cubicBezTo>
                  <a:lnTo>
                    <a:pt x="0" y="463063"/>
                  </a:lnTo>
                  <a:cubicBezTo>
                    <a:pt x="0" y="335192"/>
                    <a:pt x="51830" y="219426"/>
                    <a:pt x="135628" y="135628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27" name="is1íḑe"/>
            <p:cNvSpPr/>
            <p:nvPr/>
          </p:nvSpPr>
          <p:spPr>
            <a:xfrm rot="2700000">
              <a:off x="3911600" y="2189617"/>
              <a:ext cx="1605516" cy="1605516"/>
            </a:xfrm>
            <a:custGeom>
              <a:avLst/>
              <a:gdLst>
                <a:gd name="connsiteX0" fmla="*/ 135459 w 1605516"/>
                <a:gd name="connsiteY0" fmla="*/ 135459 h 1605516"/>
                <a:gd name="connsiteX1" fmla="*/ 462485 w 1605516"/>
                <a:gd name="connsiteY1" fmla="*/ 0 h 1605516"/>
                <a:gd name="connsiteX2" fmla="*/ 1143031 w 1605516"/>
                <a:gd name="connsiteY2" fmla="*/ 0 h 1605516"/>
                <a:gd name="connsiteX3" fmla="*/ 1605516 w 1605516"/>
                <a:gd name="connsiteY3" fmla="*/ 462485 h 1605516"/>
                <a:gd name="connsiteX4" fmla="*/ 1605516 w 1605516"/>
                <a:gd name="connsiteY4" fmla="*/ 1143031 h 1605516"/>
                <a:gd name="connsiteX5" fmla="*/ 1143031 w 1605516"/>
                <a:gd name="connsiteY5" fmla="*/ 1605516 h 1605516"/>
                <a:gd name="connsiteX6" fmla="*/ 462485 w 1605516"/>
                <a:gd name="connsiteY6" fmla="*/ 1605516 h 1605516"/>
                <a:gd name="connsiteX7" fmla="*/ 282465 w 1605516"/>
                <a:gd name="connsiteY7" fmla="*/ 1569172 h 1605516"/>
                <a:gd name="connsiteX8" fmla="*/ 247202 w 1605516"/>
                <a:gd name="connsiteY8" fmla="*/ 1550031 h 1605516"/>
                <a:gd name="connsiteX9" fmla="*/ 706898 w 1605516"/>
                <a:gd name="connsiteY9" fmla="*/ 1090334 h 1605516"/>
                <a:gd name="connsiteX10" fmla="*/ 802757 w 1605516"/>
                <a:gd name="connsiteY10" fmla="*/ 1186193 h 1605516"/>
                <a:gd name="connsiteX11" fmla="*/ 802757 w 1605516"/>
                <a:gd name="connsiteY11" fmla="*/ 802757 h 1605516"/>
                <a:gd name="connsiteX12" fmla="*/ 419322 w 1605516"/>
                <a:gd name="connsiteY12" fmla="*/ 802757 h 1605516"/>
                <a:gd name="connsiteX13" fmla="*/ 515181 w 1605516"/>
                <a:gd name="connsiteY13" fmla="*/ 898616 h 1605516"/>
                <a:gd name="connsiteX14" fmla="*/ 55484 w 1605516"/>
                <a:gd name="connsiteY14" fmla="*/ 1358313 h 1605516"/>
                <a:gd name="connsiteX15" fmla="*/ 36345 w 1605516"/>
                <a:gd name="connsiteY15" fmla="*/ 1323051 h 1605516"/>
                <a:gd name="connsiteX16" fmla="*/ 0 w 1605516"/>
                <a:gd name="connsiteY16" fmla="*/ 1143031 h 1605516"/>
                <a:gd name="connsiteX17" fmla="*/ 0 w 1605516"/>
                <a:gd name="connsiteY17" fmla="*/ 462485 h 1605516"/>
                <a:gd name="connsiteX18" fmla="*/ 135459 w 1605516"/>
                <a:gd name="connsiteY18" fmla="*/ 135459 h 1605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05516" h="1605516">
                  <a:moveTo>
                    <a:pt x="135459" y="135459"/>
                  </a:moveTo>
                  <a:cubicBezTo>
                    <a:pt x="219152" y="51765"/>
                    <a:pt x="334773" y="0"/>
                    <a:pt x="462485" y="0"/>
                  </a:cubicBezTo>
                  <a:lnTo>
                    <a:pt x="1143031" y="0"/>
                  </a:lnTo>
                  <a:cubicBezTo>
                    <a:pt x="1398454" y="0"/>
                    <a:pt x="1605516" y="207062"/>
                    <a:pt x="1605516" y="462485"/>
                  </a:cubicBezTo>
                  <a:lnTo>
                    <a:pt x="1605516" y="1143031"/>
                  </a:lnTo>
                  <a:cubicBezTo>
                    <a:pt x="1605516" y="1398454"/>
                    <a:pt x="1398454" y="1605516"/>
                    <a:pt x="1143031" y="1605516"/>
                  </a:cubicBezTo>
                  <a:lnTo>
                    <a:pt x="462485" y="1605516"/>
                  </a:lnTo>
                  <a:cubicBezTo>
                    <a:pt x="398629" y="1605516"/>
                    <a:pt x="337796" y="1592575"/>
                    <a:pt x="282465" y="1569172"/>
                  </a:cubicBezTo>
                  <a:lnTo>
                    <a:pt x="247202" y="1550031"/>
                  </a:lnTo>
                  <a:lnTo>
                    <a:pt x="706898" y="1090334"/>
                  </a:lnTo>
                  <a:lnTo>
                    <a:pt x="802757" y="1186193"/>
                  </a:lnTo>
                  <a:lnTo>
                    <a:pt x="802757" y="802757"/>
                  </a:lnTo>
                  <a:lnTo>
                    <a:pt x="419322" y="802757"/>
                  </a:lnTo>
                  <a:lnTo>
                    <a:pt x="515181" y="898616"/>
                  </a:lnTo>
                  <a:lnTo>
                    <a:pt x="55484" y="1358313"/>
                  </a:lnTo>
                  <a:lnTo>
                    <a:pt x="36345" y="1323051"/>
                  </a:lnTo>
                  <a:cubicBezTo>
                    <a:pt x="12941" y="1267720"/>
                    <a:pt x="0" y="1206887"/>
                    <a:pt x="0" y="1143031"/>
                  </a:cubicBezTo>
                  <a:lnTo>
                    <a:pt x="0" y="462485"/>
                  </a:lnTo>
                  <a:cubicBezTo>
                    <a:pt x="0" y="334773"/>
                    <a:pt x="51765" y="219152"/>
                    <a:pt x="135459" y="13545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8" name="íṡ1ïḋé"/>
            <p:cNvSpPr/>
            <p:nvPr/>
          </p:nvSpPr>
          <p:spPr>
            <a:xfrm rot="2700000">
              <a:off x="6674883" y="2189617"/>
              <a:ext cx="1605516" cy="1605516"/>
            </a:xfrm>
            <a:custGeom>
              <a:avLst/>
              <a:gdLst>
                <a:gd name="connsiteX0" fmla="*/ 135431 w 1605516"/>
                <a:gd name="connsiteY0" fmla="*/ 135431 h 1605516"/>
                <a:gd name="connsiteX1" fmla="*/ 462389 w 1605516"/>
                <a:gd name="connsiteY1" fmla="*/ 0 h 1605516"/>
                <a:gd name="connsiteX2" fmla="*/ 1143127 w 1605516"/>
                <a:gd name="connsiteY2" fmla="*/ 0 h 1605516"/>
                <a:gd name="connsiteX3" fmla="*/ 1605516 w 1605516"/>
                <a:gd name="connsiteY3" fmla="*/ 462389 h 1605516"/>
                <a:gd name="connsiteX4" fmla="*/ 1605516 w 1605516"/>
                <a:gd name="connsiteY4" fmla="*/ 1143127 h 1605516"/>
                <a:gd name="connsiteX5" fmla="*/ 1143127 w 1605516"/>
                <a:gd name="connsiteY5" fmla="*/ 1605516 h 1605516"/>
                <a:gd name="connsiteX6" fmla="*/ 462389 w 1605516"/>
                <a:gd name="connsiteY6" fmla="*/ 1605516 h 1605516"/>
                <a:gd name="connsiteX7" fmla="*/ 282407 w 1605516"/>
                <a:gd name="connsiteY7" fmla="*/ 1569179 h 1605516"/>
                <a:gd name="connsiteX8" fmla="*/ 247177 w 1605516"/>
                <a:gd name="connsiteY8" fmla="*/ 1550057 h 1605516"/>
                <a:gd name="connsiteX9" fmla="*/ 706899 w 1605516"/>
                <a:gd name="connsiteY9" fmla="*/ 1090335 h 1605516"/>
                <a:gd name="connsiteX10" fmla="*/ 802758 w 1605516"/>
                <a:gd name="connsiteY10" fmla="*/ 1186194 h 1605516"/>
                <a:gd name="connsiteX11" fmla="*/ 802758 w 1605516"/>
                <a:gd name="connsiteY11" fmla="*/ 802758 h 1605516"/>
                <a:gd name="connsiteX12" fmla="*/ 419322 w 1605516"/>
                <a:gd name="connsiteY12" fmla="*/ 802758 h 1605516"/>
                <a:gd name="connsiteX13" fmla="*/ 515181 w 1605516"/>
                <a:gd name="connsiteY13" fmla="*/ 898617 h 1605516"/>
                <a:gd name="connsiteX14" fmla="*/ 55459 w 1605516"/>
                <a:gd name="connsiteY14" fmla="*/ 1358339 h 1605516"/>
                <a:gd name="connsiteX15" fmla="*/ 36337 w 1605516"/>
                <a:gd name="connsiteY15" fmla="*/ 1323109 h 1605516"/>
                <a:gd name="connsiteX16" fmla="*/ 0 w 1605516"/>
                <a:gd name="connsiteY16" fmla="*/ 1143127 h 1605516"/>
                <a:gd name="connsiteX17" fmla="*/ 0 w 1605516"/>
                <a:gd name="connsiteY17" fmla="*/ 462389 h 1605516"/>
                <a:gd name="connsiteX18" fmla="*/ 135431 w 1605516"/>
                <a:gd name="connsiteY18" fmla="*/ 135431 h 1605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05516" h="1605516">
                  <a:moveTo>
                    <a:pt x="135431" y="135431"/>
                  </a:moveTo>
                  <a:cubicBezTo>
                    <a:pt x="219107" y="51755"/>
                    <a:pt x="334704" y="0"/>
                    <a:pt x="462389" y="0"/>
                  </a:cubicBezTo>
                  <a:lnTo>
                    <a:pt x="1143127" y="0"/>
                  </a:lnTo>
                  <a:cubicBezTo>
                    <a:pt x="1398497" y="0"/>
                    <a:pt x="1605516" y="207019"/>
                    <a:pt x="1605516" y="462389"/>
                  </a:cubicBezTo>
                  <a:lnTo>
                    <a:pt x="1605516" y="1143127"/>
                  </a:lnTo>
                  <a:cubicBezTo>
                    <a:pt x="1605516" y="1398497"/>
                    <a:pt x="1398497" y="1605516"/>
                    <a:pt x="1143127" y="1605516"/>
                  </a:cubicBezTo>
                  <a:lnTo>
                    <a:pt x="462389" y="1605516"/>
                  </a:lnTo>
                  <a:cubicBezTo>
                    <a:pt x="398546" y="1605516"/>
                    <a:pt x="337726" y="1592577"/>
                    <a:pt x="282407" y="1569179"/>
                  </a:cubicBezTo>
                  <a:lnTo>
                    <a:pt x="247177" y="1550057"/>
                  </a:lnTo>
                  <a:lnTo>
                    <a:pt x="706899" y="1090335"/>
                  </a:lnTo>
                  <a:lnTo>
                    <a:pt x="802758" y="1186194"/>
                  </a:lnTo>
                  <a:lnTo>
                    <a:pt x="802758" y="802758"/>
                  </a:lnTo>
                  <a:lnTo>
                    <a:pt x="419322" y="802758"/>
                  </a:lnTo>
                  <a:lnTo>
                    <a:pt x="515181" y="898617"/>
                  </a:lnTo>
                  <a:lnTo>
                    <a:pt x="55459" y="1358339"/>
                  </a:lnTo>
                  <a:lnTo>
                    <a:pt x="36337" y="1323109"/>
                  </a:lnTo>
                  <a:cubicBezTo>
                    <a:pt x="12939" y="1267790"/>
                    <a:pt x="0" y="1206970"/>
                    <a:pt x="0" y="1143127"/>
                  </a:cubicBezTo>
                  <a:lnTo>
                    <a:pt x="0" y="462389"/>
                  </a:lnTo>
                  <a:cubicBezTo>
                    <a:pt x="0" y="334704"/>
                    <a:pt x="51755" y="219107"/>
                    <a:pt x="135431" y="135431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29" name="îṡlíḓè"/>
            <p:cNvSpPr/>
            <p:nvPr/>
          </p:nvSpPr>
          <p:spPr>
            <a:xfrm rot="2700000">
              <a:off x="9438167" y="2189617"/>
              <a:ext cx="1605516" cy="1605516"/>
            </a:xfrm>
            <a:custGeom>
              <a:avLst/>
              <a:gdLst>
                <a:gd name="connsiteX0" fmla="*/ 135431 w 1605516"/>
                <a:gd name="connsiteY0" fmla="*/ 135431 h 1605516"/>
                <a:gd name="connsiteX1" fmla="*/ 462389 w 1605516"/>
                <a:gd name="connsiteY1" fmla="*/ 0 h 1605516"/>
                <a:gd name="connsiteX2" fmla="*/ 1143127 w 1605516"/>
                <a:gd name="connsiteY2" fmla="*/ 0 h 1605516"/>
                <a:gd name="connsiteX3" fmla="*/ 1605516 w 1605516"/>
                <a:gd name="connsiteY3" fmla="*/ 462389 h 1605516"/>
                <a:gd name="connsiteX4" fmla="*/ 1605516 w 1605516"/>
                <a:gd name="connsiteY4" fmla="*/ 1143127 h 1605516"/>
                <a:gd name="connsiteX5" fmla="*/ 1143127 w 1605516"/>
                <a:gd name="connsiteY5" fmla="*/ 1605516 h 1605516"/>
                <a:gd name="connsiteX6" fmla="*/ 462389 w 1605516"/>
                <a:gd name="connsiteY6" fmla="*/ 1605516 h 1605516"/>
                <a:gd name="connsiteX7" fmla="*/ 282406 w 1605516"/>
                <a:gd name="connsiteY7" fmla="*/ 1569179 h 1605516"/>
                <a:gd name="connsiteX8" fmla="*/ 247176 w 1605516"/>
                <a:gd name="connsiteY8" fmla="*/ 1550057 h 1605516"/>
                <a:gd name="connsiteX9" fmla="*/ 706898 w 1605516"/>
                <a:gd name="connsiteY9" fmla="*/ 1090334 h 1605516"/>
                <a:gd name="connsiteX10" fmla="*/ 802757 w 1605516"/>
                <a:gd name="connsiteY10" fmla="*/ 1186193 h 1605516"/>
                <a:gd name="connsiteX11" fmla="*/ 802757 w 1605516"/>
                <a:gd name="connsiteY11" fmla="*/ 802757 h 1605516"/>
                <a:gd name="connsiteX12" fmla="*/ 419322 w 1605516"/>
                <a:gd name="connsiteY12" fmla="*/ 802757 h 1605516"/>
                <a:gd name="connsiteX13" fmla="*/ 515181 w 1605516"/>
                <a:gd name="connsiteY13" fmla="*/ 898616 h 1605516"/>
                <a:gd name="connsiteX14" fmla="*/ 55459 w 1605516"/>
                <a:gd name="connsiteY14" fmla="*/ 1358338 h 1605516"/>
                <a:gd name="connsiteX15" fmla="*/ 36337 w 1605516"/>
                <a:gd name="connsiteY15" fmla="*/ 1323110 h 1605516"/>
                <a:gd name="connsiteX16" fmla="*/ 0 w 1605516"/>
                <a:gd name="connsiteY16" fmla="*/ 1143127 h 1605516"/>
                <a:gd name="connsiteX17" fmla="*/ 0 w 1605516"/>
                <a:gd name="connsiteY17" fmla="*/ 462389 h 1605516"/>
                <a:gd name="connsiteX18" fmla="*/ 135431 w 1605516"/>
                <a:gd name="connsiteY18" fmla="*/ 135431 h 1605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05516" h="1605516">
                  <a:moveTo>
                    <a:pt x="135431" y="135431"/>
                  </a:moveTo>
                  <a:cubicBezTo>
                    <a:pt x="219107" y="51755"/>
                    <a:pt x="334704" y="0"/>
                    <a:pt x="462389" y="0"/>
                  </a:cubicBezTo>
                  <a:lnTo>
                    <a:pt x="1143127" y="0"/>
                  </a:lnTo>
                  <a:cubicBezTo>
                    <a:pt x="1398497" y="0"/>
                    <a:pt x="1605516" y="207019"/>
                    <a:pt x="1605516" y="462389"/>
                  </a:cubicBezTo>
                  <a:lnTo>
                    <a:pt x="1605516" y="1143127"/>
                  </a:lnTo>
                  <a:cubicBezTo>
                    <a:pt x="1605516" y="1398497"/>
                    <a:pt x="1398497" y="1605516"/>
                    <a:pt x="1143127" y="1605516"/>
                  </a:cubicBezTo>
                  <a:lnTo>
                    <a:pt x="462389" y="1605516"/>
                  </a:lnTo>
                  <a:cubicBezTo>
                    <a:pt x="398547" y="1605516"/>
                    <a:pt x="337726" y="1592577"/>
                    <a:pt x="282406" y="1569179"/>
                  </a:cubicBezTo>
                  <a:lnTo>
                    <a:pt x="247176" y="1550057"/>
                  </a:lnTo>
                  <a:lnTo>
                    <a:pt x="706898" y="1090334"/>
                  </a:lnTo>
                  <a:lnTo>
                    <a:pt x="802757" y="1186193"/>
                  </a:lnTo>
                  <a:lnTo>
                    <a:pt x="802757" y="802757"/>
                  </a:lnTo>
                  <a:lnTo>
                    <a:pt x="419322" y="802757"/>
                  </a:lnTo>
                  <a:lnTo>
                    <a:pt x="515181" y="898616"/>
                  </a:lnTo>
                  <a:lnTo>
                    <a:pt x="55459" y="1358338"/>
                  </a:lnTo>
                  <a:lnTo>
                    <a:pt x="36337" y="1323110"/>
                  </a:lnTo>
                  <a:cubicBezTo>
                    <a:pt x="12939" y="1267790"/>
                    <a:pt x="0" y="1206969"/>
                    <a:pt x="0" y="1143127"/>
                  </a:cubicBezTo>
                  <a:lnTo>
                    <a:pt x="0" y="462389"/>
                  </a:lnTo>
                  <a:cubicBezTo>
                    <a:pt x="0" y="334704"/>
                    <a:pt x="51755" y="219107"/>
                    <a:pt x="135431" y="13543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30" name="ï$1iḍe"/>
            <p:cNvSpPr txBox="1"/>
            <p:nvPr/>
          </p:nvSpPr>
          <p:spPr>
            <a:xfrm>
              <a:off x="738159" y="1491721"/>
              <a:ext cx="2687137" cy="39251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t" anchorCtr="0">
              <a:noAutofit/>
            </a:bodyPr>
            <a:lstStyle/>
            <a:p>
              <a:pPr algn="ctr"/>
              <a:r>
                <a:rPr lang="zh-CN" altLang="en-US" sz="2400" b="1" dirty="0"/>
                <a:t>动态分区分配：</a:t>
              </a:r>
            </a:p>
          </p:txBody>
        </p:sp>
        <p:sp>
          <p:nvSpPr>
            <p:cNvPr id="31" name="isľîdê"/>
            <p:cNvSpPr txBox="1"/>
            <p:nvPr/>
          </p:nvSpPr>
          <p:spPr>
            <a:xfrm>
              <a:off x="604685" y="4100515"/>
              <a:ext cx="2715405" cy="146171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t" anchorCtr="0">
              <a:noAutofit/>
            </a:bodyPr>
            <a:lstStyle/>
            <a:p>
              <a:pPr marL="342900" indent="-342900">
                <a:lnSpc>
                  <a:spcPct val="120000"/>
                </a:lnSpc>
                <a:buClr>
                  <a:srgbClr val="FF0000"/>
                </a:buClr>
                <a:buFont typeface="Wingdings" panose="05000000000000000000" pitchFamily="2" charset="2"/>
                <a:buChar char="Ø"/>
              </a:pPr>
              <a:r>
                <a:rPr lang="zh-CN" altLang="en-US" sz="2400" dirty="0"/>
                <a:t>又称为</a:t>
              </a:r>
              <a:r>
                <a:rPr lang="zh-CN" altLang="en-US" sz="2400" dirty="0">
                  <a:solidFill>
                    <a:srgbClr val="FF0000"/>
                  </a:solidFill>
                </a:rPr>
                <a:t>可变分区分配</a:t>
              </a:r>
              <a:r>
                <a:rPr lang="zh-CN" altLang="en-US" sz="2400" dirty="0"/>
                <a:t>，根据进程的实际需要，动态地为之分配内存空间。</a:t>
              </a:r>
            </a:p>
          </p:txBody>
        </p:sp>
        <p:sp>
          <p:nvSpPr>
            <p:cNvPr id="32" name="íṩ1ïḑe"/>
            <p:cNvSpPr txBox="1"/>
            <p:nvPr/>
          </p:nvSpPr>
          <p:spPr>
            <a:xfrm>
              <a:off x="3077666" y="1464590"/>
              <a:ext cx="3316591" cy="39251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t" anchorCtr="0">
              <a:noAutofit/>
            </a:bodyPr>
            <a:lstStyle/>
            <a:p>
              <a:pPr algn="ctr">
                <a:lnSpc>
                  <a:spcPct val="110000"/>
                </a:lnSpc>
              </a:pPr>
              <a:r>
                <a:rPr lang="zh-CN" altLang="en-US" sz="2400" b="1" dirty="0"/>
                <a:t>数据结构</a:t>
              </a:r>
            </a:p>
          </p:txBody>
        </p:sp>
        <p:sp>
          <p:nvSpPr>
            <p:cNvPr id="33" name="ïsḻiďê"/>
            <p:cNvSpPr txBox="1"/>
            <p:nvPr/>
          </p:nvSpPr>
          <p:spPr>
            <a:xfrm>
              <a:off x="6366706" y="1478156"/>
              <a:ext cx="2356280" cy="39251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t" anchorCtr="0">
              <a:noAutofit/>
            </a:bodyPr>
            <a:lstStyle/>
            <a:p>
              <a:pPr algn="ctr"/>
              <a:r>
                <a:rPr lang="zh-CN" altLang="en-US" sz="2400" b="1" dirty="0"/>
                <a:t>分配算法</a:t>
              </a:r>
            </a:p>
          </p:txBody>
        </p:sp>
        <p:sp>
          <p:nvSpPr>
            <p:cNvPr id="34" name="isḷiḋé"/>
            <p:cNvSpPr txBox="1"/>
            <p:nvPr/>
          </p:nvSpPr>
          <p:spPr>
            <a:xfrm>
              <a:off x="8833059" y="1491721"/>
              <a:ext cx="3087022" cy="39251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t" anchorCtr="0">
              <a:noAutofit/>
            </a:bodyPr>
            <a:lstStyle/>
            <a:p>
              <a:pPr algn="ctr"/>
              <a:r>
                <a:rPr lang="zh-CN" altLang="en-US" sz="2400" b="1" dirty="0"/>
                <a:t>分配操作</a:t>
              </a:r>
            </a:p>
          </p:txBody>
        </p:sp>
        <p:sp>
          <p:nvSpPr>
            <p:cNvPr id="35" name="îṣḻidé"/>
            <p:cNvSpPr txBox="1"/>
            <p:nvPr/>
          </p:nvSpPr>
          <p:spPr>
            <a:xfrm>
              <a:off x="1960664" y="2605404"/>
              <a:ext cx="708108" cy="678249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ctr">
              <a:normAutofit/>
            </a:bodyPr>
            <a:lstStyle/>
            <a:p>
              <a:pPr algn="ctr"/>
              <a:r>
                <a:rPr lang="en-US" altLang="zh-CN" sz="3200" b="1" i="1" dirty="0">
                  <a:solidFill>
                    <a:schemeClr val="bg1"/>
                  </a:solidFill>
                </a:rPr>
                <a:t>00</a:t>
              </a:r>
              <a:endParaRPr lang="zh-CN" altLang="en-US" sz="3200" b="1" i="1" dirty="0">
                <a:solidFill>
                  <a:schemeClr val="bg1"/>
                </a:solidFill>
              </a:endParaRPr>
            </a:p>
          </p:txBody>
        </p:sp>
        <p:sp>
          <p:nvSpPr>
            <p:cNvPr id="36" name="ïŝ1ïḋè"/>
            <p:cNvSpPr txBox="1"/>
            <p:nvPr/>
          </p:nvSpPr>
          <p:spPr>
            <a:xfrm>
              <a:off x="4741597" y="2605404"/>
              <a:ext cx="708108" cy="678249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ctr">
              <a:normAutofit/>
            </a:bodyPr>
            <a:lstStyle/>
            <a:p>
              <a:pPr algn="ctr"/>
              <a:r>
                <a:rPr lang="en-US" altLang="zh-CN" sz="3200" b="1" i="1" dirty="0">
                  <a:solidFill>
                    <a:schemeClr val="bg1"/>
                  </a:solidFill>
                </a:rPr>
                <a:t>00</a:t>
              </a:r>
              <a:endParaRPr lang="zh-CN" altLang="en-US" sz="3200" b="1" i="1" dirty="0">
                <a:solidFill>
                  <a:schemeClr val="bg1"/>
                </a:solidFill>
              </a:endParaRPr>
            </a:p>
          </p:txBody>
        </p:sp>
        <p:sp>
          <p:nvSpPr>
            <p:cNvPr id="37" name="í$lîdé"/>
            <p:cNvSpPr txBox="1"/>
            <p:nvPr/>
          </p:nvSpPr>
          <p:spPr>
            <a:xfrm>
              <a:off x="7522530" y="2605404"/>
              <a:ext cx="708108" cy="678249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ctr">
              <a:normAutofit/>
            </a:bodyPr>
            <a:lstStyle/>
            <a:p>
              <a:pPr algn="ctr"/>
              <a:r>
                <a:rPr lang="en-US" altLang="zh-CN" sz="3200" b="1" i="1" dirty="0">
                  <a:solidFill>
                    <a:schemeClr val="bg1"/>
                  </a:solidFill>
                </a:rPr>
                <a:t>00</a:t>
              </a:r>
              <a:endParaRPr lang="zh-CN" altLang="en-US" sz="3200" b="1" i="1" dirty="0">
                <a:solidFill>
                  <a:schemeClr val="bg1"/>
                </a:solidFill>
              </a:endParaRPr>
            </a:p>
          </p:txBody>
        </p:sp>
        <p:sp>
          <p:nvSpPr>
            <p:cNvPr id="38" name="išḻïďè"/>
            <p:cNvSpPr txBox="1"/>
            <p:nvPr/>
          </p:nvSpPr>
          <p:spPr>
            <a:xfrm>
              <a:off x="10303464" y="2605404"/>
              <a:ext cx="708108" cy="678249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ctr">
              <a:normAutofit/>
            </a:bodyPr>
            <a:lstStyle/>
            <a:p>
              <a:pPr algn="ctr"/>
              <a:r>
                <a:rPr lang="en-US" altLang="zh-CN" sz="3200" b="1" i="1" dirty="0">
                  <a:solidFill>
                    <a:schemeClr val="bg1"/>
                  </a:solidFill>
                </a:rPr>
                <a:t>00</a:t>
              </a:r>
              <a:endParaRPr lang="zh-CN" altLang="en-US" sz="3200" b="1" i="1" dirty="0">
                <a:solidFill>
                  <a:schemeClr val="bg1"/>
                </a:solidFill>
              </a:endParaRPr>
            </a:p>
          </p:txBody>
        </p:sp>
        <p:sp>
          <p:nvSpPr>
            <p:cNvPr id="39" name="isľîdê"/>
            <p:cNvSpPr txBox="1"/>
            <p:nvPr/>
          </p:nvSpPr>
          <p:spPr>
            <a:xfrm>
              <a:off x="3540236" y="4127645"/>
              <a:ext cx="2276119" cy="85874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t" anchorCtr="0">
              <a:noAutofit/>
            </a:bodyPr>
            <a:lstStyle/>
            <a:p>
              <a:pPr marL="342900" indent="-342900">
                <a:lnSpc>
                  <a:spcPct val="120000"/>
                </a:lnSpc>
                <a:buClr>
                  <a:srgbClr val="FF0000"/>
                </a:buClr>
                <a:buFont typeface="Wingdings" panose="05000000000000000000" pitchFamily="2" charset="2"/>
                <a:buChar char="Ø"/>
              </a:pPr>
              <a:r>
                <a:rPr lang="zh-CN" altLang="en-US" sz="2400" dirty="0"/>
                <a:t>空闲分区表</a:t>
              </a:r>
            </a:p>
            <a:p>
              <a:pPr marL="342900" indent="-342900">
                <a:lnSpc>
                  <a:spcPct val="120000"/>
                </a:lnSpc>
                <a:buClr>
                  <a:srgbClr val="FF0000"/>
                </a:buClr>
                <a:buFont typeface="Wingdings" panose="05000000000000000000" pitchFamily="2" charset="2"/>
                <a:buChar char="Ø"/>
              </a:pPr>
              <a:r>
                <a:rPr lang="zh-CN" altLang="en-US" sz="2400" dirty="0"/>
                <a:t>空闲分区链</a:t>
              </a:r>
            </a:p>
          </p:txBody>
        </p:sp>
        <p:sp>
          <p:nvSpPr>
            <p:cNvPr id="40" name="isľîdê"/>
            <p:cNvSpPr txBox="1"/>
            <p:nvPr/>
          </p:nvSpPr>
          <p:spPr>
            <a:xfrm>
              <a:off x="5980812" y="4127645"/>
              <a:ext cx="2742174" cy="53145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t" anchorCtr="0">
              <a:noAutofit/>
            </a:bodyPr>
            <a:lstStyle/>
            <a:p>
              <a:pPr marL="342900" indent="-342900">
                <a:lnSpc>
                  <a:spcPct val="120000"/>
                </a:lnSpc>
                <a:buClr>
                  <a:srgbClr val="0000FF"/>
                </a:buClr>
                <a:buFont typeface="Wingdings" panose="05000000000000000000" pitchFamily="2" charset="2"/>
                <a:buChar char="Ø"/>
              </a:pPr>
              <a:r>
                <a:rPr lang="zh-CN" altLang="en-US" sz="2400" dirty="0"/>
                <a:t>顺序式分配算法</a:t>
              </a:r>
            </a:p>
            <a:p>
              <a:pPr marL="342900" indent="-342900">
                <a:lnSpc>
                  <a:spcPct val="120000"/>
                </a:lnSpc>
                <a:buClr>
                  <a:srgbClr val="0000FF"/>
                </a:buClr>
                <a:buFont typeface="Wingdings" panose="05000000000000000000" pitchFamily="2" charset="2"/>
                <a:buChar char="Ø"/>
              </a:pPr>
              <a:r>
                <a:rPr lang="zh-CN" altLang="en-US" sz="2400" dirty="0"/>
                <a:t>索引式分配算法</a:t>
              </a:r>
            </a:p>
          </p:txBody>
        </p:sp>
        <p:sp>
          <p:nvSpPr>
            <p:cNvPr id="41" name="isľîdê"/>
            <p:cNvSpPr txBox="1"/>
            <p:nvPr/>
          </p:nvSpPr>
          <p:spPr>
            <a:xfrm>
              <a:off x="9430508" y="4151140"/>
              <a:ext cx="2369079" cy="83524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t" anchorCtr="0">
              <a:noAutofit/>
            </a:bodyPr>
            <a:lstStyle/>
            <a:p>
              <a:pPr marL="342900" indent="-342900">
                <a:lnSpc>
                  <a:spcPct val="120000"/>
                </a:lnSpc>
                <a:buClr>
                  <a:srgbClr val="0000FF"/>
                </a:buClr>
                <a:buFont typeface="Wingdings" panose="05000000000000000000" pitchFamily="2" charset="2"/>
                <a:buChar char="Ø"/>
              </a:pPr>
              <a:r>
                <a:rPr lang="zh-CN" altLang="en-US" sz="2400" dirty="0"/>
                <a:t>分配内存</a:t>
              </a:r>
            </a:p>
            <a:p>
              <a:pPr marL="342900" indent="-342900">
                <a:lnSpc>
                  <a:spcPct val="120000"/>
                </a:lnSpc>
                <a:buClr>
                  <a:srgbClr val="0000FF"/>
                </a:buClr>
                <a:buFont typeface="Wingdings" panose="05000000000000000000" pitchFamily="2" charset="2"/>
                <a:buChar char="Ø"/>
              </a:pPr>
              <a:r>
                <a:rPr lang="zh-CN" altLang="en-US" sz="2400" dirty="0"/>
                <a:t>回收内存</a:t>
              </a:r>
            </a:p>
          </p:txBody>
        </p: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69925" y="78668"/>
            <a:ext cx="70262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</a:rPr>
              <a:t>动态分区分配中的数据结构</a:t>
            </a:r>
          </a:p>
        </p:txBody>
      </p:sp>
      <p:sp>
        <p:nvSpPr>
          <p:cNvPr id="23" name="矩形: 圆角 4"/>
          <p:cNvSpPr/>
          <p:nvPr/>
        </p:nvSpPr>
        <p:spPr>
          <a:xfrm>
            <a:off x="855969" y="1331757"/>
            <a:ext cx="2742976" cy="570355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0000"/>
              </a:lnSpc>
              <a:defRPr/>
            </a:pPr>
            <a:r>
              <a:rPr lang="zh-CN" altLang="en-US" sz="2400" dirty="0">
                <a:sym typeface="Wingdings" panose="05000000000000000000" pitchFamily="2" charset="2"/>
              </a:rPr>
              <a:t>空闲分区</a:t>
            </a:r>
            <a:r>
              <a:rPr lang="zh-CN" altLang="en-US" sz="2400" dirty="0">
                <a:solidFill>
                  <a:srgbClr val="FF0000"/>
                </a:solidFill>
                <a:sym typeface="Wingdings" panose="05000000000000000000" pitchFamily="2" charset="2"/>
              </a:rPr>
              <a:t>表</a:t>
            </a:r>
            <a:endParaRPr lang="zh-CN" altLang="en-US" sz="2400" dirty="0">
              <a:sym typeface="Wingdings" panose="05000000000000000000" pitchFamily="2" charset="2"/>
            </a:endParaRPr>
          </a:p>
        </p:txBody>
      </p:sp>
      <p:sp>
        <p:nvSpPr>
          <p:cNvPr id="26" name="内容占位符 2"/>
          <p:cNvSpPr txBox="1"/>
          <p:nvPr/>
        </p:nvSpPr>
        <p:spPr>
          <a:xfrm>
            <a:off x="855968" y="2054341"/>
            <a:ext cx="4102399" cy="3110087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265" lvl="1" indent="-533400">
              <a:lnSpc>
                <a:spcPct val="132000"/>
              </a:lnSpc>
              <a:spcBef>
                <a:spcPts val="370"/>
              </a:spcBef>
              <a:buClr>
                <a:srgbClr val="E71101"/>
              </a:buClr>
              <a:buSzPct val="100000"/>
              <a:buFont typeface="Wingdings" panose="05000000000000000000" pitchFamily="2" charset="2"/>
              <a:buChar char="n"/>
              <a:defRPr/>
            </a:pPr>
            <a:r>
              <a:rPr lang="zh-CN" altLang="en-US" sz="2400" dirty="0"/>
              <a:t>一个空闲分区占一个表目</a:t>
            </a:r>
          </a:p>
          <a:p>
            <a:pPr marL="342265" lvl="1" indent="-533400">
              <a:lnSpc>
                <a:spcPct val="132000"/>
              </a:lnSpc>
              <a:spcBef>
                <a:spcPts val="370"/>
              </a:spcBef>
              <a:buClr>
                <a:srgbClr val="E71101"/>
              </a:buClr>
              <a:buSzPct val="100000"/>
              <a:buFont typeface="Wingdings" panose="05000000000000000000" pitchFamily="2" charset="2"/>
              <a:buChar char="n"/>
              <a:defRPr/>
            </a:pPr>
            <a:r>
              <a:rPr lang="zh-CN" altLang="en-US" sz="2400" dirty="0"/>
              <a:t>分区序号、分区始址、分区大小、状态等</a:t>
            </a:r>
          </a:p>
        </p:txBody>
      </p:sp>
      <p:sp>
        <p:nvSpPr>
          <p:cNvPr id="29" name="矩形: 圆角 4"/>
          <p:cNvSpPr/>
          <p:nvPr/>
        </p:nvSpPr>
        <p:spPr>
          <a:xfrm>
            <a:off x="6414230" y="1331756"/>
            <a:ext cx="2961592" cy="570355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0000"/>
              </a:lnSpc>
              <a:defRPr/>
            </a:pPr>
            <a:r>
              <a:rPr lang="zh-CN" altLang="en-US" sz="2400" dirty="0">
                <a:sym typeface="Wingdings" panose="05000000000000000000" pitchFamily="2" charset="2"/>
              </a:rPr>
              <a:t>空闲分区</a:t>
            </a:r>
            <a:r>
              <a:rPr lang="zh-CN" altLang="en-US" sz="2400" dirty="0">
                <a:solidFill>
                  <a:srgbClr val="FF0000"/>
                </a:solidFill>
                <a:sym typeface="Wingdings" panose="05000000000000000000" pitchFamily="2" charset="2"/>
              </a:rPr>
              <a:t>链</a:t>
            </a:r>
            <a:endParaRPr lang="zh-CN" altLang="en-US" sz="2400" dirty="0">
              <a:sym typeface="Wingdings" panose="05000000000000000000" pitchFamily="2" charset="2"/>
            </a:endParaRPr>
          </a:p>
        </p:txBody>
      </p:sp>
      <p:sp>
        <p:nvSpPr>
          <p:cNvPr id="32" name="内容占位符 2"/>
          <p:cNvSpPr txBox="1"/>
          <p:nvPr/>
        </p:nvSpPr>
        <p:spPr>
          <a:xfrm>
            <a:off x="6414228" y="2054341"/>
            <a:ext cx="5202515" cy="353509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1" indent="-342900">
              <a:lnSpc>
                <a:spcPct val="132000"/>
              </a:lnSpc>
              <a:spcBef>
                <a:spcPts val="370"/>
              </a:spcBef>
              <a:buClr>
                <a:srgbClr val="E71101"/>
              </a:buClr>
              <a:buSzPct val="100000"/>
              <a:buFont typeface="Wingdings" panose="05000000000000000000" pitchFamily="2" charset="2"/>
              <a:buChar char="n"/>
              <a:defRPr/>
            </a:pPr>
            <a:r>
              <a:rPr lang="zh-CN" altLang="en-US" sz="2400" dirty="0"/>
              <a:t>为了实现对空闲分区的分配和链接，在每个分区的起始部分，设置一些用于控制分区分配的信息，以及用于链接各分区所用的前向指针；在分区的尾部设置后向指针，通过前、后向指针，可将所有的空闲分区链接成一个双向链。</a:t>
            </a:r>
          </a:p>
        </p:txBody>
      </p:sp>
      <p:cxnSp>
        <p:nvCxnSpPr>
          <p:cNvPr id="35" name="直接连接符 34"/>
          <p:cNvCxnSpPr/>
          <p:nvPr/>
        </p:nvCxnSpPr>
        <p:spPr>
          <a:xfrm>
            <a:off x="5829278" y="2192208"/>
            <a:ext cx="0" cy="3719195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图片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968" y="3850783"/>
            <a:ext cx="4608513" cy="227012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69925" y="78668"/>
            <a:ext cx="70262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</a:rPr>
              <a:t>空闲链结构</a:t>
            </a:r>
          </a:p>
        </p:txBody>
      </p:sp>
      <p:graphicFrame>
        <p:nvGraphicFramePr>
          <p:cNvPr id="9" name="Group 104"/>
          <p:cNvGraphicFramePr>
            <a:graphicFrameLocks noGrp="1"/>
          </p:cNvGraphicFramePr>
          <p:nvPr/>
        </p:nvGraphicFramePr>
        <p:xfrm>
          <a:off x="2742127" y="1774446"/>
          <a:ext cx="1447800" cy="584200"/>
        </p:xfrm>
        <a:graphic>
          <a:graphicData uri="http://schemas.openxmlformats.org/drawingml/2006/table">
            <a:tbl>
              <a:tblPr/>
              <a:tblGrid>
                <a:gridCol w="304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84200">
                <a:tc>
                  <a:txBody>
                    <a:bodyPr/>
                    <a:lstStyle>
                      <a:lvl1pPr>
                        <a:buClr>
                          <a:schemeClr val="tx2"/>
                        </a:buClr>
                        <a:buSzPct val="75000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buClr>
                          <a:schemeClr val="accent2"/>
                        </a:buClr>
                        <a:buSzPct val="65000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endParaRPr kumimoji="1" lang="zh-CN" altLang="zh-CN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2075" marR="92075" marT="46038" marB="4603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tx2"/>
                        </a:buClr>
                        <a:buSzPct val="75000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buClr>
                          <a:schemeClr val="accent2"/>
                        </a:buClr>
                        <a:buSzPct val="65000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endParaRPr kumimoji="1" lang="zh-CN" altLang="zh-CN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2075" marR="92075" marT="46038" marB="4603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tx2"/>
                        </a:buClr>
                        <a:buSzPct val="75000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buClr>
                          <a:schemeClr val="accent2"/>
                        </a:buClr>
                        <a:buSzPct val="65000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endParaRPr kumimoji="1" lang="zh-CN" altLang="zh-CN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2075" marR="92075" marT="46038" marB="4603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0" name="Group 105"/>
          <p:cNvGraphicFramePr>
            <a:graphicFrameLocks noGrp="1"/>
          </p:cNvGraphicFramePr>
          <p:nvPr/>
        </p:nvGraphicFramePr>
        <p:xfrm>
          <a:off x="5104327" y="1774446"/>
          <a:ext cx="1447800" cy="584200"/>
        </p:xfrm>
        <a:graphic>
          <a:graphicData uri="http://schemas.openxmlformats.org/drawingml/2006/table">
            <a:tbl>
              <a:tblPr/>
              <a:tblGrid>
                <a:gridCol w="304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84200">
                <a:tc>
                  <a:txBody>
                    <a:bodyPr/>
                    <a:lstStyle>
                      <a:lvl1pPr>
                        <a:buClr>
                          <a:schemeClr val="tx2"/>
                        </a:buClr>
                        <a:buSzPct val="75000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buClr>
                          <a:schemeClr val="accent2"/>
                        </a:buClr>
                        <a:buSzPct val="65000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endParaRPr kumimoji="1" lang="zh-CN" altLang="zh-CN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2075" marR="92075" marT="46038" marB="4603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tx2"/>
                        </a:buClr>
                        <a:buSzPct val="75000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buClr>
                          <a:schemeClr val="accent2"/>
                        </a:buClr>
                        <a:buSzPct val="65000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endParaRPr kumimoji="1" lang="zh-CN" altLang="zh-CN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2075" marR="92075" marT="46038" marB="4603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tx2"/>
                        </a:buClr>
                        <a:buSzPct val="75000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buClr>
                          <a:schemeClr val="accent2"/>
                        </a:buClr>
                        <a:buSzPct val="65000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endParaRPr kumimoji="1" lang="zh-CN" altLang="zh-CN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2075" marR="92075" marT="46038" marB="4603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1" name="Group 106"/>
          <p:cNvGraphicFramePr>
            <a:graphicFrameLocks noGrp="1"/>
          </p:cNvGraphicFramePr>
          <p:nvPr/>
        </p:nvGraphicFramePr>
        <p:xfrm>
          <a:off x="7466527" y="1774446"/>
          <a:ext cx="1447800" cy="584200"/>
        </p:xfrm>
        <a:graphic>
          <a:graphicData uri="http://schemas.openxmlformats.org/drawingml/2006/table">
            <a:tbl>
              <a:tblPr/>
              <a:tblGrid>
                <a:gridCol w="304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84200">
                <a:tc>
                  <a:txBody>
                    <a:bodyPr/>
                    <a:lstStyle>
                      <a:lvl1pPr>
                        <a:buClr>
                          <a:schemeClr val="tx2"/>
                        </a:buClr>
                        <a:buSzPct val="75000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buClr>
                          <a:schemeClr val="accent2"/>
                        </a:buClr>
                        <a:buSzPct val="65000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endParaRPr kumimoji="1" lang="zh-CN" altLang="zh-CN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2075" marR="92075" marT="46038" marB="4603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tx2"/>
                        </a:buClr>
                        <a:buSzPct val="75000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buClr>
                          <a:schemeClr val="accent2"/>
                        </a:buClr>
                        <a:buSzPct val="65000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endParaRPr kumimoji="1" lang="zh-CN" altLang="zh-CN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2075" marR="92075" marT="46038" marB="4603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tx2"/>
                        </a:buClr>
                        <a:buSzPct val="75000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buClr>
                          <a:schemeClr val="accent2"/>
                        </a:buClr>
                        <a:buSzPct val="65000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endParaRPr kumimoji="1" lang="zh-CN" altLang="zh-CN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2075" marR="92075" marT="46038" marB="4603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2" name="Group 97"/>
          <p:cNvGraphicFramePr>
            <a:graphicFrameLocks noGrp="1"/>
          </p:cNvGraphicFramePr>
          <p:nvPr/>
        </p:nvGraphicFramePr>
        <p:xfrm>
          <a:off x="3998532" y="2841246"/>
          <a:ext cx="3886200" cy="2911476"/>
        </p:xfrm>
        <a:graphic>
          <a:graphicData uri="http://schemas.openxmlformats.org/drawingml/2006/table">
            <a:tbl>
              <a:tblPr/>
              <a:tblGrid>
                <a:gridCol w="660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16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311276">
                <a:tc>
                  <a:txBody>
                    <a:bodyPr/>
                    <a:lstStyle>
                      <a:lvl1pPr>
                        <a:buClr>
                          <a:schemeClr val="tx2"/>
                        </a:buClr>
                        <a:buSzPct val="75000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buClr>
                          <a:schemeClr val="accent2"/>
                        </a:buClr>
                        <a:buSzPct val="65000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kumimoji="1" lang="zh-CN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前向指针</a:t>
                      </a:r>
                    </a:p>
                  </a:txBody>
                  <a:tcPr marL="92075" marR="92075" marT="46038" marB="46038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3">
                  <a:txBody>
                    <a:bodyPr/>
                    <a:lstStyle>
                      <a:lvl1pPr>
                        <a:buClr>
                          <a:schemeClr val="tx2"/>
                        </a:buClr>
                        <a:buSzPct val="75000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buClr>
                          <a:schemeClr val="accent2"/>
                        </a:buClr>
                        <a:buSzPct val="65000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kumimoji="1" lang="en-US" altLang="zh-CN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N</a:t>
                      </a:r>
                      <a:r>
                        <a:rPr kumimoji="1" lang="zh-CN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个字节可用</a:t>
                      </a:r>
                    </a:p>
                  </a:txBody>
                  <a:tcPr marL="92075" marR="92075" marT="46038" marB="4603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tx2"/>
                        </a:buClr>
                        <a:buSzPct val="75000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buClr>
                          <a:schemeClr val="accent2"/>
                        </a:buClr>
                        <a:buSzPct val="65000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kumimoji="1" lang="zh-CN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后向指针</a:t>
                      </a:r>
                    </a:p>
                  </a:txBody>
                  <a:tcPr marL="92075" marR="92075" marT="46038" marB="4603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9650">
                <a:tc>
                  <a:txBody>
                    <a:bodyPr/>
                    <a:lstStyle>
                      <a:lvl1pPr>
                        <a:buClr>
                          <a:schemeClr val="tx2"/>
                        </a:buClr>
                        <a:buSzPct val="75000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buClr>
                          <a:schemeClr val="accent2"/>
                        </a:buClr>
                        <a:buSzPct val="65000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kumimoji="1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N</a:t>
                      </a:r>
                      <a:br>
                        <a:rPr kumimoji="1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</a:br>
                      <a:r>
                        <a:rPr kumimoji="1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+</a:t>
                      </a:r>
                      <a:br>
                        <a:rPr kumimoji="1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</a:br>
                      <a:r>
                        <a:rPr kumimoji="1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</a:t>
                      </a:r>
                    </a:p>
                  </a:txBody>
                  <a:tcPr marL="92075" marR="92075" marT="46038" marB="46038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buClr>
                          <a:schemeClr val="tx2"/>
                        </a:buClr>
                        <a:buSzPct val="75000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buClr>
                          <a:schemeClr val="accent2"/>
                        </a:buClr>
                        <a:buSzPct val="65000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N</a:t>
                      </a:r>
                      <a:b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</a:b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+</a:t>
                      </a:r>
                      <a:b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</a:b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</a:t>
                      </a:r>
                    </a:p>
                  </a:txBody>
                  <a:tcPr marL="92075" marR="92075" marT="46038" marB="4603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0550">
                <a:tc>
                  <a:txBody>
                    <a:bodyPr/>
                    <a:lstStyle>
                      <a:lvl1pPr>
                        <a:buClr>
                          <a:schemeClr val="tx2"/>
                        </a:buClr>
                        <a:buSzPct val="75000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buClr>
                          <a:schemeClr val="accent2"/>
                        </a:buClr>
                        <a:buSzPct val="65000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kumimoji="1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</a:p>
                  </a:txBody>
                  <a:tcPr marL="92075" marR="92075" marT="46038" marB="46038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buClr>
                          <a:schemeClr val="tx2"/>
                        </a:buClr>
                        <a:buSzPct val="75000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buClr>
                          <a:schemeClr val="accent2"/>
                        </a:buClr>
                        <a:buSzPct val="65000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kumimoji="1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</a:p>
                  </a:txBody>
                  <a:tcPr marL="92075" marR="92075" marT="46038" marB="4603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3" name="Line 83"/>
          <p:cNvSpPr>
            <a:spLocks noChangeShapeType="1"/>
          </p:cNvSpPr>
          <p:nvPr/>
        </p:nvSpPr>
        <p:spPr bwMode="auto">
          <a:xfrm>
            <a:off x="4037527" y="1926846"/>
            <a:ext cx="1066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endParaRPr lang="zh-CN" altLang="en-US"/>
          </a:p>
        </p:txBody>
      </p:sp>
      <p:sp>
        <p:nvSpPr>
          <p:cNvPr id="14" name="Line 84"/>
          <p:cNvSpPr>
            <a:spLocks noChangeShapeType="1"/>
          </p:cNvSpPr>
          <p:nvPr/>
        </p:nvSpPr>
        <p:spPr bwMode="auto">
          <a:xfrm>
            <a:off x="6399727" y="1926846"/>
            <a:ext cx="1066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endParaRPr lang="zh-CN" altLang="en-US"/>
          </a:p>
        </p:txBody>
      </p:sp>
      <p:sp>
        <p:nvSpPr>
          <p:cNvPr id="15" name="Line 85"/>
          <p:cNvSpPr>
            <a:spLocks noChangeShapeType="1"/>
          </p:cNvSpPr>
          <p:nvPr/>
        </p:nvSpPr>
        <p:spPr bwMode="auto">
          <a:xfrm>
            <a:off x="4189927" y="2155446"/>
            <a:ext cx="1066800" cy="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endParaRPr lang="zh-CN" altLang="en-US"/>
          </a:p>
        </p:txBody>
      </p:sp>
      <p:sp>
        <p:nvSpPr>
          <p:cNvPr id="16" name="Line 86"/>
          <p:cNvSpPr>
            <a:spLocks noChangeShapeType="1"/>
          </p:cNvSpPr>
          <p:nvPr/>
        </p:nvSpPr>
        <p:spPr bwMode="auto">
          <a:xfrm>
            <a:off x="6552127" y="2155446"/>
            <a:ext cx="1066800" cy="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endParaRPr lang="zh-CN" altLang="en-US"/>
          </a:p>
        </p:txBody>
      </p:sp>
      <p:sp>
        <p:nvSpPr>
          <p:cNvPr id="17" name="Line 87"/>
          <p:cNvSpPr>
            <a:spLocks noChangeShapeType="1"/>
          </p:cNvSpPr>
          <p:nvPr/>
        </p:nvSpPr>
        <p:spPr bwMode="auto">
          <a:xfrm flipV="1">
            <a:off x="4266127" y="2384046"/>
            <a:ext cx="838200" cy="4572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endParaRPr lang="zh-CN" altLang="en-US"/>
          </a:p>
        </p:txBody>
      </p:sp>
      <p:sp>
        <p:nvSpPr>
          <p:cNvPr id="18" name="Line 88"/>
          <p:cNvSpPr>
            <a:spLocks noChangeShapeType="1"/>
          </p:cNvSpPr>
          <p:nvPr/>
        </p:nvSpPr>
        <p:spPr bwMode="auto">
          <a:xfrm>
            <a:off x="6552127" y="2307846"/>
            <a:ext cx="1143000" cy="5334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69925" y="78668"/>
            <a:ext cx="70262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</a:rPr>
              <a:t>分配算法</a:t>
            </a:r>
          </a:p>
        </p:txBody>
      </p:sp>
      <p:sp>
        <p:nvSpPr>
          <p:cNvPr id="9" name="iṥlídè"/>
          <p:cNvSpPr/>
          <p:nvPr/>
        </p:nvSpPr>
        <p:spPr>
          <a:xfrm>
            <a:off x="6958245" y="1128057"/>
            <a:ext cx="5233755" cy="5008286"/>
          </a:xfrm>
          <a:prstGeom prst="rect">
            <a:avLst/>
          </a:prstGeom>
          <a:blipFill>
            <a:blip r:embed="rId2"/>
            <a:stretch>
              <a:fillRect t="-27413" b="-27272"/>
            </a:stretch>
          </a:blipFill>
          <a:ln w="28575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 lang="zh-CN" altLang="en-US" dirty="0"/>
          </a:p>
        </p:txBody>
      </p:sp>
      <p:grpSp>
        <p:nvGrpSpPr>
          <p:cNvPr id="10" name="iṡļiḓe"/>
          <p:cNvGrpSpPr/>
          <p:nvPr/>
        </p:nvGrpSpPr>
        <p:grpSpPr>
          <a:xfrm>
            <a:off x="660400" y="1298467"/>
            <a:ext cx="6159411" cy="2333733"/>
            <a:chOff x="660400" y="1787149"/>
            <a:chExt cx="6159411" cy="2333733"/>
          </a:xfrm>
        </p:grpSpPr>
        <p:grpSp>
          <p:nvGrpSpPr>
            <p:cNvPr id="11" name="iSḻíḓè"/>
            <p:cNvGrpSpPr/>
            <p:nvPr/>
          </p:nvGrpSpPr>
          <p:grpSpPr>
            <a:xfrm>
              <a:off x="1296566" y="1835355"/>
              <a:ext cx="5523245" cy="2285527"/>
              <a:chOff x="1296566" y="1835355"/>
              <a:chExt cx="6966195" cy="2285527"/>
            </a:xfrm>
          </p:grpSpPr>
          <p:sp>
            <p:nvSpPr>
              <p:cNvPr id="15" name="îṧľîḋé"/>
              <p:cNvSpPr txBox="1"/>
              <p:nvPr/>
            </p:nvSpPr>
            <p:spPr>
              <a:xfrm>
                <a:off x="1296567" y="1835355"/>
                <a:ext cx="6293555" cy="389423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ctr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r>
                  <a:rPr lang="zh-CN" altLang="en-US" sz="2400" dirty="0"/>
                  <a:t>基于</a:t>
                </a:r>
                <a:r>
                  <a:rPr lang="zh-CN" altLang="en-US" sz="2400" dirty="0">
                    <a:solidFill>
                      <a:srgbClr val="0000FF"/>
                    </a:solidFill>
                  </a:rPr>
                  <a:t>顺序搜索</a:t>
                </a:r>
                <a:r>
                  <a:rPr lang="zh-CN" altLang="en-US" sz="2400" dirty="0"/>
                  <a:t>的动态分区分配算法</a:t>
                </a:r>
              </a:p>
            </p:txBody>
          </p:sp>
          <p:sp>
            <p:nvSpPr>
              <p:cNvPr id="16" name="íşļîḓé"/>
              <p:cNvSpPr/>
              <p:nvPr/>
            </p:nvSpPr>
            <p:spPr bwMode="auto">
              <a:xfrm>
                <a:off x="1296566" y="2279077"/>
                <a:ext cx="6966195" cy="18418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342900" lvl="1" indent="-342900">
                  <a:lnSpc>
                    <a:spcPct val="123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4">
                      <a:lumMod val="40000"/>
                      <a:lumOff val="60000"/>
                    </a:schemeClr>
                  </a:buClr>
                  <a:buFont typeface="Wingdings" panose="05000000000000000000" pitchFamily="2" charset="2"/>
                  <a:buChar char="Ø"/>
                </a:pPr>
                <a:r>
                  <a:rPr lang="zh-CN" altLang="en-US" sz="2400" dirty="0"/>
                  <a:t>依次搜索空闲分区链上的空闲分区，寻找一个其大小能够满足要求的分区</a:t>
                </a:r>
              </a:p>
              <a:p>
                <a:pPr marL="342900" lvl="1" indent="-342900">
                  <a:lnSpc>
                    <a:spcPct val="123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4">
                      <a:lumMod val="40000"/>
                      <a:lumOff val="60000"/>
                    </a:schemeClr>
                  </a:buClr>
                  <a:buFont typeface="Wingdings" panose="05000000000000000000" pitchFamily="2" charset="2"/>
                  <a:buChar char="Ø"/>
                </a:pPr>
                <a:r>
                  <a:rPr lang="zh-CN" altLang="en-US" sz="2400" dirty="0"/>
                  <a:t>首次适应算法、循环首次适应算法、最佳适应算法、最坏适应算法</a:t>
                </a:r>
              </a:p>
            </p:txBody>
          </p:sp>
        </p:grpSp>
        <p:grpSp>
          <p:nvGrpSpPr>
            <p:cNvPr id="12" name="ïS1íḋé"/>
            <p:cNvGrpSpPr/>
            <p:nvPr/>
          </p:nvGrpSpPr>
          <p:grpSpPr>
            <a:xfrm>
              <a:off x="660400" y="1787149"/>
              <a:ext cx="497734" cy="497734"/>
              <a:chOff x="660400" y="1787149"/>
              <a:chExt cx="497734" cy="497734"/>
            </a:xfrm>
          </p:grpSpPr>
          <p:sp>
            <p:nvSpPr>
              <p:cNvPr id="13" name="islîḋe"/>
              <p:cNvSpPr/>
              <p:nvPr/>
            </p:nvSpPr>
            <p:spPr>
              <a:xfrm>
                <a:off x="660400" y="1787149"/>
                <a:ext cx="497734" cy="497734"/>
              </a:xfrm>
              <a:prstGeom prst="ellipse">
                <a:avLst/>
              </a:prstGeom>
              <a:solidFill>
                <a:schemeClr val="accent1"/>
              </a:solidFill>
              <a:ln w="19050">
                <a:solidFill>
                  <a:schemeClr val="bg1"/>
                </a:solidFill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 defTabSz="914400"/>
                <a:endParaRPr lang="zh-CN" altLang="en-US" sz="16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4" name="îŝlîďe"/>
              <p:cNvSpPr/>
              <p:nvPr/>
            </p:nvSpPr>
            <p:spPr>
              <a:xfrm>
                <a:off x="779848" y="1918584"/>
                <a:ext cx="258838" cy="234864"/>
              </a:xfrm>
              <a:custGeom>
                <a:avLst/>
                <a:gdLst>
                  <a:gd name="connsiteX0" fmla="*/ 116112 w 607919"/>
                  <a:gd name="connsiteY0" fmla="*/ 473652 h 551610"/>
                  <a:gd name="connsiteX1" fmla="*/ 118901 w 607919"/>
                  <a:gd name="connsiteY1" fmla="*/ 480423 h 551610"/>
                  <a:gd name="connsiteX2" fmla="*/ 118901 w 607919"/>
                  <a:gd name="connsiteY2" fmla="*/ 551610 h 551610"/>
                  <a:gd name="connsiteX3" fmla="*/ 55604 w 607919"/>
                  <a:gd name="connsiteY3" fmla="*/ 551610 h 551610"/>
                  <a:gd name="connsiteX4" fmla="*/ 55604 w 607919"/>
                  <a:gd name="connsiteY4" fmla="*/ 540851 h 551610"/>
                  <a:gd name="connsiteX5" fmla="*/ 65255 w 607919"/>
                  <a:gd name="connsiteY5" fmla="*/ 520583 h 551610"/>
                  <a:gd name="connsiteX6" fmla="*/ 83555 w 607919"/>
                  <a:gd name="connsiteY6" fmla="*/ 502317 h 551610"/>
                  <a:gd name="connsiteX7" fmla="*/ 109375 w 607919"/>
                  <a:gd name="connsiteY7" fmla="*/ 476545 h 551610"/>
                  <a:gd name="connsiteX8" fmla="*/ 116112 w 607919"/>
                  <a:gd name="connsiteY8" fmla="*/ 473652 h 551610"/>
                  <a:gd name="connsiteX9" fmla="*/ 199155 w 607919"/>
                  <a:gd name="connsiteY9" fmla="*/ 390799 h 551610"/>
                  <a:gd name="connsiteX10" fmla="*/ 201956 w 607919"/>
                  <a:gd name="connsiteY10" fmla="*/ 397632 h 551610"/>
                  <a:gd name="connsiteX11" fmla="*/ 201956 w 607919"/>
                  <a:gd name="connsiteY11" fmla="*/ 551610 h 551610"/>
                  <a:gd name="connsiteX12" fmla="*/ 145363 w 607919"/>
                  <a:gd name="connsiteY12" fmla="*/ 551610 h 551610"/>
                  <a:gd name="connsiteX13" fmla="*/ 145363 w 607919"/>
                  <a:gd name="connsiteY13" fmla="*/ 454170 h 551610"/>
                  <a:gd name="connsiteX14" fmla="*/ 154879 w 607919"/>
                  <a:gd name="connsiteY14" fmla="*/ 431030 h 551610"/>
                  <a:gd name="connsiteX15" fmla="*/ 192315 w 607919"/>
                  <a:gd name="connsiteY15" fmla="*/ 393630 h 551610"/>
                  <a:gd name="connsiteX16" fmla="*/ 199155 w 607919"/>
                  <a:gd name="connsiteY16" fmla="*/ 390799 h 551610"/>
                  <a:gd name="connsiteX17" fmla="*/ 231082 w 607919"/>
                  <a:gd name="connsiteY17" fmla="*/ 388245 h 551610"/>
                  <a:gd name="connsiteX18" fmla="*/ 237930 w 607919"/>
                  <a:gd name="connsiteY18" fmla="*/ 391091 h 551610"/>
                  <a:gd name="connsiteX19" fmla="*/ 266763 w 607919"/>
                  <a:gd name="connsiteY19" fmla="*/ 419867 h 551610"/>
                  <a:gd name="connsiteX20" fmla="*/ 275915 w 607919"/>
                  <a:gd name="connsiteY20" fmla="*/ 428875 h 551610"/>
                  <a:gd name="connsiteX21" fmla="*/ 284941 w 607919"/>
                  <a:gd name="connsiteY21" fmla="*/ 451520 h 551610"/>
                  <a:gd name="connsiteX22" fmla="*/ 284941 w 607919"/>
                  <a:gd name="connsiteY22" fmla="*/ 551610 h 551610"/>
                  <a:gd name="connsiteX23" fmla="*/ 228277 w 607919"/>
                  <a:gd name="connsiteY23" fmla="*/ 551610 h 551610"/>
                  <a:gd name="connsiteX24" fmla="*/ 228277 w 607919"/>
                  <a:gd name="connsiteY24" fmla="*/ 394969 h 551610"/>
                  <a:gd name="connsiteX25" fmla="*/ 231082 w 607919"/>
                  <a:gd name="connsiteY25" fmla="*/ 388245 h 551610"/>
                  <a:gd name="connsiteX26" fmla="*/ 365148 w 607919"/>
                  <a:gd name="connsiteY26" fmla="*/ 381336 h 551610"/>
                  <a:gd name="connsiteX27" fmla="*/ 367997 w 607919"/>
                  <a:gd name="connsiteY27" fmla="*/ 388122 h 551610"/>
                  <a:gd name="connsiteX28" fmla="*/ 367997 w 607919"/>
                  <a:gd name="connsiteY28" fmla="*/ 551610 h 551610"/>
                  <a:gd name="connsiteX29" fmla="*/ 311262 w 607919"/>
                  <a:gd name="connsiteY29" fmla="*/ 551610 h 551610"/>
                  <a:gd name="connsiteX30" fmla="*/ 311262 w 607919"/>
                  <a:gd name="connsiteY30" fmla="*/ 444661 h 551610"/>
                  <a:gd name="connsiteX31" fmla="*/ 316898 w 607919"/>
                  <a:gd name="connsiteY31" fmla="*/ 425523 h 551610"/>
                  <a:gd name="connsiteX32" fmla="*/ 322534 w 607919"/>
                  <a:gd name="connsiteY32" fmla="*/ 419894 h 551610"/>
                  <a:gd name="connsiteX33" fmla="*/ 358353 w 607919"/>
                  <a:gd name="connsiteY33" fmla="*/ 384120 h 551610"/>
                  <a:gd name="connsiteX34" fmla="*/ 365148 w 607919"/>
                  <a:gd name="connsiteY34" fmla="*/ 381336 h 551610"/>
                  <a:gd name="connsiteX35" fmla="*/ 448177 w 607919"/>
                  <a:gd name="connsiteY35" fmla="*/ 298352 h 551610"/>
                  <a:gd name="connsiteX36" fmla="*/ 450982 w 607919"/>
                  <a:gd name="connsiteY36" fmla="*/ 305139 h 551610"/>
                  <a:gd name="connsiteX37" fmla="*/ 450982 w 607919"/>
                  <a:gd name="connsiteY37" fmla="*/ 551610 h 551610"/>
                  <a:gd name="connsiteX38" fmla="*/ 394318 w 607919"/>
                  <a:gd name="connsiteY38" fmla="*/ 551610 h 551610"/>
                  <a:gd name="connsiteX39" fmla="*/ 394318 w 607919"/>
                  <a:gd name="connsiteY39" fmla="*/ 361815 h 551610"/>
                  <a:gd name="connsiteX40" fmla="*/ 403846 w 607919"/>
                  <a:gd name="connsiteY40" fmla="*/ 338669 h 551610"/>
                  <a:gd name="connsiteX41" fmla="*/ 441329 w 607919"/>
                  <a:gd name="connsiteY41" fmla="*/ 301136 h 551610"/>
                  <a:gd name="connsiteX42" fmla="*/ 448177 w 607919"/>
                  <a:gd name="connsiteY42" fmla="*/ 298352 h 551610"/>
                  <a:gd name="connsiteX43" fmla="*/ 527085 w 607919"/>
                  <a:gd name="connsiteY43" fmla="*/ 219452 h 551610"/>
                  <a:gd name="connsiteX44" fmla="*/ 529874 w 607919"/>
                  <a:gd name="connsiteY44" fmla="*/ 226177 h 551610"/>
                  <a:gd name="connsiteX45" fmla="*/ 529874 w 607919"/>
                  <a:gd name="connsiteY45" fmla="*/ 551610 h 551610"/>
                  <a:gd name="connsiteX46" fmla="*/ 477232 w 607919"/>
                  <a:gd name="connsiteY46" fmla="*/ 551610 h 551610"/>
                  <a:gd name="connsiteX47" fmla="*/ 477232 w 607919"/>
                  <a:gd name="connsiteY47" fmla="*/ 278727 h 551610"/>
                  <a:gd name="connsiteX48" fmla="*/ 486883 w 607919"/>
                  <a:gd name="connsiteY48" fmla="*/ 255580 h 551610"/>
                  <a:gd name="connsiteX49" fmla="*/ 520348 w 607919"/>
                  <a:gd name="connsiteY49" fmla="*/ 222298 h 551610"/>
                  <a:gd name="connsiteX50" fmla="*/ 527085 w 607919"/>
                  <a:gd name="connsiteY50" fmla="*/ 219452 h 551610"/>
                  <a:gd name="connsiteX51" fmla="*/ 387769 w 607919"/>
                  <a:gd name="connsiteY51" fmla="*/ 0 h 551610"/>
                  <a:gd name="connsiteX52" fmla="*/ 580729 w 607919"/>
                  <a:gd name="connsiteY52" fmla="*/ 0 h 551610"/>
                  <a:gd name="connsiteX53" fmla="*/ 607919 w 607919"/>
                  <a:gd name="connsiteY53" fmla="*/ 26022 h 551610"/>
                  <a:gd name="connsiteX54" fmla="*/ 607919 w 607919"/>
                  <a:gd name="connsiteY54" fmla="*/ 219812 h 551610"/>
                  <a:gd name="connsiteX55" fmla="*/ 598271 w 607919"/>
                  <a:gd name="connsiteY55" fmla="*/ 223815 h 551610"/>
                  <a:gd name="connsiteX56" fmla="*/ 530610 w 607919"/>
                  <a:gd name="connsiteY56" fmla="*/ 156258 h 551610"/>
                  <a:gd name="connsiteX57" fmla="*/ 304320 w 607919"/>
                  <a:gd name="connsiteY57" fmla="*/ 382325 h 551610"/>
                  <a:gd name="connsiteX58" fmla="*/ 285024 w 607919"/>
                  <a:gd name="connsiteY58" fmla="*/ 382325 h 551610"/>
                  <a:gd name="connsiteX59" fmla="*/ 216360 w 607919"/>
                  <a:gd name="connsiteY59" fmla="*/ 313767 h 551610"/>
                  <a:gd name="connsiteX60" fmla="*/ 94068 w 607919"/>
                  <a:gd name="connsiteY60" fmla="*/ 435996 h 551610"/>
                  <a:gd name="connsiteX61" fmla="*/ 17260 w 607919"/>
                  <a:gd name="connsiteY61" fmla="*/ 435996 h 551610"/>
                  <a:gd name="connsiteX62" fmla="*/ 15882 w 607919"/>
                  <a:gd name="connsiteY62" fmla="*/ 434745 h 551610"/>
                  <a:gd name="connsiteX63" fmla="*/ 15882 w 607919"/>
                  <a:gd name="connsiteY63" fmla="*/ 358055 h 551610"/>
                  <a:gd name="connsiteX64" fmla="*/ 206837 w 607919"/>
                  <a:gd name="connsiteY64" fmla="*/ 167267 h 551610"/>
                  <a:gd name="connsiteX65" fmla="*/ 226008 w 607919"/>
                  <a:gd name="connsiteY65" fmla="*/ 167267 h 551610"/>
                  <a:gd name="connsiteX66" fmla="*/ 294672 w 607919"/>
                  <a:gd name="connsiteY66" fmla="*/ 235701 h 551610"/>
                  <a:gd name="connsiteX67" fmla="*/ 424481 w 607919"/>
                  <a:gd name="connsiteY67" fmla="*/ 105965 h 551610"/>
                  <a:gd name="connsiteX68" fmla="*/ 452423 w 607919"/>
                  <a:gd name="connsiteY68" fmla="*/ 78192 h 551610"/>
                  <a:gd name="connsiteX69" fmla="*/ 383885 w 607919"/>
                  <a:gd name="connsiteY69" fmla="*/ 9633 h 551610"/>
                  <a:gd name="connsiteX70" fmla="*/ 387769 w 607919"/>
                  <a:gd name="connsiteY70" fmla="*/ 0 h 5516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</a:cxnLst>
                <a:rect l="l" t="t" r="r" b="b"/>
                <a:pathLst>
                  <a:path w="607919" h="551610">
                    <a:moveTo>
                      <a:pt x="116112" y="473652"/>
                    </a:moveTo>
                    <a:cubicBezTo>
                      <a:pt x="117836" y="474356"/>
                      <a:pt x="118901" y="476670"/>
                      <a:pt x="118901" y="480423"/>
                    </a:cubicBezTo>
                    <a:lnTo>
                      <a:pt x="118901" y="551610"/>
                    </a:lnTo>
                    <a:lnTo>
                      <a:pt x="55604" y="551610"/>
                    </a:lnTo>
                    <a:lnTo>
                      <a:pt x="55604" y="540851"/>
                    </a:lnTo>
                    <a:cubicBezTo>
                      <a:pt x="55604" y="534971"/>
                      <a:pt x="59991" y="525838"/>
                      <a:pt x="65255" y="520583"/>
                    </a:cubicBezTo>
                    <a:lnTo>
                      <a:pt x="83555" y="502317"/>
                    </a:lnTo>
                    <a:lnTo>
                      <a:pt x="109375" y="476545"/>
                    </a:lnTo>
                    <a:cubicBezTo>
                      <a:pt x="112007" y="473855"/>
                      <a:pt x="114389" y="472948"/>
                      <a:pt x="116112" y="473652"/>
                    </a:cubicBezTo>
                    <a:close/>
                    <a:moveTo>
                      <a:pt x="199155" y="390799"/>
                    </a:moveTo>
                    <a:cubicBezTo>
                      <a:pt x="200892" y="391534"/>
                      <a:pt x="201956" y="393880"/>
                      <a:pt x="201956" y="397632"/>
                    </a:cubicBezTo>
                    <a:lnTo>
                      <a:pt x="201956" y="551610"/>
                    </a:lnTo>
                    <a:lnTo>
                      <a:pt x="145363" y="551610"/>
                    </a:lnTo>
                    <a:lnTo>
                      <a:pt x="145363" y="454170"/>
                    </a:lnTo>
                    <a:cubicBezTo>
                      <a:pt x="145363" y="446665"/>
                      <a:pt x="149620" y="436283"/>
                      <a:pt x="154879" y="431030"/>
                    </a:cubicBezTo>
                    <a:lnTo>
                      <a:pt x="192315" y="393630"/>
                    </a:lnTo>
                    <a:cubicBezTo>
                      <a:pt x="195007" y="390941"/>
                      <a:pt x="197417" y="390065"/>
                      <a:pt x="199155" y="390799"/>
                    </a:cubicBezTo>
                    <a:close/>
                    <a:moveTo>
                      <a:pt x="231082" y="388245"/>
                    </a:moveTo>
                    <a:cubicBezTo>
                      <a:pt x="232822" y="387525"/>
                      <a:pt x="235235" y="388401"/>
                      <a:pt x="237930" y="391091"/>
                    </a:cubicBezTo>
                    <a:lnTo>
                      <a:pt x="266763" y="419867"/>
                    </a:lnTo>
                    <a:lnTo>
                      <a:pt x="275915" y="428875"/>
                    </a:lnTo>
                    <a:cubicBezTo>
                      <a:pt x="280929" y="433879"/>
                      <a:pt x="284941" y="444013"/>
                      <a:pt x="284941" y="451520"/>
                    </a:cubicBezTo>
                    <a:lnTo>
                      <a:pt x="284941" y="551610"/>
                    </a:lnTo>
                    <a:lnTo>
                      <a:pt x="228277" y="551610"/>
                    </a:lnTo>
                    <a:lnTo>
                      <a:pt x="228277" y="394969"/>
                    </a:lnTo>
                    <a:cubicBezTo>
                      <a:pt x="228277" y="391278"/>
                      <a:pt x="229343" y="388964"/>
                      <a:pt x="231082" y="388245"/>
                    </a:cubicBezTo>
                    <a:close/>
                    <a:moveTo>
                      <a:pt x="365148" y="381336"/>
                    </a:moveTo>
                    <a:cubicBezTo>
                      <a:pt x="366901" y="382055"/>
                      <a:pt x="367997" y="384370"/>
                      <a:pt x="367997" y="388122"/>
                    </a:cubicBezTo>
                    <a:lnTo>
                      <a:pt x="367997" y="551610"/>
                    </a:lnTo>
                    <a:lnTo>
                      <a:pt x="311262" y="551610"/>
                    </a:lnTo>
                    <a:lnTo>
                      <a:pt x="311262" y="444661"/>
                    </a:lnTo>
                    <a:cubicBezTo>
                      <a:pt x="311262" y="437156"/>
                      <a:pt x="313767" y="428650"/>
                      <a:pt x="316898" y="425523"/>
                    </a:cubicBezTo>
                    <a:cubicBezTo>
                      <a:pt x="320029" y="422396"/>
                      <a:pt x="322534" y="419894"/>
                      <a:pt x="322534" y="419894"/>
                    </a:cubicBezTo>
                    <a:lnTo>
                      <a:pt x="358353" y="384120"/>
                    </a:lnTo>
                    <a:cubicBezTo>
                      <a:pt x="360983" y="381493"/>
                      <a:pt x="363394" y="380617"/>
                      <a:pt x="365148" y="381336"/>
                    </a:cubicBezTo>
                    <a:close/>
                    <a:moveTo>
                      <a:pt x="448177" y="298352"/>
                    </a:moveTo>
                    <a:cubicBezTo>
                      <a:pt x="449916" y="299071"/>
                      <a:pt x="450982" y="301386"/>
                      <a:pt x="450982" y="305139"/>
                    </a:cubicBezTo>
                    <a:lnTo>
                      <a:pt x="450982" y="551610"/>
                    </a:lnTo>
                    <a:lnTo>
                      <a:pt x="394318" y="551610"/>
                    </a:lnTo>
                    <a:lnTo>
                      <a:pt x="394318" y="361815"/>
                    </a:lnTo>
                    <a:cubicBezTo>
                      <a:pt x="394318" y="354308"/>
                      <a:pt x="398580" y="343924"/>
                      <a:pt x="403846" y="338669"/>
                    </a:cubicBezTo>
                    <a:lnTo>
                      <a:pt x="441329" y="301136"/>
                    </a:lnTo>
                    <a:cubicBezTo>
                      <a:pt x="444024" y="298508"/>
                      <a:pt x="446438" y="297633"/>
                      <a:pt x="448177" y="298352"/>
                    </a:cubicBezTo>
                    <a:close/>
                    <a:moveTo>
                      <a:pt x="527085" y="219452"/>
                    </a:moveTo>
                    <a:cubicBezTo>
                      <a:pt x="528809" y="220171"/>
                      <a:pt x="529874" y="222486"/>
                      <a:pt x="529874" y="226177"/>
                    </a:cubicBezTo>
                    <a:lnTo>
                      <a:pt x="529874" y="551610"/>
                    </a:lnTo>
                    <a:lnTo>
                      <a:pt x="477232" y="551610"/>
                    </a:lnTo>
                    <a:lnTo>
                      <a:pt x="477232" y="278727"/>
                    </a:lnTo>
                    <a:cubicBezTo>
                      <a:pt x="477232" y="271345"/>
                      <a:pt x="481494" y="260960"/>
                      <a:pt x="486883" y="255580"/>
                    </a:cubicBezTo>
                    <a:lnTo>
                      <a:pt x="520348" y="222298"/>
                    </a:lnTo>
                    <a:cubicBezTo>
                      <a:pt x="522980" y="219608"/>
                      <a:pt x="525362" y="218732"/>
                      <a:pt x="527085" y="219452"/>
                    </a:cubicBezTo>
                    <a:close/>
                    <a:moveTo>
                      <a:pt x="387769" y="0"/>
                    </a:moveTo>
                    <a:lnTo>
                      <a:pt x="580729" y="0"/>
                    </a:lnTo>
                    <a:cubicBezTo>
                      <a:pt x="594512" y="0"/>
                      <a:pt x="607919" y="12135"/>
                      <a:pt x="607919" y="26022"/>
                    </a:cubicBezTo>
                    <a:lnTo>
                      <a:pt x="607919" y="219812"/>
                    </a:lnTo>
                    <a:cubicBezTo>
                      <a:pt x="607919" y="227318"/>
                      <a:pt x="603534" y="229070"/>
                      <a:pt x="598271" y="223815"/>
                    </a:cubicBezTo>
                    <a:lnTo>
                      <a:pt x="530610" y="156258"/>
                    </a:lnTo>
                    <a:lnTo>
                      <a:pt x="304320" y="382325"/>
                    </a:lnTo>
                    <a:cubicBezTo>
                      <a:pt x="298932" y="387580"/>
                      <a:pt x="290412" y="387580"/>
                      <a:pt x="285024" y="382325"/>
                    </a:cubicBezTo>
                    <a:lnTo>
                      <a:pt x="216360" y="313767"/>
                    </a:lnTo>
                    <a:lnTo>
                      <a:pt x="94068" y="435996"/>
                    </a:lnTo>
                    <a:cubicBezTo>
                      <a:pt x="72767" y="457264"/>
                      <a:pt x="38435" y="457264"/>
                      <a:pt x="17260" y="435996"/>
                    </a:cubicBezTo>
                    <a:lnTo>
                      <a:pt x="15882" y="434745"/>
                    </a:lnTo>
                    <a:cubicBezTo>
                      <a:pt x="-5294" y="413477"/>
                      <a:pt x="-5294" y="379198"/>
                      <a:pt x="15882" y="358055"/>
                    </a:cubicBezTo>
                    <a:lnTo>
                      <a:pt x="206837" y="167267"/>
                    </a:lnTo>
                    <a:cubicBezTo>
                      <a:pt x="212100" y="161888"/>
                      <a:pt x="220745" y="161888"/>
                      <a:pt x="226008" y="167267"/>
                    </a:cubicBezTo>
                    <a:lnTo>
                      <a:pt x="294672" y="235701"/>
                    </a:lnTo>
                    <a:lnTo>
                      <a:pt x="424481" y="105965"/>
                    </a:lnTo>
                    <a:lnTo>
                      <a:pt x="452423" y="78192"/>
                    </a:lnTo>
                    <a:lnTo>
                      <a:pt x="383885" y="9633"/>
                    </a:lnTo>
                    <a:cubicBezTo>
                      <a:pt x="378497" y="4379"/>
                      <a:pt x="380376" y="0"/>
                      <a:pt x="387769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12700" cap="rnd">
                <a:noFill/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rmAutofit fontScale="550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 defTabSz="914400"/>
                <a:endParaRPr lang="zh-CN" altLang="en-US" sz="2000" b="1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17" name="iŝļïḓê"/>
          <p:cNvGrpSpPr/>
          <p:nvPr/>
        </p:nvGrpSpPr>
        <p:grpSpPr>
          <a:xfrm>
            <a:off x="660400" y="3994675"/>
            <a:ext cx="6297847" cy="1984429"/>
            <a:chOff x="660400" y="2092935"/>
            <a:chExt cx="6297847" cy="1984429"/>
          </a:xfrm>
        </p:grpSpPr>
        <p:grpSp>
          <p:nvGrpSpPr>
            <p:cNvPr id="18" name="ïṧļïḓe"/>
            <p:cNvGrpSpPr/>
            <p:nvPr/>
          </p:nvGrpSpPr>
          <p:grpSpPr>
            <a:xfrm>
              <a:off x="1296567" y="2092935"/>
              <a:ext cx="5661680" cy="1984429"/>
              <a:chOff x="1296567" y="2092935"/>
              <a:chExt cx="7140794" cy="1984429"/>
            </a:xfrm>
          </p:grpSpPr>
          <p:sp>
            <p:nvSpPr>
              <p:cNvPr id="24" name="ïšļíďè"/>
              <p:cNvSpPr txBox="1"/>
              <p:nvPr/>
            </p:nvSpPr>
            <p:spPr>
              <a:xfrm>
                <a:off x="1296567" y="2092935"/>
                <a:ext cx="7140794" cy="389423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ctr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r>
                  <a:rPr lang="zh-CN" altLang="en-US" sz="2400" dirty="0"/>
                  <a:t>基于</a:t>
                </a:r>
                <a:r>
                  <a:rPr lang="zh-CN" altLang="en-US" sz="2400" dirty="0">
                    <a:solidFill>
                      <a:srgbClr val="FF0000"/>
                    </a:solidFill>
                  </a:rPr>
                  <a:t>索引搜索</a:t>
                </a:r>
                <a:r>
                  <a:rPr lang="zh-CN" altLang="en-US" sz="2400" dirty="0"/>
                  <a:t>的动态分区分配算法</a:t>
                </a:r>
              </a:p>
            </p:txBody>
          </p:sp>
          <p:sp>
            <p:nvSpPr>
              <p:cNvPr id="25" name="íşľíḑè"/>
              <p:cNvSpPr/>
              <p:nvPr/>
            </p:nvSpPr>
            <p:spPr bwMode="auto">
              <a:xfrm>
                <a:off x="1312811" y="2588173"/>
                <a:ext cx="6949948" cy="14891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342900" lvl="1" indent="-342900">
                  <a:lnSpc>
                    <a:spcPct val="123000"/>
                  </a:lnSpc>
                  <a:spcBef>
                    <a:spcPts val="600"/>
                  </a:spcBef>
                  <a:spcAft>
                    <a:spcPts val="600"/>
                  </a:spcAft>
                  <a:buFont typeface="Wingdings" panose="05000000000000000000" pitchFamily="2" charset="2"/>
                  <a:buChar char="Ø"/>
                </a:pPr>
                <a:r>
                  <a:rPr lang="zh-CN" altLang="en-US" sz="2400" dirty="0"/>
                  <a:t>提高搜索空闲分区的速度，在大、中型系统中采用</a:t>
                </a:r>
              </a:p>
              <a:p>
                <a:pPr marL="342900" lvl="1" indent="-342900">
                  <a:lnSpc>
                    <a:spcPct val="123000"/>
                  </a:lnSpc>
                  <a:spcBef>
                    <a:spcPts val="600"/>
                  </a:spcBef>
                  <a:spcAft>
                    <a:spcPts val="600"/>
                  </a:spcAft>
                  <a:buFont typeface="Wingdings" panose="05000000000000000000" pitchFamily="2" charset="2"/>
                  <a:buChar char="Ø"/>
                </a:pPr>
                <a:r>
                  <a:rPr lang="zh-CN" altLang="en-US" sz="2400" dirty="0"/>
                  <a:t>快速适应算法、伙伴系统和哈希算法</a:t>
                </a:r>
              </a:p>
            </p:txBody>
          </p:sp>
        </p:grpSp>
        <p:grpSp>
          <p:nvGrpSpPr>
            <p:cNvPr id="19" name="ïŝľídè"/>
            <p:cNvGrpSpPr/>
            <p:nvPr/>
          </p:nvGrpSpPr>
          <p:grpSpPr>
            <a:xfrm>
              <a:off x="660400" y="2096245"/>
              <a:ext cx="497734" cy="497734"/>
              <a:chOff x="660400" y="2096245"/>
              <a:chExt cx="497734" cy="497734"/>
            </a:xfrm>
          </p:grpSpPr>
          <p:sp>
            <p:nvSpPr>
              <p:cNvPr id="21" name="ïṡľïde"/>
              <p:cNvSpPr/>
              <p:nvPr/>
            </p:nvSpPr>
            <p:spPr>
              <a:xfrm>
                <a:off x="660400" y="2096245"/>
                <a:ext cx="497734" cy="497734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19050">
                <a:solidFill>
                  <a:schemeClr val="bg1"/>
                </a:solidFill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 defTabSz="914400"/>
                <a:endParaRPr lang="zh-CN" altLang="en-US" sz="16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2" name="ïšliḍe"/>
              <p:cNvSpPr/>
              <p:nvPr/>
            </p:nvSpPr>
            <p:spPr>
              <a:xfrm>
                <a:off x="779848" y="2227680"/>
                <a:ext cx="258838" cy="234864"/>
              </a:xfrm>
              <a:custGeom>
                <a:avLst/>
                <a:gdLst>
                  <a:gd name="connsiteX0" fmla="*/ 116112 w 607919"/>
                  <a:gd name="connsiteY0" fmla="*/ 473652 h 551610"/>
                  <a:gd name="connsiteX1" fmla="*/ 118901 w 607919"/>
                  <a:gd name="connsiteY1" fmla="*/ 480423 h 551610"/>
                  <a:gd name="connsiteX2" fmla="*/ 118901 w 607919"/>
                  <a:gd name="connsiteY2" fmla="*/ 551610 h 551610"/>
                  <a:gd name="connsiteX3" fmla="*/ 55604 w 607919"/>
                  <a:gd name="connsiteY3" fmla="*/ 551610 h 551610"/>
                  <a:gd name="connsiteX4" fmla="*/ 55604 w 607919"/>
                  <a:gd name="connsiteY4" fmla="*/ 540851 h 551610"/>
                  <a:gd name="connsiteX5" fmla="*/ 65255 w 607919"/>
                  <a:gd name="connsiteY5" fmla="*/ 520583 h 551610"/>
                  <a:gd name="connsiteX6" fmla="*/ 83555 w 607919"/>
                  <a:gd name="connsiteY6" fmla="*/ 502317 h 551610"/>
                  <a:gd name="connsiteX7" fmla="*/ 109375 w 607919"/>
                  <a:gd name="connsiteY7" fmla="*/ 476545 h 551610"/>
                  <a:gd name="connsiteX8" fmla="*/ 116112 w 607919"/>
                  <a:gd name="connsiteY8" fmla="*/ 473652 h 551610"/>
                  <a:gd name="connsiteX9" fmla="*/ 199155 w 607919"/>
                  <a:gd name="connsiteY9" fmla="*/ 390799 h 551610"/>
                  <a:gd name="connsiteX10" fmla="*/ 201956 w 607919"/>
                  <a:gd name="connsiteY10" fmla="*/ 397632 h 551610"/>
                  <a:gd name="connsiteX11" fmla="*/ 201956 w 607919"/>
                  <a:gd name="connsiteY11" fmla="*/ 551610 h 551610"/>
                  <a:gd name="connsiteX12" fmla="*/ 145363 w 607919"/>
                  <a:gd name="connsiteY12" fmla="*/ 551610 h 551610"/>
                  <a:gd name="connsiteX13" fmla="*/ 145363 w 607919"/>
                  <a:gd name="connsiteY13" fmla="*/ 454170 h 551610"/>
                  <a:gd name="connsiteX14" fmla="*/ 154879 w 607919"/>
                  <a:gd name="connsiteY14" fmla="*/ 431030 h 551610"/>
                  <a:gd name="connsiteX15" fmla="*/ 192315 w 607919"/>
                  <a:gd name="connsiteY15" fmla="*/ 393630 h 551610"/>
                  <a:gd name="connsiteX16" fmla="*/ 199155 w 607919"/>
                  <a:gd name="connsiteY16" fmla="*/ 390799 h 551610"/>
                  <a:gd name="connsiteX17" fmla="*/ 231082 w 607919"/>
                  <a:gd name="connsiteY17" fmla="*/ 388245 h 551610"/>
                  <a:gd name="connsiteX18" fmla="*/ 237930 w 607919"/>
                  <a:gd name="connsiteY18" fmla="*/ 391091 h 551610"/>
                  <a:gd name="connsiteX19" fmla="*/ 266763 w 607919"/>
                  <a:gd name="connsiteY19" fmla="*/ 419867 h 551610"/>
                  <a:gd name="connsiteX20" fmla="*/ 275915 w 607919"/>
                  <a:gd name="connsiteY20" fmla="*/ 428875 h 551610"/>
                  <a:gd name="connsiteX21" fmla="*/ 284941 w 607919"/>
                  <a:gd name="connsiteY21" fmla="*/ 451520 h 551610"/>
                  <a:gd name="connsiteX22" fmla="*/ 284941 w 607919"/>
                  <a:gd name="connsiteY22" fmla="*/ 551610 h 551610"/>
                  <a:gd name="connsiteX23" fmla="*/ 228277 w 607919"/>
                  <a:gd name="connsiteY23" fmla="*/ 551610 h 551610"/>
                  <a:gd name="connsiteX24" fmla="*/ 228277 w 607919"/>
                  <a:gd name="connsiteY24" fmla="*/ 394969 h 551610"/>
                  <a:gd name="connsiteX25" fmla="*/ 231082 w 607919"/>
                  <a:gd name="connsiteY25" fmla="*/ 388245 h 551610"/>
                  <a:gd name="connsiteX26" fmla="*/ 365148 w 607919"/>
                  <a:gd name="connsiteY26" fmla="*/ 381336 h 551610"/>
                  <a:gd name="connsiteX27" fmla="*/ 367997 w 607919"/>
                  <a:gd name="connsiteY27" fmla="*/ 388122 h 551610"/>
                  <a:gd name="connsiteX28" fmla="*/ 367997 w 607919"/>
                  <a:gd name="connsiteY28" fmla="*/ 551610 h 551610"/>
                  <a:gd name="connsiteX29" fmla="*/ 311262 w 607919"/>
                  <a:gd name="connsiteY29" fmla="*/ 551610 h 551610"/>
                  <a:gd name="connsiteX30" fmla="*/ 311262 w 607919"/>
                  <a:gd name="connsiteY30" fmla="*/ 444661 h 551610"/>
                  <a:gd name="connsiteX31" fmla="*/ 316898 w 607919"/>
                  <a:gd name="connsiteY31" fmla="*/ 425523 h 551610"/>
                  <a:gd name="connsiteX32" fmla="*/ 322534 w 607919"/>
                  <a:gd name="connsiteY32" fmla="*/ 419894 h 551610"/>
                  <a:gd name="connsiteX33" fmla="*/ 358353 w 607919"/>
                  <a:gd name="connsiteY33" fmla="*/ 384120 h 551610"/>
                  <a:gd name="connsiteX34" fmla="*/ 365148 w 607919"/>
                  <a:gd name="connsiteY34" fmla="*/ 381336 h 551610"/>
                  <a:gd name="connsiteX35" fmla="*/ 448177 w 607919"/>
                  <a:gd name="connsiteY35" fmla="*/ 298352 h 551610"/>
                  <a:gd name="connsiteX36" fmla="*/ 450982 w 607919"/>
                  <a:gd name="connsiteY36" fmla="*/ 305139 h 551610"/>
                  <a:gd name="connsiteX37" fmla="*/ 450982 w 607919"/>
                  <a:gd name="connsiteY37" fmla="*/ 551610 h 551610"/>
                  <a:gd name="connsiteX38" fmla="*/ 394318 w 607919"/>
                  <a:gd name="connsiteY38" fmla="*/ 551610 h 551610"/>
                  <a:gd name="connsiteX39" fmla="*/ 394318 w 607919"/>
                  <a:gd name="connsiteY39" fmla="*/ 361815 h 551610"/>
                  <a:gd name="connsiteX40" fmla="*/ 403846 w 607919"/>
                  <a:gd name="connsiteY40" fmla="*/ 338669 h 551610"/>
                  <a:gd name="connsiteX41" fmla="*/ 441329 w 607919"/>
                  <a:gd name="connsiteY41" fmla="*/ 301136 h 551610"/>
                  <a:gd name="connsiteX42" fmla="*/ 448177 w 607919"/>
                  <a:gd name="connsiteY42" fmla="*/ 298352 h 551610"/>
                  <a:gd name="connsiteX43" fmla="*/ 527085 w 607919"/>
                  <a:gd name="connsiteY43" fmla="*/ 219452 h 551610"/>
                  <a:gd name="connsiteX44" fmla="*/ 529874 w 607919"/>
                  <a:gd name="connsiteY44" fmla="*/ 226177 h 551610"/>
                  <a:gd name="connsiteX45" fmla="*/ 529874 w 607919"/>
                  <a:gd name="connsiteY45" fmla="*/ 551610 h 551610"/>
                  <a:gd name="connsiteX46" fmla="*/ 477232 w 607919"/>
                  <a:gd name="connsiteY46" fmla="*/ 551610 h 551610"/>
                  <a:gd name="connsiteX47" fmla="*/ 477232 w 607919"/>
                  <a:gd name="connsiteY47" fmla="*/ 278727 h 551610"/>
                  <a:gd name="connsiteX48" fmla="*/ 486883 w 607919"/>
                  <a:gd name="connsiteY48" fmla="*/ 255580 h 551610"/>
                  <a:gd name="connsiteX49" fmla="*/ 520348 w 607919"/>
                  <a:gd name="connsiteY49" fmla="*/ 222298 h 551610"/>
                  <a:gd name="connsiteX50" fmla="*/ 527085 w 607919"/>
                  <a:gd name="connsiteY50" fmla="*/ 219452 h 551610"/>
                  <a:gd name="connsiteX51" fmla="*/ 387769 w 607919"/>
                  <a:gd name="connsiteY51" fmla="*/ 0 h 551610"/>
                  <a:gd name="connsiteX52" fmla="*/ 580729 w 607919"/>
                  <a:gd name="connsiteY52" fmla="*/ 0 h 551610"/>
                  <a:gd name="connsiteX53" fmla="*/ 607919 w 607919"/>
                  <a:gd name="connsiteY53" fmla="*/ 26022 h 551610"/>
                  <a:gd name="connsiteX54" fmla="*/ 607919 w 607919"/>
                  <a:gd name="connsiteY54" fmla="*/ 219812 h 551610"/>
                  <a:gd name="connsiteX55" fmla="*/ 598271 w 607919"/>
                  <a:gd name="connsiteY55" fmla="*/ 223815 h 551610"/>
                  <a:gd name="connsiteX56" fmla="*/ 530610 w 607919"/>
                  <a:gd name="connsiteY56" fmla="*/ 156258 h 551610"/>
                  <a:gd name="connsiteX57" fmla="*/ 304320 w 607919"/>
                  <a:gd name="connsiteY57" fmla="*/ 382325 h 551610"/>
                  <a:gd name="connsiteX58" fmla="*/ 285024 w 607919"/>
                  <a:gd name="connsiteY58" fmla="*/ 382325 h 551610"/>
                  <a:gd name="connsiteX59" fmla="*/ 216360 w 607919"/>
                  <a:gd name="connsiteY59" fmla="*/ 313767 h 551610"/>
                  <a:gd name="connsiteX60" fmla="*/ 94068 w 607919"/>
                  <a:gd name="connsiteY60" fmla="*/ 435996 h 551610"/>
                  <a:gd name="connsiteX61" fmla="*/ 17260 w 607919"/>
                  <a:gd name="connsiteY61" fmla="*/ 435996 h 551610"/>
                  <a:gd name="connsiteX62" fmla="*/ 15882 w 607919"/>
                  <a:gd name="connsiteY62" fmla="*/ 434745 h 551610"/>
                  <a:gd name="connsiteX63" fmla="*/ 15882 w 607919"/>
                  <a:gd name="connsiteY63" fmla="*/ 358055 h 551610"/>
                  <a:gd name="connsiteX64" fmla="*/ 206837 w 607919"/>
                  <a:gd name="connsiteY64" fmla="*/ 167267 h 551610"/>
                  <a:gd name="connsiteX65" fmla="*/ 226008 w 607919"/>
                  <a:gd name="connsiteY65" fmla="*/ 167267 h 551610"/>
                  <a:gd name="connsiteX66" fmla="*/ 294672 w 607919"/>
                  <a:gd name="connsiteY66" fmla="*/ 235701 h 551610"/>
                  <a:gd name="connsiteX67" fmla="*/ 424481 w 607919"/>
                  <a:gd name="connsiteY67" fmla="*/ 105965 h 551610"/>
                  <a:gd name="connsiteX68" fmla="*/ 452423 w 607919"/>
                  <a:gd name="connsiteY68" fmla="*/ 78192 h 551610"/>
                  <a:gd name="connsiteX69" fmla="*/ 383885 w 607919"/>
                  <a:gd name="connsiteY69" fmla="*/ 9633 h 551610"/>
                  <a:gd name="connsiteX70" fmla="*/ 387769 w 607919"/>
                  <a:gd name="connsiteY70" fmla="*/ 0 h 5516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</a:cxnLst>
                <a:rect l="l" t="t" r="r" b="b"/>
                <a:pathLst>
                  <a:path w="607919" h="551610">
                    <a:moveTo>
                      <a:pt x="116112" y="473652"/>
                    </a:moveTo>
                    <a:cubicBezTo>
                      <a:pt x="117836" y="474356"/>
                      <a:pt x="118901" y="476670"/>
                      <a:pt x="118901" y="480423"/>
                    </a:cubicBezTo>
                    <a:lnTo>
                      <a:pt x="118901" y="551610"/>
                    </a:lnTo>
                    <a:lnTo>
                      <a:pt x="55604" y="551610"/>
                    </a:lnTo>
                    <a:lnTo>
                      <a:pt x="55604" y="540851"/>
                    </a:lnTo>
                    <a:cubicBezTo>
                      <a:pt x="55604" y="534971"/>
                      <a:pt x="59991" y="525838"/>
                      <a:pt x="65255" y="520583"/>
                    </a:cubicBezTo>
                    <a:lnTo>
                      <a:pt x="83555" y="502317"/>
                    </a:lnTo>
                    <a:lnTo>
                      <a:pt x="109375" y="476545"/>
                    </a:lnTo>
                    <a:cubicBezTo>
                      <a:pt x="112007" y="473855"/>
                      <a:pt x="114389" y="472948"/>
                      <a:pt x="116112" y="473652"/>
                    </a:cubicBezTo>
                    <a:close/>
                    <a:moveTo>
                      <a:pt x="199155" y="390799"/>
                    </a:moveTo>
                    <a:cubicBezTo>
                      <a:pt x="200892" y="391534"/>
                      <a:pt x="201956" y="393880"/>
                      <a:pt x="201956" y="397632"/>
                    </a:cubicBezTo>
                    <a:lnTo>
                      <a:pt x="201956" y="551610"/>
                    </a:lnTo>
                    <a:lnTo>
                      <a:pt x="145363" y="551610"/>
                    </a:lnTo>
                    <a:lnTo>
                      <a:pt x="145363" y="454170"/>
                    </a:lnTo>
                    <a:cubicBezTo>
                      <a:pt x="145363" y="446665"/>
                      <a:pt x="149620" y="436283"/>
                      <a:pt x="154879" y="431030"/>
                    </a:cubicBezTo>
                    <a:lnTo>
                      <a:pt x="192315" y="393630"/>
                    </a:lnTo>
                    <a:cubicBezTo>
                      <a:pt x="195007" y="390941"/>
                      <a:pt x="197417" y="390065"/>
                      <a:pt x="199155" y="390799"/>
                    </a:cubicBezTo>
                    <a:close/>
                    <a:moveTo>
                      <a:pt x="231082" y="388245"/>
                    </a:moveTo>
                    <a:cubicBezTo>
                      <a:pt x="232822" y="387525"/>
                      <a:pt x="235235" y="388401"/>
                      <a:pt x="237930" y="391091"/>
                    </a:cubicBezTo>
                    <a:lnTo>
                      <a:pt x="266763" y="419867"/>
                    </a:lnTo>
                    <a:lnTo>
                      <a:pt x="275915" y="428875"/>
                    </a:lnTo>
                    <a:cubicBezTo>
                      <a:pt x="280929" y="433879"/>
                      <a:pt x="284941" y="444013"/>
                      <a:pt x="284941" y="451520"/>
                    </a:cubicBezTo>
                    <a:lnTo>
                      <a:pt x="284941" y="551610"/>
                    </a:lnTo>
                    <a:lnTo>
                      <a:pt x="228277" y="551610"/>
                    </a:lnTo>
                    <a:lnTo>
                      <a:pt x="228277" y="394969"/>
                    </a:lnTo>
                    <a:cubicBezTo>
                      <a:pt x="228277" y="391278"/>
                      <a:pt x="229343" y="388964"/>
                      <a:pt x="231082" y="388245"/>
                    </a:cubicBezTo>
                    <a:close/>
                    <a:moveTo>
                      <a:pt x="365148" y="381336"/>
                    </a:moveTo>
                    <a:cubicBezTo>
                      <a:pt x="366901" y="382055"/>
                      <a:pt x="367997" y="384370"/>
                      <a:pt x="367997" y="388122"/>
                    </a:cubicBezTo>
                    <a:lnTo>
                      <a:pt x="367997" y="551610"/>
                    </a:lnTo>
                    <a:lnTo>
                      <a:pt x="311262" y="551610"/>
                    </a:lnTo>
                    <a:lnTo>
                      <a:pt x="311262" y="444661"/>
                    </a:lnTo>
                    <a:cubicBezTo>
                      <a:pt x="311262" y="437156"/>
                      <a:pt x="313767" y="428650"/>
                      <a:pt x="316898" y="425523"/>
                    </a:cubicBezTo>
                    <a:cubicBezTo>
                      <a:pt x="320029" y="422396"/>
                      <a:pt x="322534" y="419894"/>
                      <a:pt x="322534" y="419894"/>
                    </a:cubicBezTo>
                    <a:lnTo>
                      <a:pt x="358353" y="384120"/>
                    </a:lnTo>
                    <a:cubicBezTo>
                      <a:pt x="360983" y="381493"/>
                      <a:pt x="363394" y="380617"/>
                      <a:pt x="365148" y="381336"/>
                    </a:cubicBezTo>
                    <a:close/>
                    <a:moveTo>
                      <a:pt x="448177" y="298352"/>
                    </a:moveTo>
                    <a:cubicBezTo>
                      <a:pt x="449916" y="299071"/>
                      <a:pt x="450982" y="301386"/>
                      <a:pt x="450982" y="305139"/>
                    </a:cubicBezTo>
                    <a:lnTo>
                      <a:pt x="450982" y="551610"/>
                    </a:lnTo>
                    <a:lnTo>
                      <a:pt x="394318" y="551610"/>
                    </a:lnTo>
                    <a:lnTo>
                      <a:pt x="394318" y="361815"/>
                    </a:lnTo>
                    <a:cubicBezTo>
                      <a:pt x="394318" y="354308"/>
                      <a:pt x="398580" y="343924"/>
                      <a:pt x="403846" y="338669"/>
                    </a:cubicBezTo>
                    <a:lnTo>
                      <a:pt x="441329" y="301136"/>
                    </a:lnTo>
                    <a:cubicBezTo>
                      <a:pt x="444024" y="298508"/>
                      <a:pt x="446438" y="297633"/>
                      <a:pt x="448177" y="298352"/>
                    </a:cubicBezTo>
                    <a:close/>
                    <a:moveTo>
                      <a:pt x="527085" y="219452"/>
                    </a:moveTo>
                    <a:cubicBezTo>
                      <a:pt x="528809" y="220171"/>
                      <a:pt x="529874" y="222486"/>
                      <a:pt x="529874" y="226177"/>
                    </a:cubicBezTo>
                    <a:lnTo>
                      <a:pt x="529874" y="551610"/>
                    </a:lnTo>
                    <a:lnTo>
                      <a:pt x="477232" y="551610"/>
                    </a:lnTo>
                    <a:lnTo>
                      <a:pt x="477232" y="278727"/>
                    </a:lnTo>
                    <a:cubicBezTo>
                      <a:pt x="477232" y="271345"/>
                      <a:pt x="481494" y="260960"/>
                      <a:pt x="486883" y="255580"/>
                    </a:cubicBezTo>
                    <a:lnTo>
                      <a:pt x="520348" y="222298"/>
                    </a:lnTo>
                    <a:cubicBezTo>
                      <a:pt x="522980" y="219608"/>
                      <a:pt x="525362" y="218732"/>
                      <a:pt x="527085" y="219452"/>
                    </a:cubicBezTo>
                    <a:close/>
                    <a:moveTo>
                      <a:pt x="387769" y="0"/>
                    </a:moveTo>
                    <a:lnTo>
                      <a:pt x="580729" y="0"/>
                    </a:lnTo>
                    <a:cubicBezTo>
                      <a:pt x="594512" y="0"/>
                      <a:pt x="607919" y="12135"/>
                      <a:pt x="607919" y="26022"/>
                    </a:cubicBezTo>
                    <a:lnTo>
                      <a:pt x="607919" y="219812"/>
                    </a:lnTo>
                    <a:cubicBezTo>
                      <a:pt x="607919" y="227318"/>
                      <a:pt x="603534" y="229070"/>
                      <a:pt x="598271" y="223815"/>
                    </a:cubicBezTo>
                    <a:lnTo>
                      <a:pt x="530610" y="156258"/>
                    </a:lnTo>
                    <a:lnTo>
                      <a:pt x="304320" y="382325"/>
                    </a:lnTo>
                    <a:cubicBezTo>
                      <a:pt x="298932" y="387580"/>
                      <a:pt x="290412" y="387580"/>
                      <a:pt x="285024" y="382325"/>
                    </a:cubicBezTo>
                    <a:lnTo>
                      <a:pt x="216360" y="313767"/>
                    </a:lnTo>
                    <a:lnTo>
                      <a:pt x="94068" y="435996"/>
                    </a:lnTo>
                    <a:cubicBezTo>
                      <a:pt x="72767" y="457264"/>
                      <a:pt x="38435" y="457264"/>
                      <a:pt x="17260" y="435996"/>
                    </a:cubicBezTo>
                    <a:lnTo>
                      <a:pt x="15882" y="434745"/>
                    </a:lnTo>
                    <a:cubicBezTo>
                      <a:pt x="-5294" y="413477"/>
                      <a:pt x="-5294" y="379198"/>
                      <a:pt x="15882" y="358055"/>
                    </a:cubicBezTo>
                    <a:lnTo>
                      <a:pt x="206837" y="167267"/>
                    </a:lnTo>
                    <a:cubicBezTo>
                      <a:pt x="212100" y="161888"/>
                      <a:pt x="220745" y="161888"/>
                      <a:pt x="226008" y="167267"/>
                    </a:cubicBezTo>
                    <a:lnTo>
                      <a:pt x="294672" y="235701"/>
                    </a:lnTo>
                    <a:lnTo>
                      <a:pt x="424481" y="105965"/>
                    </a:lnTo>
                    <a:lnTo>
                      <a:pt x="452423" y="78192"/>
                    </a:lnTo>
                    <a:lnTo>
                      <a:pt x="383885" y="9633"/>
                    </a:lnTo>
                    <a:cubicBezTo>
                      <a:pt x="378497" y="4379"/>
                      <a:pt x="380376" y="0"/>
                      <a:pt x="387769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12700" cap="rnd">
                <a:noFill/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rmAutofit fontScale="550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 defTabSz="914400"/>
                <a:endParaRPr lang="zh-CN" altLang="en-US" sz="2000" b="1" dirty="0">
                  <a:solidFill>
                    <a:schemeClr val="bg1"/>
                  </a:solidFill>
                </a:endParaRPr>
              </a:p>
            </p:txBody>
          </p:sp>
        </p:grpSp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69925" y="78668"/>
            <a:ext cx="70262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</a:rPr>
              <a:t>基于顺序搜索的分配算法</a:t>
            </a:r>
            <a:r>
              <a:rPr lang="en-US" altLang="zh-CN" sz="2800" b="1" dirty="0">
                <a:solidFill>
                  <a:schemeClr val="bg1"/>
                </a:solidFill>
              </a:rPr>
              <a:t>(1)</a:t>
            </a:r>
            <a:endParaRPr lang="zh-CN" altLang="en-US" sz="2800" b="1" dirty="0">
              <a:solidFill>
                <a:schemeClr val="bg1"/>
              </a:solidFill>
            </a:endParaRPr>
          </a:p>
        </p:txBody>
      </p:sp>
      <p:grpSp>
        <p:nvGrpSpPr>
          <p:cNvPr id="10" name="iṡļiḓe"/>
          <p:cNvGrpSpPr/>
          <p:nvPr/>
        </p:nvGrpSpPr>
        <p:grpSpPr>
          <a:xfrm>
            <a:off x="660400" y="1234072"/>
            <a:ext cx="10956344" cy="2333733"/>
            <a:chOff x="660400" y="1787149"/>
            <a:chExt cx="10956344" cy="2333733"/>
          </a:xfrm>
        </p:grpSpPr>
        <p:grpSp>
          <p:nvGrpSpPr>
            <p:cNvPr id="11" name="iSḻíḓè"/>
            <p:cNvGrpSpPr/>
            <p:nvPr/>
          </p:nvGrpSpPr>
          <p:grpSpPr>
            <a:xfrm>
              <a:off x="1296566" y="1835355"/>
              <a:ext cx="10320178" cy="2285527"/>
              <a:chOff x="1296566" y="1835355"/>
              <a:chExt cx="13016329" cy="2285527"/>
            </a:xfrm>
          </p:grpSpPr>
          <p:sp>
            <p:nvSpPr>
              <p:cNvPr id="15" name="îṧľîḋé"/>
              <p:cNvSpPr txBox="1"/>
              <p:nvPr/>
            </p:nvSpPr>
            <p:spPr>
              <a:xfrm>
                <a:off x="1296567" y="1835355"/>
                <a:ext cx="6293555" cy="389423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ctr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r>
                  <a:rPr lang="zh-CN" altLang="en-US" sz="2400" dirty="0"/>
                  <a:t>首次适应算法</a:t>
                </a:r>
              </a:p>
            </p:txBody>
          </p:sp>
          <p:sp>
            <p:nvSpPr>
              <p:cNvPr id="16" name="íşļîḓé"/>
              <p:cNvSpPr/>
              <p:nvPr/>
            </p:nvSpPr>
            <p:spPr bwMode="auto">
              <a:xfrm>
                <a:off x="1296566" y="2279077"/>
                <a:ext cx="13016329" cy="18418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342900" lvl="1" indent="-342900">
                  <a:lnSpc>
                    <a:spcPct val="123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4">
                      <a:lumMod val="40000"/>
                      <a:lumOff val="60000"/>
                    </a:schemeClr>
                  </a:buClr>
                  <a:buFont typeface="Wingdings" panose="05000000000000000000" pitchFamily="2" charset="2"/>
                  <a:buChar char="Ø"/>
                </a:pPr>
                <a:r>
                  <a:rPr lang="zh-CN" altLang="en-US" sz="2400" dirty="0"/>
                  <a:t>空闲分区链以地址递增的次序链接</a:t>
                </a:r>
              </a:p>
              <a:p>
                <a:pPr marL="342900" lvl="1" indent="-342900">
                  <a:lnSpc>
                    <a:spcPct val="123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4">
                      <a:lumMod val="40000"/>
                      <a:lumOff val="60000"/>
                    </a:schemeClr>
                  </a:buClr>
                  <a:buFont typeface="Wingdings" panose="05000000000000000000" pitchFamily="2" charset="2"/>
                  <a:buChar char="Ø"/>
                </a:pPr>
                <a:r>
                  <a:rPr lang="zh-CN" altLang="en-US" sz="2400" dirty="0"/>
                  <a:t>从链首开始顺序查找，直到找到一个大小能满足要求的空闲分区为止</a:t>
                </a:r>
              </a:p>
              <a:p>
                <a:pPr marL="342900" lvl="1" indent="-342900">
                  <a:lnSpc>
                    <a:spcPct val="123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4">
                      <a:lumMod val="40000"/>
                      <a:lumOff val="60000"/>
                    </a:schemeClr>
                  </a:buClr>
                  <a:buFont typeface="Wingdings" panose="05000000000000000000" pitchFamily="2" charset="2"/>
                  <a:buChar char="Ø"/>
                </a:pPr>
                <a:r>
                  <a:rPr lang="zh-CN" altLang="en-US" sz="2400" dirty="0"/>
                  <a:t>缺点：低址部分留下许多小碎片</a:t>
                </a:r>
              </a:p>
            </p:txBody>
          </p:sp>
        </p:grpSp>
        <p:grpSp>
          <p:nvGrpSpPr>
            <p:cNvPr id="12" name="ïS1íḋé"/>
            <p:cNvGrpSpPr/>
            <p:nvPr/>
          </p:nvGrpSpPr>
          <p:grpSpPr>
            <a:xfrm>
              <a:off x="660400" y="1787149"/>
              <a:ext cx="497734" cy="497734"/>
              <a:chOff x="660400" y="1787149"/>
              <a:chExt cx="497734" cy="497734"/>
            </a:xfrm>
          </p:grpSpPr>
          <p:sp>
            <p:nvSpPr>
              <p:cNvPr id="13" name="islîḋe"/>
              <p:cNvSpPr/>
              <p:nvPr/>
            </p:nvSpPr>
            <p:spPr>
              <a:xfrm>
                <a:off x="660400" y="1787149"/>
                <a:ext cx="497734" cy="497734"/>
              </a:xfrm>
              <a:prstGeom prst="ellipse">
                <a:avLst/>
              </a:prstGeom>
              <a:solidFill>
                <a:schemeClr val="accent1"/>
              </a:solidFill>
              <a:ln w="19050">
                <a:solidFill>
                  <a:schemeClr val="bg1"/>
                </a:solidFill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 defTabSz="914400"/>
                <a:endParaRPr lang="zh-CN" altLang="en-US" sz="16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4" name="îŝlîďe"/>
              <p:cNvSpPr/>
              <p:nvPr/>
            </p:nvSpPr>
            <p:spPr>
              <a:xfrm>
                <a:off x="779848" y="1918584"/>
                <a:ext cx="258838" cy="234864"/>
              </a:xfrm>
              <a:custGeom>
                <a:avLst/>
                <a:gdLst>
                  <a:gd name="connsiteX0" fmla="*/ 116112 w 607919"/>
                  <a:gd name="connsiteY0" fmla="*/ 473652 h 551610"/>
                  <a:gd name="connsiteX1" fmla="*/ 118901 w 607919"/>
                  <a:gd name="connsiteY1" fmla="*/ 480423 h 551610"/>
                  <a:gd name="connsiteX2" fmla="*/ 118901 w 607919"/>
                  <a:gd name="connsiteY2" fmla="*/ 551610 h 551610"/>
                  <a:gd name="connsiteX3" fmla="*/ 55604 w 607919"/>
                  <a:gd name="connsiteY3" fmla="*/ 551610 h 551610"/>
                  <a:gd name="connsiteX4" fmla="*/ 55604 w 607919"/>
                  <a:gd name="connsiteY4" fmla="*/ 540851 h 551610"/>
                  <a:gd name="connsiteX5" fmla="*/ 65255 w 607919"/>
                  <a:gd name="connsiteY5" fmla="*/ 520583 h 551610"/>
                  <a:gd name="connsiteX6" fmla="*/ 83555 w 607919"/>
                  <a:gd name="connsiteY6" fmla="*/ 502317 h 551610"/>
                  <a:gd name="connsiteX7" fmla="*/ 109375 w 607919"/>
                  <a:gd name="connsiteY7" fmla="*/ 476545 h 551610"/>
                  <a:gd name="connsiteX8" fmla="*/ 116112 w 607919"/>
                  <a:gd name="connsiteY8" fmla="*/ 473652 h 551610"/>
                  <a:gd name="connsiteX9" fmla="*/ 199155 w 607919"/>
                  <a:gd name="connsiteY9" fmla="*/ 390799 h 551610"/>
                  <a:gd name="connsiteX10" fmla="*/ 201956 w 607919"/>
                  <a:gd name="connsiteY10" fmla="*/ 397632 h 551610"/>
                  <a:gd name="connsiteX11" fmla="*/ 201956 w 607919"/>
                  <a:gd name="connsiteY11" fmla="*/ 551610 h 551610"/>
                  <a:gd name="connsiteX12" fmla="*/ 145363 w 607919"/>
                  <a:gd name="connsiteY12" fmla="*/ 551610 h 551610"/>
                  <a:gd name="connsiteX13" fmla="*/ 145363 w 607919"/>
                  <a:gd name="connsiteY13" fmla="*/ 454170 h 551610"/>
                  <a:gd name="connsiteX14" fmla="*/ 154879 w 607919"/>
                  <a:gd name="connsiteY14" fmla="*/ 431030 h 551610"/>
                  <a:gd name="connsiteX15" fmla="*/ 192315 w 607919"/>
                  <a:gd name="connsiteY15" fmla="*/ 393630 h 551610"/>
                  <a:gd name="connsiteX16" fmla="*/ 199155 w 607919"/>
                  <a:gd name="connsiteY16" fmla="*/ 390799 h 551610"/>
                  <a:gd name="connsiteX17" fmla="*/ 231082 w 607919"/>
                  <a:gd name="connsiteY17" fmla="*/ 388245 h 551610"/>
                  <a:gd name="connsiteX18" fmla="*/ 237930 w 607919"/>
                  <a:gd name="connsiteY18" fmla="*/ 391091 h 551610"/>
                  <a:gd name="connsiteX19" fmla="*/ 266763 w 607919"/>
                  <a:gd name="connsiteY19" fmla="*/ 419867 h 551610"/>
                  <a:gd name="connsiteX20" fmla="*/ 275915 w 607919"/>
                  <a:gd name="connsiteY20" fmla="*/ 428875 h 551610"/>
                  <a:gd name="connsiteX21" fmla="*/ 284941 w 607919"/>
                  <a:gd name="connsiteY21" fmla="*/ 451520 h 551610"/>
                  <a:gd name="connsiteX22" fmla="*/ 284941 w 607919"/>
                  <a:gd name="connsiteY22" fmla="*/ 551610 h 551610"/>
                  <a:gd name="connsiteX23" fmla="*/ 228277 w 607919"/>
                  <a:gd name="connsiteY23" fmla="*/ 551610 h 551610"/>
                  <a:gd name="connsiteX24" fmla="*/ 228277 w 607919"/>
                  <a:gd name="connsiteY24" fmla="*/ 394969 h 551610"/>
                  <a:gd name="connsiteX25" fmla="*/ 231082 w 607919"/>
                  <a:gd name="connsiteY25" fmla="*/ 388245 h 551610"/>
                  <a:gd name="connsiteX26" fmla="*/ 365148 w 607919"/>
                  <a:gd name="connsiteY26" fmla="*/ 381336 h 551610"/>
                  <a:gd name="connsiteX27" fmla="*/ 367997 w 607919"/>
                  <a:gd name="connsiteY27" fmla="*/ 388122 h 551610"/>
                  <a:gd name="connsiteX28" fmla="*/ 367997 w 607919"/>
                  <a:gd name="connsiteY28" fmla="*/ 551610 h 551610"/>
                  <a:gd name="connsiteX29" fmla="*/ 311262 w 607919"/>
                  <a:gd name="connsiteY29" fmla="*/ 551610 h 551610"/>
                  <a:gd name="connsiteX30" fmla="*/ 311262 w 607919"/>
                  <a:gd name="connsiteY30" fmla="*/ 444661 h 551610"/>
                  <a:gd name="connsiteX31" fmla="*/ 316898 w 607919"/>
                  <a:gd name="connsiteY31" fmla="*/ 425523 h 551610"/>
                  <a:gd name="connsiteX32" fmla="*/ 322534 w 607919"/>
                  <a:gd name="connsiteY32" fmla="*/ 419894 h 551610"/>
                  <a:gd name="connsiteX33" fmla="*/ 358353 w 607919"/>
                  <a:gd name="connsiteY33" fmla="*/ 384120 h 551610"/>
                  <a:gd name="connsiteX34" fmla="*/ 365148 w 607919"/>
                  <a:gd name="connsiteY34" fmla="*/ 381336 h 551610"/>
                  <a:gd name="connsiteX35" fmla="*/ 448177 w 607919"/>
                  <a:gd name="connsiteY35" fmla="*/ 298352 h 551610"/>
                  <a:gd name="connsiteX36" fmla="*/ 450982 w 607919"/>
                  <a:gd name="connsiteY36" fmla="*/ 305139 h 551610"/>
                  <a:gd name="connsiteX37" fmla="*/ 450982 w 607919"/>
                  <a:gd name="connsiteY37" fmla="*/ 551610 h 551610"/>
                  <a:gd name="connsiteX38" fmla="*/ 394318 w 607919"/>
                  <a:gd name="connsiteY38" fmla="*/ 551610 h 551610"/>
                  <a:gd name="connsiteX39" fmla="*/ 394318 w 607919"/>
                  <a:gd name="connsiteY39" fmla="*/ 361815 h 551610"/>
                  <a:gd name="connsiteX40" fmla="*/ 403846 w 607919"/>
                  <a:gd name="connsiteY40" fmla="*/ 338669 h 551610"/>
                  <a:gd name="connsiteX41" fmla="*/ 441329 w 607919"/>
                  <a:gd name="connsiteY41" fmla="*/ 301136 h 551610"/>
                  <a:gd name="connsiteX42" fmla="*/ 448177 w 607919"/>
                  <a:gd name="connsiteY42" fmla="*/ 298352 h 551610"/>
                  <a:gd name="connsiteX43" fmla="*/ 527085 w 607919"/>
                  <a:gd name="connsiteY43" fmla="*/ 219452 h 551610"/>
                  <a:gd name="connsiteX44" fmla="*/ 529874 w 607919"/>
                  <a:gd name="connsiteY44" fmla="*/ 226177 h 551610"/>
                  <a:gd name="connsiteX45" fmla="*/ 529874 w 607919"/>
                  <a:gd name="connsiteY45" fmla="*/ 551610 h 551610"/>
                  <a:gd name="connsiteX46" fmla="*/ 477232 w 607919"/>
                  <a:gd name="connsiteY46" fmla="*/ 551610 h 551610"/>
                  <a:gd name="connsiteX47" fmla="*/ 477232 w 607919"/>
                  <a:gd name="connsiteY47" fmla="*/ 278727 h 551610"/>
                  <a:gd name="connsiteX48" fmla="*/ 486883 w 607919"/>
                  <a:gd name="connsiteY48" fmla="*/ 255580 h 551610"/>
                  <a:gd name="connsiteX49" fmla="*/ 520348 w 607919"/>
                  <a:gd name="connsiteY49" fmla="*/ 222298 h 551610"/>
                  <a:gd name="connsiteX50" fmla="*/ 527085 w 607919"/>
                  <a:gd name="connsiteY50" fmla="*/ 219452 h 551610"/>
                  <a:gd name="connsiteX51" fmla="*/ 387769 w 607919"/>
                  <a:gd name="connsiteY51" fmla="*/ 0 h 551610"/>
                  <a:gd name="connsiteX52" fmla="*/ 580729 w 607919"/>
                  <a:gd name="connsiteY52" fmla="*/ 0 h 551610"/>
                  <a:gd name="connsiteX53" fmla="*/ 607919 w 607919"/>
                  <a:gd name="connsiteY53" fmla="*/ 26022 h 551610"/>
                  <a:gd name="connsiteX54" fmla="*/ 607919 w 607919"/>
                  <a:gd name="connsiteY54" fmla="*/ 219812 h 551610"/>
                  <a:gd name="connsiteX55" fmla="*/ 598271 w 607919"/>
                  <a:gd name="connsiteY55" fmla="*/ 223815 h 551610"/>
                  <a:gd name="connsiteX56" fmla="*/ 530610 w 607919"/>
                  <a:gd name="connsiteY56" fmla="*/ 156258 h 551610"/>
                  <a:gd name="connsiteX57" fmla="*/ 304320 w 607919"/>
                  <a:gd name="connsiteY57" fmla="*/ 382325 h 551610"/>
                  <a:gd name="connsiteX58" fmla="*/ 285024 w 607919"/>
                  <a:gd name="connsiteY58" fmla="*/ 382325 h 551610"/>
                  <a:gd name="connsiteX59" fmla="*/ 216360 w 607919"/>
                  <a:gd name="connsiteY59" fmla="*/ 313767 h 551610"/>
                  <a:gd name="connsiteX60" fmla="*/ 94068 w 607919"/>
                  <a:gd name="connsiteY60" fmla="*/ 435996 h 551610"/>
                  <a:gd name="connsiteX61" fmla="*/ 17260 w 607919"/>
                  <a:gd name="connsiteY61" fmla="*/ 435996 h 551610"/>
                  <a:gd name="connsiteX62" fmla="*/ 15882 w 607919"/>
                  <a:gd name="connsiteY62" fmla="*/ 434745 h 551610"/>
                  <a:gd name="connsiteX63" fmla="*/ 15882 w 607919"/>
                  <a:gd name="connsiteY63" fmla="*/ 358055 h 551610"/>
                  <a:gd name="connsiteX64" fmla="*/ 206837 w 607919"/>
                  <a:gd name="connsiteY64" fmla="*/ 167267 h 551610"/>
                  <a:gd name="connsiteX65" fmla="*/ 226008 w 607919"/>
                  <a:gd name="connsiteY65" fmla="*/ 167267 h 551610"/>
                  <a:gd name="connsiteX66" fmla="*/ 294672 w 607919"/>
                  <a:gd name="connsiteY66" fmla="*/ 235701 h 551610"/>
                  <a:gd name="connsiteX67" fmla="*/ 424481 w 607919"/>
                  <a:gd name="connsiteY67" fmla="*/ 105965 h 551610"/>
                  <a:gd name="connsiteX68" fmla="*/ 452423 w 607919"/>
                  <a:gd name="connsiteY68" fmla="*/ 78192 h 551610"/>
                  <a:gd name="connsiteX69" fmla="*/ 383885 w 607919"/>
                  <a:gd name="connsiteY69" fmla="*/ 9633 h 551610"/>
                  <a:gd name="connsiteX70" fmla="*/ 387769 w 607919"/>
                  <a:gd name="connsiteY70" fmla="*/ 0 h 5516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</a:cxnLst>
                <a:rect l="l" t="t" r="r" b="b"/>
                <a:pathLst>
                  <a:path w="607919" h="551610">
                    <a:moveTo>
                      <a:pt x="116112" y="473652"/>
                    </a:moveTo>
                    <a:cubicBezTo>
                      <a:pt x="117836" y="474356"/>
                      <a:pt x="118901" y="476670"/>
                      <a:pt x="118901" y="480423"/>
                    </a:cubicBezTo>
                    <a:lnTo>
                      <a:pt x="118901" y="551610"/>
                    </a:lnTo>
                    <a:lnTo>
                      <a:pt x="55604" y="551610"/>
                    </a:lnTo>
                    <a:lnTo>
                      <a:pt x="55604" y="540851"/>
                    </a:lnTo>
                    <a:cubicBezTo>
                      <a:pt x="55604" y="534971"/>
                      <a:pt x="59991" y="525838"/>
                      <a:pt x="65255" y="520583"/>
                    </a:cubicBezTo>
                    <a:lnTo>
                      <a:pt x="83555" y="502317"/>
                    </a:lnTo>
                    <a:lnTo>
                      <a:pt x="109375" y="476545"/>
                    </a:lnTo>
                    <a:cubicBezTo>
                      <a:pt x="112007" y="473855"/>
                      <a:pt x="114389" y="472948"/>
                      <a:pt x="116112" y="473652"/>
                    </a:cubicBezTo>
                    <a:close/>
                    <a:moveTo>
                      <a:pt x="199155" y="390799"/>
                    </a:moveTo>
                    <a:cubicBezTo>
                      <a:pt x="200892" y="391534"/>
                      <a:pt x="201956" y="393880"/>
                      <a:pt x="201956" y="397632"/>
                    </a:cubicBezTo>
                    <a:lnTo>
                      <a:pt x="201956" y="551610"/>
                    </a:lnTo>
                    <a:lnTo>
                      <a:pt x="145363" y="551610"/>
                    </a:lnTo>
                    <a:lnTo>
                      <a:pt x="145363" y="454170"/>
                    </a:lnTo>
                    <a:cubicBezTo>
                      <a:pt x="145363" y="446665"/>
                      <a:pt x="149620" y="436283"/>
                      <a:pt x="154879" y="431030"/>
                    </a:cubicBezTo>
                    <a:lnTo>
                      <a:pt x="192315" y="393630"/>
                    </a:lnTo>
                    <a:cubicBezTo>
                      <a:pt x="195007" y="390941"/>
                      <a:pt x="197417" y="390065"/>
                      <a:pt x="199155" y="390799"/>
                    </a:cubicBezTo>
                    <a:close/>
                    <a:moveTo>
                      <a:pt x="231082" y="388245"/>
                    </a:moveTo>
                    <a:cubicBezTo>
                      <a:pt x="232822" y="387525"/>
                      <a:pt x="235235" y="388401"/>
                      <a:pt x="237930" y="391091"/>
                    </a:cubicBezTo>
                    <a:lnTo>
                      <a:pt x="266763" y="419867"/>
                    </a:lnTo>
                    <a:lnTo>
                      <a:pt x="275915" y="428875"/>
                    </a:lnTo>
                    <a:cubicBezTo>
                      <a:pt x="280929" y="433879"/>
                      <a:pt x="284941" y="444013"/>
                      <a:pt x="284941" y="451520"/>
                    </a:cubicBezTo>
                    <a:lnTo>
                      <a:pt x="284941" y="551610"/>
                    </a:lnTo>
                    <a:lnTo>
                      <a:pt x="228277" y="551610"/>
                    </a:lnTo>
                    <a:lnTo>
                      <a:pt x="228277" y="394969"/>
                    </a:lnTo>
                    <a:cubicBezTo>
                      <a:pt x="228277" y="391278"/>
                      <a:pt x="229343" y="388964"/>
                      <a:pt x="231082" y="388245"/>
                    </a:cubicBezTo>
                    <a:close/>
                    <a:moveTo>
                      <a:pt x="365148" y="381336"/>
                    </a:moveTo>
                    <a:cubicBezTo>
                      <a:pt x="366901" y="382055"/>
                      <a:pt x="367997" y="384370"/>
                      <a:pt x="367997" y="388122"/>
                    </a:cubicBezTo>
                    <a:lnTo>
                      <a:pt x="367997" y="551610"/>
                    </a:lnTo>
                    <a:lnTo>
                      <a:pt x="311262" y="551610"/>
                    </a:lnTo>
                    <a:lnTo>
                      <a:pt x="311262" y="444661"/>
                    </a:lnTo>
                    <a:cubicBezTo>
                      <a:pt x="311262" y="437156"/>
                      <a:pt x="313767" y="428650"/>
                      <a:pt x="316898" y="425523"/>
                    </a:cubicBezTo>
                    <a:cubicBezTo>
                      <a:pt x="320029" y="422396"/>
                      <a:pt x="322534" y="419894"/>
                      <a:pt x="322534" y="419894"/>
                    </a:cubicBezTo>
                    <a:lnTo>
                      <a:pt x="358353" y="384120"/>
                    </a:lnTo>
                    <a:cubicBezTo>
                      <a:pt x="360983" y="381493"/>
                      <a:pt x="363394" y="380617"/>
                      <a:pt x="365148" y="381336"/>
                    </a:cubicBezTo>
                    <a:close/>
                    <a:moveTo>
                      <a:pt x="448177" y="298352"/>
                    </a:moveTo>
                    <a:cubicBezTo>
                      <a:pt x="449916" y="299071"/>
                      <a:pt x="450982" y="301386"/>
                      <a:pt x="450982" y="305139"/>
                    </a:cubicBezTo>
                    <a:lnTo>
                      <a:pt x="450982" y="551610"/>
                    </a:lnTo>
                    <a:lnTo>
                      <a:pt x="394318" y="551610"/>
                    </a:lnTo>
                    <a:lnTo>
                      <a:pt x="394318" y="361815"/>
                    </a:lnTo>
                    <a:cubicBezTo>
                      <a:pt x="394318" y="354308"/>
                      <a:pt x="398580" y="343924"/>
                      <a:pt x="403846" y="338669"/>
                    </a:cubicBezTo>
                    <a:lnTo>
                      <a:pt x="441329" y="301136"/>
                    </a:lnTo>
                    <a:cubicBezTo>
                      <a:pt x="444024" y="298508"/>
                      <a:pt x="446438" y="297633"/>
                      <a:pt x="448177" y="298352"/>
                    </a:cubicBezTo>
                    <a:close/>
                    <a:moveTo>
                      <a:pt x="527085" y="219452"/>
                    </a:moveTo>
                    <a:cubicBezTo>
                      <a:pt x="528809" y="220171"/>
                      <a:pt x="529874" y="222486"/>
                      <a:pt x="529874" y="226177"/>
                    </a:cubicBezTo>
                    <a:lnTo>
                      <a:pt x="529874" y="551610"/>
                    </a:lnTo>
                    <a:lnTo>
                      <a:pt x="477232" y="551610"/>
                    </a:lnTo>
                    <a:lnTo>
                      <a:pt x="477232" y="278727"/>
                    </a:lnTo>
                    <a:cubicBezTo>
                      <a:pt x="477232" y="271345"/>
                      <a:pt x="481494" y="260960"/>
                      <a:pt x="486883" y="255580"/>
                    </a:cubicBezTo>
                    <a:lnTo>
                      <a:pt x="520348" y="222298"/>
                    </a:lnTo>
                    <a:cubicBezTo>
                      <a:pt x="522980" y="219608"/>
                      <a:pt x="525362" y="218732"/>
                      <a:pt x="527085" y="219452"/>
                    </a:cubicBezTo>
                    <a:close/>
                    <a:moveTo>
                      <a:pt x="387769" y="0"/>
                    </a:moveTo>
                    <a:lnTo>
                      <a:pt x="580729" y="0"/>
                    </a:lnTo>
                    <a:cubicBezTo>
                      <a:pt x="594512" y="0"/>
                      <a:pt x="607919" y="12135"/>
                      <a:pt x="607919" y="26022"/>
                    </a:cubicBezTo>
                    <a:lnTo>
                      <a:pt x="607919" y="219812"/>
                    </a:lnTo>
                    <a:cubicBezTo>
                      <a:pt x="607919" y="227318"/>
                      <a:pt x="603534" y="229070"/>
                      <a:pt x="598271" y="223815"/>
                    </a:cubicBezTo>
                    <a:lnTo>
                      <a:pt x="530610" y="156258"/>
                    </a:lnTo>
                    <a:lnTo>
                      <a:pt x="304320" y="382325"/>
                    </a:lnTo>
                    <a:cubicBezTo>
                      <a:pt x="298932" y="387580"/>
                      <a:pt x="290412" y="387580"/>
                      <a:pt x="285024" y="382325"/>
                    </a:cubicBezTo>
                    <a:lnTo>
                      <a:pt x="216360" y="313767"/>
                    </a:lnTo>
                    <a:lnTo>
                      <a:pt x="94068" y="435996"/>
                    </a:lnTo>
                    <a:cubicBezTo>
                      <a:pt x="72767" y="457264"/>
                      <a:pt x="38435" y="457264"/>
                      <a:pt x="17260" y="435996"/>
                    </a:cubicBezTo>
                    <a:lnTo>
                      <a:pt x="15882" y="434745"/>
                    </a:lnTo>
                    <a:cubicBezTo>
                      <a:pt x="-5294" y="413477"/>
                      <a:pt x="-5294" y="379198"/>
                      <a:pt x="15882" y="358055"/>
                    </a:cubicBezTo>
                    <a:lnTo>
                      <a:pt x="206837" y="167267"/>
                    </a:lnTo>
                    <a:cubicBezTo>
                      <a:pt x="212100" y="161888"/>
                      <a:pt x="220745" y="161888"/>
                      <a:pt x="226008" y="167267"/>
                    </a:cubicBezTo>
                    <a:lnTo>
                      <a:pt x="294672" y="235701"/>
                    </a:lnTo>
                    <a:lnTo>
                      <a:pt x="424481" y="105965"/>
                    </a:lnTo>
                    <a:lnTo>
                      <a:pt x="452423" y="78192"/>
                    </a:lnTo>
                    <a:lnTo>
                      <a:pt x="383885" y="9633"/>
                    </a:lnTo>
                    <a:cubicBezTo>
                      <a:pt x="378497" y="4379"/>
                      <a:pt x="380376" y="0"/>
                      <a:pt x="387769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12700" cap="rnd">
                <a:noFill/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rmAutofit fontScale="550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 defTabSz="914400"/>
                <a:endParaRPr lang="zh-CN" altLang="en-US" sz="2000" b="1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17" name="iŝļïḓê"/>
          <p:cNvGrpSpPr/>
          <p:nvPr/>
        </p:nvGrpSpPr>
        <p:grpSpPr>
          <a:xfrm>
            <a:off x="660400" y="3788611"/>
            <a:ext cx="10956344" cy="1984429"/>
            <a:chOff x="660400" y="2092935"/>
            <a:chExt cx="10956344" cy="1984429"/>
          </a:xfrm>
        </p:grpSpPr>
        <p:grpSp>
          <p:nvGrpSpPr>
            <p:cNvPr id="18" name="ïṧļïḓe"/>
            <p:cNvGrpSpPr/>
            <p:nvPr/>
          </p:nvGrpSpPr>
          <p:grpSpPr>
            <a:xfrm>
              <a:off x="1296567" y="2092935"/>
              <a:ext cx="10320177" cy="1984429"/>
              <a:chOff x="1296567" y="2092935"/>
              <a:chExt cx="13016324" cy="1984429"/>
            </a:xfrm>
          </p:grpSpPr>
          <p:sp>
            <p:nvSpPr>
              <p:cNvPr id="24" name="ïšļíďè"/>
              <p:cNvSpPr txBox="1"/>
              <p:nvPr/>
            </p:nvSpPr>
            <p:spPr>
              <a:xfrm>
                <a:off x="1296567" y="2092935"/>
                <a:ext cx="7140794" cy="389423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ctr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r>
                  <a:rPr lang="zh-CN" altLang="en-US" sz="2400" dirty="0"/>
                  <a:t>循环首次适应算法</a:t>
                </a:r>
              </a:p>
            </p:txBody>
          </p:sp>
          <p:sp>
            <p:nvSpPr>
              <p:cNvPr id="25" name="íşľíḑè"/>
              <p:cNvSpPr/>
              <p:nvPr/>
            </p:nvSpPr>
            <p:spPr bwMode="auto">
              <a:xfrm>
                <a:off x="1312811" y="2588173"/>
                <a:ext cx="13000080" cy="14891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342900" lvl="1" indent="-342900">
                  <a:lnSpc>
                    <a:spcPct val="123000"/>
                  </a:lnSpc>
                  <a:spcBef>
                    <a:spcPts val="600"/>
                  </a:spcBef>
                  <a:spcAft>
                    <a:spcPts val="600"/>
                  </a:spcAft>
                  <a:buFont typeface="Wingdings" panose="05000000000000000000" pitchFamily="2" charset="2"/>
                  <a:buChar char="Ø"/>
                </a:pPr>
                <a:r>
                  <a:rPr lang="zh-CN" altLang="en-US" sz="2400" dirty="0">
                    <a:solidFill>
                      <a:srgbClr val="FF0000"/>
                    </a:solidFill>
                  </a:rPr>
                  <a:t>从上次找到的空闲分区的下一个空闲分区开始查找</a:t>
                </a:r>
                <a:r>
                  <a:rPr lang="zh-CN" altLang="en-US" sz="2400" dirty="0"/>
                  <a:t>，直到找到一个能满足要求的空闲分区</a:t>
                </a:r>
              </a:p>
              <a:p>
                <a:pPr marL="342900" lvl="1" indent="-342900">
                  <a:lnSpc>
                    <a:spcPct val="123000"/>
                  </a:lnSpc>
                  <a:spcBef>
                    <a:spcPts val="600"/>
                  </a:spcBef>
                  <a:spcAft>
                    <a:spcPts val="600"/>
                  </a:spcAft>
                  <a:buFont typeface="Wingdings" panose="05000000000000000000" pitchFamily="2" charset="2"/>
                  <a:buChar char="Ø"/>
                </a:pPr>
                <a:r>
                  <a:rPr lang="zh-CN" altLang="en-US" sz="2400" dirty="0"/>
                  <a:t>空闲分区分布更均匀，减少了查找的开销</a:t>
                </a:r>
              </a:p>
              <a:p>
                <a:pPr marL="342900" lvl="1" indent="-342900">
                  <a:lnSpc>
                    <a:spcPct val="123000"/>
                  </a:lnSpc>
                  <a:spcBef>
                    <a:spcPts val="600"/>
                  </a:spcBef>
                  <a:spcAft>
                    <a:spcPts val="600"/>
                  </a:spcAft>
                  <a:buFont typeface="Wingdings" panose="05000000000000000000" pitchFamily="2" charset="2"/>
                  <a:buChar char="Ø"/>
                </a:pPr>
                <a:r>
                  <a:rPr lang="zh-CN" altLang="en-US" sz="2400" dirty="0"/>
                  <a:t>缺乏大的空闲分区（</a:t>
                </a:r>
                <a:r>
                  <a:rPr lang="zh-CN" altLang="en-US" sz="2400" dirty="0">
                    <a:solidFill>
                      <a:srgbClr val="FF0000"/>
                    </a:solidFill>
                  </a:rPr>
                  <a:t>因为大的空闲分区被提前用走了</a:t>
                </a:r>
                <a:r>
                  <a:rPr lang="zh-CN" altLang="en-US" sz="2400" dirty="0"/>
                  <a:t>）</a:t>
                </a:r>
              </a:p>
            </p:txBody>
          </p:sp>
        </p:grpSp>
        <p:grpSp>
          <p:nvGrpSpPr>
            <p:cNvPr id="19" name="ïŝľídè"/>
            <p:cNvGrpSpPr/>
            <p:nvPr/>
          </p:nvGrpSpPr>
          <p:grpSpPr>
            <a:xfrm>
              <a:off x="660400" y="2096245"/>
              <a:ext cx="497734" cy="497734"/>
              <a:chOff x="660400" y="2096245"/>
              <a:chExt cx="497734" cy="497734"/>
            </a:xfrm>
          </p:grpSpPr>
          <p:sp>
            <p:nvSpPr>
              <p:cNvPr id="21" name="ïṡľïde"/>
              <p:cNvSpPr/>
              <p:nvPr/>
            </p:nvSpPr>
            <p:spPr>
              <a:xfrm>
                <a:off x="660400" y="2096245"/>
                <a:ext cx="497734" cy="497734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19050">
                <a:solidFill>
                  <a:schemeClr val="bg1"/>
                </a:solidFill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 defTabSz="914400"/>
                <a:endParaRPr lang="zh-CN" altLang="en-US" sz="16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2" name="ïšliḍe"/>
              <p:cNvSpPr/>
              <p:nvPr/>
            </p:nvSpPr>
            <p:spPr>
              <a:xfrm>
                <a:off x="779848" y="2227680"/>
                <a:ext cx="258838" cy="234864"/>
              </a:xfrm>
              <a:custGeom>
                <a:avLst/>
                <a:gdLst>
                  <a:gd name="connsiteX0" fmla="*/ 116112 w 607919"/>
                  <a:gd name="connsiteY0" fmla="*/ 473652 h 551610"/>
                  <a:gd name="connsiteX1" fmla="*/ 118901 w 607919"/>
                  <a:gd name="connsiteY1" fmla="*/ 480423 h 551610"/>
                  <a:gd name="connsiteX2" fmla="*/ 118901 w 607919"/>
                  <a:gd name="connsiteY2" fmla="*/ 551610 h 551610"/>
                  <a:gd name="connsiteX3" fmla="*/ 55604 w 607919"/>
                  <a:gd name="connsiteY3" fmla="*/ 551610 h 551610"/>
                  <a:gd name="connsiteX4" fmla="*/ 55604 w 607919"/>
                  <a:gd name="connsiteY4" fmla="*/ 540851 h 551610"/>
                  <a:gd name="connsiteX5" fmla="*/ 65255 w 607919"/>
                  <a:gd name="connsiteY5" fmla="*/ 520583 h 551610"/>
                  <a:gd name="connsiteX6" fmla="*/ 83555 w 607919"/>
                  <a:gd name="connsiteY6" fmla="*/ 502317 h 551610"/>
                  <a:gd name="connsiteX7" fmla="*/ 109375 w 607919"/>
                  <a:gd name="connsiteY7" fmla="*/ 476545 h 551610"/>
                  <a:gd name="connsiteX8" fmla="*/ 116112 w 607919"/>
                  <a:gd name="connsiteY8" fmla="*/ 473652 h 551610"/>
                  <a:gd name="connsiteX9" fmla="*/ 199155 w 607919"/>
                  <a:gd name="connsiteY9" fmla="*/ 390799 h 551610"/>
                  <a:gd name="connsiteX10" fmla="*/ 201956 w 607919"/>
                  <a:gd name="connsiteY10" fmla="*/ 397632 h 551610"/>
                  <a:gd name="connsiteX11" fmla="*/ 201956 w 607919"/>
                  <a:gd name="connsiteY11" fmla="*/ 551610 h 551610"/>
                  <a:gd name="connsiteX12" fmla="*/ 145363 w 607919"/>
                  <a:gd name="connsiteY12" fmla="*/ 551610 h 551610"/>
                  <a:gd name="connsiteX13" fmla="*/ 145363 w 607919"/>
                  <a:gd name="connsiteY13" fmla="*/ 454170 h 551610"/>
                  <a:gd name="connsiteX14" fmla="*/ 154879 w 607919"/>
                  <a:gd name="connsiteY14" fmla="*/ 431030 h 551610"/>
                  <a:gd name="connsiteX15" fmla="*/ 192315 w 607919"/>
                  <a:gd name="connsiteY15" fmla="*/ 393630 h 551610"/>
                  <a:gd name="connsiteX16" fmla="*/ 199155 w 607919"/>
                  <a:gd name="connsiteY16" fmla="*/ 390799 h 551610"/>
                  <a:gd name="connsiteX17" fmla="*/ 231082 w 607919"/>
                  <a:gd name="connsiteY17" fmla="*/ 388245 h 551610"/>
                  <a:gd name="connsiteX18" fmla="*/ 237930 w 607919"/>
                  <a:gd name="connsiteY18" fmla="*/ 391091 h 551610"/>
                  <a:gd name="connsiteX19" fmla="*/ 266763 w 607919"/>
                  <a:gd name="connsiteY19" fmla="*/ 419867 h 551610"/>
                  <a:gd name="connsiteX20" fmla="*/ 275915 w 607919"/>
                  <a:gd name="connsiteY20" fmla="*/ 428875 h 551610"/>
                  <a:gd name="connsiteX21" fmla="*/ 284941 w 607919"/>
                  <a:gd name="connsiteY21" fmla="*/ 451520 h 551610"/>
                  <a:gd name="connsiteX22" fmla="*/ 284941 w 607919"/>
                  <a:gd name="connsiteY22" fmla="*/ 551610 h 551610"/>
                  <a:gd name="connsiteX23" fmla="*/ 228277 w 607919"/>
                  <a:gd name="connsiteY23" fmla="*/ 551610 h 551610"/>
                  <a:gd name="connsiteX24" fmla="*/ 228277 w 607919"/>
                  <a:gd name="connsiteY24" fmla="*/ 394969 h 551610"/>
                  <a:gd name="connsiteX25" fmla="*/ 231082 w 607919"/>
                  <a:gd name="connsiteY25" fmla="*/ 388245 h 551610"/>
                  <a:gd name="connsiteX26" fmla="*/ 365148 w 607919"/>
                  <a:gd name="connsiteY26" fmla="*/ 381336 h 551610"/>
                  <a:gd name="connsiteX27" fmla="*/ 367997 w 607919"/>
                  <a:gd name="connsiteY27" fmla="*/ 388122 h 551610"/>
                  <a:gd name="connsiteX28" fmla="*/ 367997 w 607919"/>
                  <a:gd name="connsiteY28" fmla="*/ 551610 h 551610"/>
                  <a:gd name="connsiteX29" fmla="*/ 311262 w 607919"/>
                  <a:gd name="connsiteY29" fmla="*/ 551610 h 551610"/>
                  <a:gd name="connsiteX30" fmla="*/ 311262 w 607919"/>
                  <a:gd name="connsiteY30" fmla="*/ 444661 h 551610"/>
                  <a:gd name="connsiteX31" fmla="*/ 316898 w 607919"/>
                  <a:gd name="connsiteY31" fmla="*/ 425523 h 551610"/>
                  <a:gd name="connsiteX32" fmla="*/ 322534 w 607919"/>
                  <a:gd name="connsiteY32" fmla="*/ 419894 h 551610"/>
                  <a:gd name="connsiteX33" fmla="*/ 358353 w 607919"/>
                  <a:gd name="connsiteY33" fmla="*/ 384120 h 551610"/>
                  <a:gd name="connsiteX34" fmla="*/ 365148 w 607919"/>
                  <a:gd name="connsiteY34" fmla="*/ 381336 h 551610"/>
                  <a:gd name="connsiteX35" fmla="*/ 448177 w 607919"/>
                  <a:gd name="connsiteY35" fmla="*/ 298352 h 551610"/>
                  <a:gd name="connsiteX36" fmla="*/ 450982 w 607919"/>
                  <a:gd name="connsiteY36" fmla="*/ 305139 h 551610"/>
                  <a:gd name="connsiteX37" fmla="*/ 450982 w 607919"/>
                  <a:gd name="connsiteY37" fmla="*/ 551610 h 551610"/>
                  <a:gd name="connsiteX38" fmla="*/ 394318 w 607919"/>
                  <a:gd name="connsiteY38" fmla="*/ 551610 h 551610"/>
                  <a:gd name="connsiteX39" fmla="*/ 394318 w 607919"/>
                  <a:gd name="connsiteY39" fmla="*/ 361815 h 551610"/>
                  <a:gd name="connsiteX40" fmla="*/ 403846 w 607919"/>
                  <a:gd name="connsiteY40" fmla="*/ 338669 h 551610"/>
                  <a:gd name="connsiteX41" fmla="*/ 441329 w 607919"/>
                  <a:gd name="connsiteY41" fmla="*/ 301136 h 551610"/>
                  <a:gd name="connsiteX42" fmla="*/ 448177 w 607919"/>
                  <a:gd name="connsiteY42" fmla="*/ 298352 h 551610"/>
                  <a:gd name="connsiteX43" fmla="*/ 527085 w 607919"/>
                  <a:gd name="connsiteY43" fmla="*/ 219452 h 551610"/>
                  <a:gd name="connsiteX44" fmla="*/ 529874 w 607919"/>
                  <a:gd name="connsiteY44" fmla="*/ 226177 h 551610"/>
                  <a:gd name="connsiteX45" fmla="*/ 529874 w 607919"/>
                  <a:gd name="connsiteY45" fmla="*/ 551610 h 551610"/>
                  <a:gd name="connsiteX46" fmla="*/ 477232 w 607919"/>
                  <a:gd name="connsiteY46" fmla="*/ 551610 h 551610"/>
                  <a:gd name="connsiteX47" fmla="*/ 477232 w 607919"/>
                  <a:gd name="connsiteY47" fmla="*/ 278727 h 551610"/>
                  <a:gd name="connsiteX48" fmla="*/ 486883 w 607919"/>
                  <a:gd name="connsiteY48" fmla="*/ 255580 h 551610"/>
                  <a:gd name="connsiteX49" fmla="*/ 520348 w 607919"/>
                  <a:gd name="connsiteY49" fmla="*/ 222298 h 551610"/>
                  <a:gd name="connsiteX50" fmla="*/ 527085 w 607919"/>
                  <a:gd name="connsiteY50" fmla="*/ 219452 h 551610"/>
                  <a:gd name="connsiteX51" fmla="*/ 387769 w 607919"/>
                  <a:gd name="connsiteY51" fmla="*/ 0 h 551610"/>
                  <a:gd name="connsiteX52" fmla="*/ 580729 w 607919"/>
                  <a:gd name="connsiteY52" fmla="*/ 0 h 551610"/>
                  <a:gd name="connsiteX53" fmla="*/ 607919 w 607919"/>
                  <a:gd name="connsiteY53" fmla="*/ 26022 h 551610"/>
                  <a:gd name="connsiteX54" fmla="*/ 607919 w 607919"/>
                  <a:gd name="connsiteY54" fmla="*/ 219812 h 551610"/>
                  <a:gd name="connsiteX55" fmla="*/ 598271 w 607919"/>
                  <a:gd name="connsiteY55" fmla="*/ 223815 h 551610"/>
                  <a:gd name="connsiteX56" fmla="*/ 530610 w 607919"/>
                  <a:gd name="connsiteY56" fmla="*/ 156258 h 551610"/>
                  <a:gd name="connsiteX57" fmla="*/ 304320 w 607919"/>
                  <a:gd name="connsiteY57" fmla="*/ 382325 h 551610"/>
                  <a:gd name="connsiteX58" fmla="*/ 285024 w 607919"/>
                  <a:gd name="connsiteY58" fmla="*/ 382325 h 551610"/>
                  <a:gd name="connsiteX59" fmla="*/ 216360 w 607919"/>
                  <a:gd name="connsiteY59" fmla="*/ 313767 h 551610"/>
                  <a:gd name="connsiteX60" fmla="*/ 94068 w 607919"/>
                  <a:gd name="connsiteY60" fmla="*/ 435996 h 551610"/>
                  <a:gd name="connsiteX61" fmla="*/ 17260 w 607919"/>
                  <a:gd name="connsiteY61" fmla="*/ 435996 h 551610"/>
                  <a:gd name="connsiteX62" fmla="*/ 15882 w 607919"/>
                  <a:gd name="connsiteY62" fmla="*/ 434745 h 551610"/>
                  <a:gd name="connsiteX63" fmla="*/ 15882 w 607919"/>
                  <a:gd name="connsiteY63" fmla="*/ 358055 h 551610"/>
                  <a:gd name="connsiteX64" fmla="*/ 206837 w 607919"/>
                  <a:gd name="connsiteY64" fmla="*/ 167267 h 551610"/>
                  <a:gd name="connsiteX65" fmla="*/ 226008 w 607919"/>
                  <a:gd name="connsiteY65" fmla="*/ 167267 h 551610"/>
                  <a:gd name="connsiteX66" fmla="*/ 294672 w 607919"/>
                  <a:gd name="connsiteY66" fmla="*/ 235701 h 551610"/>
                  <a:gd name="connsiteX67" fmla="*/ 424481 w 607919"/>
                  <a:gd name="connsiteY67" fmla="*/ 105965 h 551610"/>
                  <a:gd name="connsiteX68" fmla="*/ 452423 w 607919"/>
                  <a:gd name="connsiteY68" fmla="*/ 78192 h 551610"/>
                  <a:gd name="connsiteX69" fmla="*/ 383885 w 607919"/>
                  <a:gd name="connsiteY69" fmla="*/ 9633 h 551610"/>
                  <a:gd name="connsiteX70" fmla="*/ 387769 w 607919"/>
                  <a:gd name="connsiteY70" fmla="*/ 0 h 5516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</a:cxnLst>
                <a:rect l="l" t="t" r="r" b="b"/>
                <a:pathLst>
                  <a:path w="607919" h="551610">
                    <a:moveTo>
                      <a:pt x="116112" y="473652"/>
                    </a:moveTo>
                    <a:cubicBezTo>
                      <a:pt x="117836" y="474356"/>
                      <a:pt x="118901" y="476670"/>
                      <a:pt x="118901" y="480423"/>
                    </a:cubicBezTo>
                    <a:lnTo>
                      <a:pt x="118901" y="551610"/>
                    </a:lnTo>
                    <a:lnTo>
                      <a:pt x="55604" y="551610"/>
                    </a:lnTo>
                    <a:lnTo>
                      <a:pt x="55604" y="540851"/>
                    </a:lnTo>
                    <a:cubicBezTo>
                      <a:pt x="55604" y="534971"/>
                      <a:pt x="59991" y="525838"/>
                      <a:pt x="65255" y="520583"/>
                    </a:cubicBezTo>
                    <a:lnTo>
                      <a:pt x="83555" y="502317"/>
                    </a:lnTo>
                    <a:lnTo>
                      <a:pt x="109375" y="476545"/>
                    </a:lnTo>
                    <a:cubicBezTo>
                      <a:pt x="112007" y="473855"/>
                      <a:pt x="114389" y="472948"/>
                      <a:pt x="116112" y="473652"/>
                    </a:cubicBezTo>
                    <a:close/>
                    <a:moveTo>
                      <a:pt x="199155" y="390799"/>
                    </a:moveTo>
                    <a:cubicBezTo>
                      <a:pt x="200892" y="391534"/>
                      <a:pt x="201956" y="393880"/>
                      <a:pt x="201956" y="397632"/>
                    </a:cubicBezTo>
                    <a:lnTo>
                      <a:pt x="201956" y="551610"/>
                    </a:lnTo>
                    <a:lnTo>
                      <a:pt x="145363" y="551610"/>
                    </a:lnTo>
                    <a:lnTo>
                      <a:pt x="145363" y="454170"/>
                    </a:lnTo>
                    <a:cubicBezTo>
                      <a:pt x="145363" y="446665"/>
                      <a:pt x="149620" y="436283"/>
                      <a:pt x="154879" y="431030"/>
                    </a:cubicBezTo>
                    <a:lnTo>
                      <a:pt x="192315" y="393630"/>
                    </a:lnTo>
                    <a:cubicBezTo>
                      <a:pt x="195007" y="390941"/>
                      <a:pt x="197417" y="390065"/>
                      <a:pt x="199155" y="390799"/>
                    </a:cubicBezTo>
                    <a:close/>
                    <a:moveTo>
                      <a:pt x="231082" y="388245"/>
                    </a:moveTo>
                    <a:cubicBezTo>
                      <a:pt x="232822" y="387525"/>
                      <a:pt x="235235" y="388401"/>
                      <a:pt x="237930" y="391091"/>
                    </a:cubicBezTo>
                    <a:lnTo>
                      <a:pt x="266763" y="419867"/>
                    </a:lnTo>
                    <a:lnTo>
                      <a:pt x="275915" y="428875"/>
                    </a:lnTo>
                    <a:cubicBezTo>
                      <a:pt x="280929" y="433879"/>
                      <a:pt x="284941" y="444013"/>
                      <a:pt x="284941" y="451520"/>
                    </a:cubicBezTo>
                    <a:lnTo>
                      <a:pt x="284941" y="551610"/>
                    </a:lnTo>
                    <a:lnTo>
                      <a:pt x="228277" y="551610"/>
                    </a:lnTo>
                    <a:lnTo>
                      <a:pt x="228277" y="394969"/>
                    </a:lnTo>
                    <a:cubicBezTo>
                      <a:pt x="228277" y="391278"/>
                      <a:pt x="229343" y="388964"/>
                      <a:pt x="231082" y="388245"/>
                    </a:cubicBezTo>
                    <a:close/>
                    <a:moveTo>
                      <a:pt x="365148" y="381336"/>
                    </a:moveTo>
                    <a:cubicBezTo>
                      <a:pt x="366901" y="382055"/>
                      <a:pt x="367997" y="384370"/>
                      <a:pt x="367997" y="388122"/>
                    </a:cubicBezTo>
                    <a:lnTo>
                      <a:pt x="367997" y="551610"/>
                    </a:lnTo>
                    <a:lnTo>
                      <a:pt x="311262" y="551610"/>
                    </a:lnTo>
                    <a:lnTo>
                      <a:pt x="311262" y="444661"/>
                    </a:lnTo>
                    <a:cubicBezTo>
                      <a:pt x="311262" y="437156"/>
                      <a:pt x="313767" y="428650"/>
                      <a:pt x="316898" y="425523"/>
                    </a:cubicBezTo>
                    <a:cubicBezTo>
                      <a:pt x="320029" y="422396"/>
                      <a:pt x="322534" y="419894"/>
                      <a:pt x="322534" y="419894"/>
                    </a:cubicBezTo>
                    <a:lnTo>
                      <a:pt x="358353" y="384120"/>
                    </a:lnTo>
                    <a:cubicBezTo>
                      <a:pt x="360983" y="381493"/>
                      <a:pt x="363394" y="380617"/>
                      <a:pt x="365148" y="381336"/>
                    </a:cubicBezTo>
                    <a:close/>
                    <a:moveTo>
                      <a:pt x="448177" y="298352"/>
                    </a:moveTo>
                    <a:cubicBezTo>
                      <a:pt x="449916" y="299071"/>
                      <a:pt x="450982" y="301386"/>
                      <a:pt x="450982" y="305139"/>
                    </a:cubicBezTo>
                    <a:lnTo>
                      <a:pt x="450982" y="551610"/>
                    </a:lnTo>
                    <a:lnTo>
                      <a:pt x="394318" y="551610"/>
                    </a:lnTo>
                    <a:lnTo>
                      <a:pt x="394318" y="361815"/>
                    </a:lnTo>
                    <a:cubicBezTo>
                      <a:pt x="394318" y="354308"/>
                      <a:pt x="398580" y="343924"/>
                      <a:pt x="403846" y="338669"/>
                    </a:cubicBezTo>
                    <a:lnTo>
                      <a:pt x="441329" y="301136"/>
                    </a:lnTo>
                    <a:cubicBezTo>
                      <a:pt x="444024" y="298508"/>
                      <a:pt x="446438" y="297633"/>
                      <a:pt x="448177" y="298352"/>
                    </a:cubicBezTo>
                    <a:close/>
                    <a:moveTo>
                      <a:pt x="527085" y="219452"/>
                    </a:moveTo>
                    <a:cubicBezTo>
                      <a:pt x="528809" y="220171"/>
                      <a:pt x="529874" y="222486"/>
                      <a:pt x="529874" y="226177"/>
                    </a:cubicBezTo>
                    <a:lnTo>
                      <a:pt x="529874" y="551610"/>
                    </a:lnTo>
                    <a:lnTo>
                      <a:pt x="477232" y="551610"/>
                    </a:lnTo>
                    <a:lnTo>
                      <a:pt x="477232" y="278727"/>
                    </a:lnTo>
                    <a:cubicBezTo>
                      <a:pt x="477232" y="271345"/>
                      <a:pt x="481494" y="260960"/>
                      <a:pt x="486883" y="255580"/>
                    </a:cubicBezTo>
                    <a:lnTo>
                      <a:pt x="520348" y="222298"/>
                    </a:lnTo>
                    <a:cubicBezTo>
                      <a:pt x="522980" y="219608"/>
                      <a:pt x="525362" y="218732"/>
                      <a:pt x="527085" y="219452"/>
                    </a:cubicBezTo>
                    <a:close/>
                    <a:moveTo>
                      <a:pt x="387769" y="0"/>
                    </a:moveTo>
                    <a:lnTo>
                      <a:pt x="580729" y="0"/>
                    </a:lnTo>
                    <a:cubicBezTo>
                      <a:pt x="594512" y="0"/>
                      <a:pt x="607919" y="12135"/>
                      <a:pt x="607919" y="26022"/>
                    </a:cubicBezTo>
                    <a:lnTo>
                      <a:pt x="607919" y="219812"/>
                    </a:lnTo>
                    <a:cubicBezTo>
                      <a:pt x="607919" y="227318"/>
                      <a:pt x="603534" y="229070"/>
                      <a:pt x="598271" y="223815"/>
                    </a:cubicBezTo>
                    <a:lnTo>
                      <a:pt x="530610" y="156258"/>
                    </a:lnTo>
                    <a:lnTo>
                      <a:pt x="304320" y="382325"/>
                    </a:lnTo>
                    <a:cubicBezTo>
                      <a:pt x="298932" y="387580"/>
                      <a:pt x="290412" y="387580"/>
                      <a:pt x="285024" y="382325"/>
                    </a:cubicBezTo>
                    <a:lnTo>
                      <a:pt x="216360" y="313767"/>
                    </a:lnTo>
                    <a:lnTo>
                      <a:pt x="94068" y="435996"/>
                    </a:lnTo>
                    <a:cubicBezTo>
                      <a:pt x="72767" y="457264"/>
                      <a:pt x="38435" y="457264"/>
                      <a:pt x="17260" y="435996"/>
                    </a:cubicBezTo>
                    <a:lnTo>
                      <a:pt x="15882" y="434745"/>
                    </a:lnTo>
                    <a:cubicBezTo>
                      <a:pt x="-5294" y="413477"/>
                      <a:pt x="-5294" y="379198"/>
                      <a:pt x="15882" y="358055"/>
                    </a:cubicBezTo>
                    <a:lnTo>
                      <a:pt x="206837" y="167267"/>
                    </a:lnTo>
                    <a:cubicBezTo>
                      <a:pt x="212100" y="161888"/>
                      <a:pt x="220745" y="161888"/>
                      <a:pt x="226008" y="167267"/>
                    </a:cubicBezTo>
                    <a:lnTo>
                      <a:pt x="294672" y="235701"/>
                    </a:lnTo>
                    <a:lnTo>
                      <a:pt x="424481" y="105965"/>
                    </a:lnTo>
                    <a:lnTo>
                      <a:pt x="452423" y="78192"/>
                    </a:lnTo>
                    <a:lnTo>
                      <a:pt x="383885" y="9633"/>
                    </a:lnTo>
                    <a:cubicBezTo>
                      <a:pt x="378497" y="4379"/>
                      <a:pt x="380376" y="0"/>
                      <a:pt x="387769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12700" cap="rnd">
                <a:noFill/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rmAutofit fontScale="550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 defTabSz="914400"/>
                <a:endParaRPr lang="zh-CN" altLang="en-US" sz="2000" b="1" dirty="0">
                  <a:solidFill>
                    <a:schemeClr val="bg1"/>
                  </a:solidFill>
                </a:endParaRPr>
              </a:p>
            </p:txBody>
          </p:sp>
        </p:grpSp>
      </p:grpSp>
      <p:cxnSp>
        <p:nvCxnSpPr>
          <p:cNvPr id="3" name="直接连接符 2"/>
          <p:cNvCxnSpPr/>
          <p:nvPr/>
        </p:nvCxnSpPr>
        <p:spPr>
          <a:xfrm>
            <a:off x="669925" y="3567805"/>
            <a:ext cx="1103697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69925" y="78668"/>
            <a:ext cx="70262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</a:rPr>
              <a:t>基于顺序搜索的分配算法</a:t>
            </a:r>
            <a:r>
              <a:rPr lang="en-US" altLang="zh-CN" sz="2800" b="1" dirty="0">
                <a:solidFill>
                  <a:schemeClr val="bg1"/>
                </a:solidFill>
              </a:rPr>
              <a:t>(2)</a:t>
            </a:r>
            <a:endParaRPr lang="zh-CN" altLang="en-US" sz="2800" b="1" dirty="0">
              <a:solidFill>
                <a:schemeClr val="bg1"/>
              </a:solidFill>
            </a:endParaRPr>
          </a:p>
        </p:txBody>
      </p:sp>
      <p:sp>
        <p:nvSpPr>
          <p:cNvPr id="9" name="ïşľîďè"/>
          <p:cNvSpPr/>
          <p:nvPr/>
        </p:nvSpPr>
        <p:spPr>
          <a:xfrm>
            <a:off x="1588" y="1143000"/>
            <a:ext cx="4669654" cy="5003800"/>
          </a:xfrm>
          <a:prstGeom prst="rect">
            <a:avLst/>
          </a:prstGeom>
          <a:blipFill>
            <a:blip r:embed="rId2"/>
            <a:stretch>
              <a:fillRect l="-30450" r="-30284"/>
            </a:stretch>
          </a:blipFill>
          <a:ln w="1905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/>
          </a:bodyPr>
          <a:lstStyle/>
          <a:p>
            <a:pPr algn="ctr" defTabSz="914400"/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10" name="îŝļiḋe"/>
          <p:cNvSpPr/>
          <p:nvPr/>
        </p:nvSpPr>
        <p:spPr>
          <a:xfrm>
            <a:off x="4014295" y="1143000"/>
            <a:ext cx="656948" cy="5003800"/>
          </a:xfrm>
          <a:prstGeom prst="rect">
            <a:avLst/>
          </a:prstGeom>
          <a:solidFill>
            <a:schemeClr val="accent1">
              <a:alpha val="70000"/>
            </a:schemeClr>
          </a:solidFill>
          <a:ln w="12700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/>
          </a:bodyPr>
          <a:lstStyle/>
          <a:p>
            <a:pPr algn="ctr" defTabSz="914400"/>
            <a:endParaRPr lang="zh-CN" altLang="en-US" sz="2000" b="1" dirty="0">
              <a:solidFill>
                <a:schemeClr val="bg1"/>
              </a:solidFill>
            </a:endParaRPr>
          </a:p>
        </p:txBody>
      </p:sp>
      <p:grpSp>
        <p:nvGrpSpPr>
          <p:cNvPr id="11" name="í$1iďè"/>
          <p:cNvGrpSpPr/>
          <p:nvPr/>
        </p:nvGrpSpPr>
        <p:grpSpPr>
          <a:xfrm>
            <a:off x="4183062" y="1607317"/>
            <a:ext cx="7381905" cy="1702554"/>
            <a:chOff x="4136995" y="1337039"/>
            <a:chExt cx="7381905" cy="1702554"/>
          </a:xfrm>
        </p:grpSpPr>
        <p:sp>
          <p:nvSpPr>
            <p:cNvPr id="37" name="îslîďê"/>
            <p:cNvSpPr/>
            <p:nvPr/>
          </p:nvSpPr>
          <p:spPr>
            <a:xfrm>
              <a:off x="4136995" y="1712614"/>
              <a:ext cx="408372" cy="363926"/>
            </a:xfrm>
            <a:custGeom>
              <a:avLst/>
              <a:gdLst>
                <a:gd name="connsiteX0" fmla="*/ 514822 w 607336"/>
                <a:gd name="connsiteY0" fmla="*/ 287718 h 541236"/>
                <a:gd name="connsiteX1" fmla="*/ 501327 w 607336"/>
                <a:gd name="connsiteY1" fmla="*/ 301190 h 541236"/>
                <a:gd name="connsiteX2" fmla="*/ 501327 w 607336"/>
                <a:gd name="connsiteY2" fmla="*/ 357185 h 541236"/>
                <a:gd name="connsiteX3" fmla="*/ 514822 w 607336"/>
                <a:gd name="connsiteY3" fmla="*/ 370656 h 541236"/>
                <a:gd name="connsiteX4" fmla="*/ 528317 w 607336"/>
                <a:gd name="connsiteY4" fmla="*/ 357185 h 541236"/>
                <a:gd name="connsiteX5" fmla="*/ 528317 w 607336"/>
                <a:gd name="connsiteY5" fmla="*/ 301190 h 541236"/>
                <a:gd name="connsiteX6" fmla="*/ 514822 w 607336"/>
                <a:gd name="connsiteY6" fmla="*/ 287718 h 541236"/>
                <a:gd name="connsiteX7" fmla="*/ 513884 w 607336"/>
                <a:gd name="connsiteY7" fmla="*/ 257846 h 541236"/>
                <a:gd name="connsiteX8" fmla="*/ 524093 w 607336"/>
                <a:gd name="connsiteY8" fmla="*/ 258315 h 541236"/>
                <a:gd name="connsiteX9" fmla="*/ 591098 w 607336"/>
                <a:gd name="connsiteY9" fmla="*/ 286664 h 541236"/>
                <a:gd name="connsiteX10" fmla="*/ 596496 w 607336"/>
                <a:gd name="connsiteY10" fmla="*/ 294630 h 541236"/>
                <a:gd name="connsiteX11" fmla="*/ 605297 w 607336"/>
                <a:gd name="connsiteY11" fmla="*/ 403457 h 541236"/>
                <a:gd name="connsiteX12" fmla="*/ 581123 w 607336"/>
                <a:gd name="connsiteY12" fmla="*/ 508770 h 541236"/>
                <a:gd name="connsiteX13" fmla="*/ 575725 w 607336"/>
                <a:gd name="connsiteY13" fmla="*/ 516736 h 541236"/>
                <a:gd name="connsiteX14" fmla="*/ 514822 w 607336"/>
                <a:gd name="connsiteY14" fmla="*/ 536650 h 541236"/>
                <a:gd name="connsiteX15" fmla="*/ 453919 w 607336"/>
                <a:gd name="connsiteY15" fmla="*/ 516736 h 541236"/>
                <a:gd name="connsiteX16" fmla="*/ 448521 w 607336"/>
                <a:gd name="connsiteY16" fmla="*/ 508770 h 541236"/>
                <a:gd name="connsiteX17" fmla="*/ 424348 w 607336"/>
                <a:gd name="connsiteY17" fmla="*/ 403457 h 541236"/>
                <a:gd name="connsiteX18" fmla="*/ 433149 w 607336"/>
                <a:gd name="connsiteY18" fmla="*/ 294630 h 541236"/>
                <a:gd name="connsiteX19" fmla="*/ 438547 w 607336"/>
                <a:gd name="connsiteY19" fmla="*/ 286664 h 541236"/>
                <a:gd name="connsiteX20" fmla="*/ 502970 w 607336"/>
                <a:gd name="connsiteY20" fmla="*/ 258315 h 541236"/>
                <a:gd name="connsiteX21" fmla="*/ 513884 w 607336"/>
                <a:gd name="connsiteY21" fmla="*/ 257846 h 541236"/>
                <a:gd name="connsiteX22" fmla="*/ 23466 w 607336"/>
                <a:gd name="connsiteY22" fmla="*/ 0 h 541236"/>
                <a:gd name="connsiteX23" fmla="*/ 555312 w 607336"/>
                <a:gd name="connsiteY23" fmla="*/ 0 h 541236"/>
                <a:gd name="connsiteX24" fmla="*/ 578778 w 607336"/>
                <a:gd name="connsiteY24" fmla="*/ 23430 h 541236"/>
                <a:gd name="connsiteX25" fmla="*/ 578778 w 607336"/>
                <a:gd name="connsiteY25" fmla="*/ 253163 h 541236"/>
                <a:gd name="connsiteX26" fmla="*/ 531847 w 607336"/>
                <a:gd name="connsiteY26" fmla="*/ 239339 h 541236"/>
                <a:gd name="connsiteX27" fmla="*/ 531847 w 607336"/>
                <a:gd name="connsiteY27" fmla="*/ 46861 h 541236"/>
                <a:gd name="connsiteX28" fmla="*/ 46931 w 607336"/>
                <a:gd name="connsiteY28" fmla="*/ 46861 h 541236"/>
                <a:gd name="connsiteX29" fmla="*/ 46931 w 607336"/>
                <a:gd name="connsiteY29" fmla="*/ 346766 h 541236"/>
                <a:gd name="connsiteX30" fmla="*/ 404898 w 607336"/>
                <a:gd name="connsiteY30" fmla="*/ 346766 h 541236"/>
                <a:gd name="connsiteX31" fmla="*/ 405837 w 607336"/>
                <a:gd name="connsiteY31" fmla="*/ 410730 h 541236"/>
                <a:gd name="connsiteX32" fmla="*/ 409005 w 607336"/>
                <a:gd name="connsiteY32" fmla="*/ 432638 h 541236"/>
                <a:gd name="connsiteX33" fmla="*/ 368175 w 607336"/>
                <a:gd name="connsiteY33" fmla="*/ 432638 h 541236"/>
                <a:gd name="connsiteX34" fmla="*/ 388120 w 607336"/>
                <a:gd name="connsiteY34" fmla="*/ 500585 h 541236"/>
                <a:gd name="connsiteX35" fmla="*/ 412407 w 607336"/>
                <a:gd name="connsiteY35" fmla="*/ 500585 h 541236"/>
                <a:gd name="connsiteX36" fmla="*/ 423553 w 607336"/>
                <a:gd name="connsiteY36" fmla="*/ 511714 h 541236"/>
                <a:gd name="connsiteX37" fmla="*/ 423553 w 607336"/>
                <a:gd name="connsiteY37" fmla="*/ 530107 h 541236"/>
                <a:gd name="connsiteX38" fmla="*/ 412407 w 607336"/>
                <a:gd name="connsiteY38" fmla="*/ 541236 h 541236"/>
                <a:gd name="connsiteX39" fmla="*/ 166371 w 607336"/>
                <a:gd name="connsiteY39" fmla="*/ 541236 h 541236"/>
                <a:gd name="connsiteX40" fmla="*/ 155225 w 607336"/>
                <a:gd name="connsiteY40" fmla="*/ 530107 h 541236"/>
                <a:gd name="connsiteX41" fmla="*/ 155225 w 607336"/>
                <a:gd name="connsiteY41" fmla="*/ 511714 h 541236"/>
                <a:gd name="connsiteX42" fmla="*/ 166371 w 607336"/>
                <a:gd name="connsiteY42" fmla="*/ 500585 h 541236"/>
                <a:gd name="connsiteX43" fmla="*/ 190658 w 607336"/>
                <a:gd name="connsiteY43" fmla="*/ 500585 h 541236"/>
                <a:gd name="connsiteX44" fmla="*/ 210721 w 607336"/>
                <a:gd name="connsiteY44" fmla="*/ 432638 h 541236"/>
                <a:gd name="connsiteX45" fmla="*/ 23466 w 607336"/>
                <a:gd name="connsiteY45" fmla="*/ 432638 h 541236"/>
                <a:gd name="connsiteX46" fmla="*/ 0 w 607336"/>
                <a:gd name="connsiteY46" fmla="*/ 409207 h 541236"/>
                <a:gd name="connsiteX47" fmla="*/ 0 w 607336"/>
                <a:gd name="connsiteY47" fmla="*/ 23430 h 541236"/>
                <a:gd name="connsiteX48" fmla="*/ 23466 w 607336"/>
                <a:gd name="connsiteY48" fmla="*/ 0 h 54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607336" h="541236">
                  <a:moveTo>
                    <a:pt x="514822" y="287718"/>
                  </a:moveTo>
                  <a:cubicBezTo>
                    <a:pt x="507429" y="287718"/>
                    <a:pt x="501327" y="293810"/>
                    <a:pt x="501327" y="301190"/>
                  </a:cubicBezTo>
                  <a:lnTo>
                    <a:pt x="501327" y="357185"/>
                  </a:lnTo>
                  <a:cubicBezTo>
                    <a:pt x="501327" y="364682"/>
                    <a:pt x="507429" y="370656"/>
                    <a:pt x="514822" y="370656"/>
                  </a:cubicBezTo>
                  <a:cubicBezTo>
                    <a:pt x="522215" y="370656"/>
                    <a:pt x="528317" y="364682"/>
                    <a:pt x="528317" y="357185"/>
                  </a:cubicBezTo>
                  <a:lnTo>
                    <a:pt x="528317" y="301190"/>
                  </a:lnTo>
                  <a:cubicBezTo>
                    <a:pt x="528317" y="293810"/>
                    <a:pt x="522215" y="287718"/>
                    <a:pt x="514822" y="287718"/>
                  </a:cubicBezTo>
                  <a:close/>
                  <a:moveTo>
                    <a:pt x="513884" y="257846"/>
                  </a:moveTo>
                  <a:cubicBezTo>
                    <a:pt x="521042" y="257846"/>
                    <a:pt x="524093" y="258315"/>
                    <a:pt x="524093" y="258315"/>
                  </a:cubicBezTo>
                  <a:cubicBezTo>
                    <a:pt x="546506" y="260423"/>
                    <a:pt x="569037" y="269795"/>
                    <a:pt x="591098" y="286664"/>
                  </a:cubicBezTo>
                  <a:cubicBezTo>
                    <a:pt x="593679" y="288655"/>
                    <a:pt x="595557" y="291467"/>
                    <a:pt x="596496" y="294630"/>
                  </a:cubicBezTo>
                  <a:cubicBezTo>
                    <a:pt x="606940" y="330710"/>
                    <a:pt x="609756" y="365268"/>
                    <a:pt x="605297" y="403457"/>
                  </a:cubicBezTo>
                  <a:cubicBezTo>
                    <a:pt x="601307" y="437312"/>
                    <a:pt x="592037" y="471166"/>
                    <a:pt x="581123" y="508770"/>
                  </a:cubicBezTo>
                  <a:cubicBezTo>
                    <a:pt x="580185" y="511933"/>
                    <a:pt x="578307" y="514744"/>
                    <a:pt x="575725" y="516736"/>
                  </a:cubicBezTo>
                  <a:cubicBezTo>
                    <a:pt x="559062" y="529622"/>
                    <a:pt x="537470" y="536650"/>
                    <a:pt x="514822" y="536650"/>
                  </a:cubicBezTo>
                  <a:cubicBezTo>
                    <a:pt x="492174" y="536650"/>
                    <a:pt x="470583" y="529622"/>
                    <a:pt x="453919" y="516736"/>
                  </a:cubicBezTo>
                  <a:cubicBezTo>
                    <a:pt x="451338" y="514744"/>
                    <a:pt x="449460" y="511933"/>
                    <a:pt x="448521" y="508770"/>
                  </a:cubicBezTo>
                  <a:cubicBezTo>
                    <a:pt x="437608" y="471166"/>
                    <a:pt x="428338" y="437312"/>
                    <a:pt x="424348" y="403457"/>
                  </a:cubicBezTo>
                  <a:cubicBezTo>
                    <a:pt x="420006" y="365268"/>
                    <a:pt x="422705" y="330710"/>
                    <a:pt x="433149" y="294630"/>
                  </a:cubicBezTo>
                  <a:cubicBezTo>
                    <a:pt x="434088" y="291467"/>
                    <a:pt x="435965" y="288655"/>
                    <a:pt x="438547" y="286664"/>
                  </a:cubicBezTo>
                  <a:cubicBezTo>
                    <a:pt x="459787" y="270381"/>
                    <a:pt x="481378" y="260892"/>
                    <a:pt x="502970" y="258315"/>
                  </a:cubicBezTo>
                  <a:cubicBezTo>
                    <a:pt x="502970" y="258315"/>
                    <a:pt x="506725" y="257846"/>
                    <a:pt x="513884" y="257846"/>
                  </a:cubicBezTo>
                  <a:close/>
                  <a:moveTo>
                    <a:pt x="23466" y="0"/>
                  </a:moveTo>
                  <a:lnTo>
                    <a:pt x="555312" y="0"/>
                  </a:lnTo>
                  <a:cubicBezTo>
                    <a:pt x="568336" y="0"/>
                    <a:pt x="578778" y="10544"/>
                    <a:pt x="578778" y="23430"/>
                  </a:cubicBezTo>
                  <a:lnTo>
                    <a:pt x="578778" y="253163"/>
                  </a:lnTo>
                  <a:cubicBezTo>
                    <a:pt x="563408" y="245548"/>
                    <a:pt x="547686" y="240979"/>
                    <a:pt x="531847" y="239339"/>
                  </a:cubicBezTo>
                  <a:lnTo>
                    <a:pt x="531847" y="46861"/>
                  </a:lnTo>
                  <a:lnTo>
                    <a:pt x="46931" y="46861"/>
                  </a:lnTo>
                  <a:lnTo>
                    <a:pt x="46931" y="346766"/>
                  </a:lnTo>
                  <a:lnTo>
                    <a:pt x="404898" y="346766"/>
                  </a:lnTo>
                  <a:cubicBezTo>
                    <a:pt x="402904" y="367502"/>
                    <a:pt x="403256" y="388589"/>
                    <a:pt x="405837" y="410730"/>
                  </a:cubicBezTo>
                  <a:cubicBezTo>
                    <a:pt x="406658" y="418111"/>
                    <a:pt x="407714" y="425374"/>
                    <a:pt x="409005" y="432638"/>
                  </a:cubicBezTo>
                  <a:lnTo>
                    <a:pt x="368175" y="432638"/>
                  </a:lnTo>
                  <a:lnTo>
                    <a:pt x="388120" y="500585"/>
                  </a:lnTo>
                  <a:lnTo>
                    <a:pt x="412407" y="500585"/>
                  </a:lnTo>
                  <a:cubicBezTo>
                    <a:pt x="418626" y="500585"/>
                    <a:pt x="423553" y="505622"/>
                    <a:pt x="423553" y="511714"/>
                  </a:cubicBezTo>
                  <a:lnTo>
                    <a:pt x="423553" y="530107"/>
                  </a:lnTo>
                  <a:cubicBezTo>
                    <a:pt x="423553" y="536199"/>
                    <a:pt x="418626" y="541236"/>
                    <a:pt x="412407" y="541236"/>
                  </a:cubicBezTo>
                  <a:lnTo>
                    <a:pt x="166371" y="541236"/>
                  </a:lnTo>
                  <a:cubicBezTo>
                    <a:pt x="160270" y="541236"/>
                    <a:pt x="155225" y="536199"/>
                    <a:pt x="155225" y="530107"/>
                  </a:cubicBezTo>
                  <a:lnTo>
                    <a:pt x="155225" y="511714"/>
                  </a:lnTo>
                  <a:cubicBezTo>
                    <a:pt x="155225" y="505622"/>
                    <a:pt x="160270" y="500585"/>
                    <a:pt x="166371" y="500585"/>
                  </a:cubicBezTo>
                  <a:lnTo>
                    <a:pt x="190658" y="500585"/>
                  </a:lnTo>
                  <a:lnTo>
                    <a:pt x="210721" y="432638"/>
                  </a:lnTo>
                  <a:lnTo>
                    <a:pt x="23466" y="432638"/>
                  </a:lnTo>
                  <a:cubicBezTo>
                    <a:pt x="10560" y="432638"/>
                    <a:pt x="0" y="422211"/>
                    <a:pt x="0" y="409207"/>
                  </a:cubicBezTo>
                  <a:lnTo>
                    <a:pt x="0" y="23430"/>
                  </a:lnTo>
                  <a:cubicBezTo>
                    <a:pt x="0" y="10544"/>
                    <a:pt x="10560" y="0"/>
                    <a:pt x="23466" y="0"/>
                  </a:cubicBezTo>
                  <a:close/>
                </a:path>
              </a:pathLst>
            </a:custGeom>
            <a:solidFill>
              <a:schemeClr val="bg1"/>
            </a:solidFill>
            <a:ln w="12700" cap="rnd">
              <a:noFill/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92500" lnSpcReduction="1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 defTabSz="914400"/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39" name="ïSḻiḍé"/>
            <p:cNvSpPr txBox="1"/>
            <p:nvPr/>
          </p:nvSpPr>
          <p:spPr>
            <a:xfrm>
              <a:off x="4882719" y="1337039"/>
              <a:ext cx="6636181" cy="1702554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just">
                <a:lnSpc>
                  <a:spcPct val="130000"/>
                </a:lnSpc>
              </a:pPr>
              <a:r>
                <a:rPr lang="zh-CN" altLang="en-US" sz="2400" b="1" dirty="0">
                  <a:latin typeface="+mj-ea"/>
                  <a:ea typeface="+mj-ea"/>
                </a:rPr>
                <a:t>最佳适应算法</a:t>
              </a:r>
            </a:p>
            <a:p>
              <a:pPr marL="342900" indent="-342900" algn="just">
                <a:lnSpc>
                  <a:spcPct val="120000"/>
                </a:lnSpc>
                <a:buFont typeface="Wingdings" panose="05000000000000000000" pitchFamily="2" charset="2"/>
                <a:buChar char="Ø"/>
              </a:pPr>
              <a:r>
                <a:rPr lang="zh-CN" altLang="en-US" sz="2400" dirty="0">
                  <a:latin typeface="+mj-ea"/>
                  <a:ea typeface="+mj-ea"/>
                </a:rPr>
                <a:t>搜索整个序列，找到适合条件的最小的分区进行分配</a:t>
              </a:r>
            </a:p>
            <a:p>
              <a:pPr marL="342900" indent="-342900" algn="just">
                <a:lnSpc>
                  <a:spcPct val="120000"/>
                </a:lnSpc>
                <a:buFont typeface="Wingdings" panose="05000000000000000000" pitchFamily="2" charset="2"/>
                <a:buChar char="Ø"/>
              </a:pPr>
              <a:r>
                <a:rPr lang="zh-CN" altLang="en-US" sz="2400" dirty="0">
                  <a:latin typeface="+mj-ea"/>
                  <a:ea typeface="+mj-ea"/>
                </a:rPr>
                <a:t>空闲分区按其容量从小到大的顺序链接</a:t>
              </a:r>
            </a:p>
            <a:p>
              <a:pPr marL="342900" indent="-342900" algn="just">
                <a:lnSpc>
                  <a:spcPct val="120000"/>
                </a:lnSpc>
                <a:buFont typeface="Wingdings" panose="05000000000000000000" pitchFamily="2" charset="2"/>
                <a:buChar char="Ø"/>
              </a:pPr>
              <a:r>
                <a:rPr lang="zh-CN" altLang="en-US" sz="2400" dirty="0">
                  <a:latin typeface="+mj-ea"/>
                  <a:ea typeface="+mj-ea"/>
                </a:rPr>
                <a:t>用最小空间满足要求；但留下许多难以利用的小碎片</a:t>
              </a:r>
            </a:p>
          </p:txBody>
        </p:sp>
      </p:grpSp>
      <p:grpSp>
        <p:nvGrpSpPr>
          <p:cNvPr id="12" name="išḷîḓé"/>
          <p:cNvGrpSpPr/>
          <p:nvPr/>
        </p:nvGrpSpPr>
        <p:grpSpPr>
          <a:xfrm>
            <a:off x="4183062" y="3800144"/>
            <a:ext cx="7722859" cy="1763616"/>
            <a:chOff x="4136995" y="3233565"/>
            <a:chExt cx="7722859" cy="1763616"/>
          </a:xfrm>
        </p:grpSpPr>
        <p:sp>
          <p:nvSpPr>
            <p:cNvPr id="33" name="íśľïḋé"/>
            <p:cNvSpPr/>
            <p:nvPr/>
          </p:nvSpPr>
          <p:spPr>
            <a:xfrm>
              <a:off x="4136995" y="3450237"/>
              <a:ext cx="408372" cy="363926"/>
            </a:xfrm>
            <a:custGeom>
              <a:avLst/>
              <a:gdLst>
                <a:gd name="connsiteX0" fmla="*/ 514822 w 607336"/>
                <a:gd name="connsiteY0" fmla="*/ 287718 h 541236"/>
                <a:gd name="connsiteX1" fmla="*/ 501327 w 607336"/>
                <a:gd name="connsiteY1" fmla="*/ 301190 h 541236"/>
                <a:gd name="connsiteX2" fmla="*/ 501327 w 607336"/>
                <a:gd name="connsiteY2" fmla="*/ 357185 h 541236"/>
                <a:gd name="connsiteX3" fmla="*/ 514822 w 607336"/>
                <a:gd name="connsiteY3" fmla="*/ 370656 h 541236"/>
                <a:gd name="connsiteX4" fmla="*/ 528317 w 607336"/>
                <a:gd name="connsiteY4" fmla="*/ 357185 h 541236"/>
                <a:gd name="connsiteX5" fmla="*/ 528317 w 607336"/>
                <a:gd name="connsiteY5" fmla="*/ 301190 h 541236"/>
                <a:gd name="connsiteX6" fmla="*/ 514822 w 607336"/>
                <a:gd name="connsiteY6" fmla="*/ 287718 h 541236"/>
                <a:gd name="connsiteX7" fmla="*/ 513884 w 607336"/>
                <a:gd name="connsiteY7" fmla="*/ 257846 h 541236"/>
                <a:gd name="connsiteX8" fmla="*/ 524093 w 607336"/>
                <a:gd name="connsiteY8" fmla="*/ 258315 h 541236"/>
                <a:gd name="connsiteX9" fmla="*/ 591098 w 607336"/>
                <a:gd name="connsiteY9" fmla="*/ 286664 h 541236"/>
                <a:gd name="connsiteX10" fmla="*/ 596496 w 607336"/>
                <a:gd name="connsiteY10" fmla="*/ 294630 h 541236"/>
                <a:gd name="connsiteX11" fmla="*/ 605297 w 607336"/>
                <a:gd name="connsiteY11" fmla="*/ 403457 h 541236"/>
                <a:gd name="connsiteX12" fmla="*/ 581123 w 607336"/>
                <a:gd name="connsiteY12" fmla="*/ 508770 h 541236"/>
                <a:gd name="connsiteX13" fmla="*/ 575725 w 607336"/>
                <a:gd name="connsiteY13" fmla="*/ 516736 h 541236"/>
                <a:gd name="connsiteX14" fmla="*/ 514822 w 607336"/>
                <a:gd name="connsiteY14" fmla="*/ 536650 h 541236"/>
                <a:gd name="connsiteX15" fmla="*/ 453919 w 607336"/>
                <a:gd name="connsiteY15" fmla="*/ 516736 h 541236"/>
                <a:gd name="connsiteX16" fmla="*/ 448521 w 607336"/>
                <a:gd name="connsiteY16" fmla="*/ 508770 h 541236"/>
                <a:gd name="connsiteX17" fmla="*/ 424348 w 607336"/>
                <a:gd name="connsiteY17" fmla="*/ 403457 h 541236"/>
                <a:gd name="connsiteX18" fmla="*/ 433149 w 607336"/>
                <a:gd name="connsiteY18" fmla="*/ 294630 h 541236"/>
                <a:gd name="connsiteX19" fmla="*/ 438547 w 607336"/>
                <a:gd name="connsiteY19" fmla="*/ 286664 h 541236"/>
                <a:gd name="connsiteX20" fmla="*/ 502970 w 607336"/>
                <a:gd name="connsiteY20" fmla="*/ 258315 h 541236"/>
                <a:gd name="connsiteX21" fmla="*/ 513884 w 607336"/>
                <a:gd name="connsiteY21" fmla="*/ 257846 h 541236"/>
                <a:gd name="connsiteX22" fmla="*/ 23466 w 607336"/>
                <a:gd name="connsiteY22" fmla="*/ 0 h 541236"/>
                <a:gd name="connsiteX23" fmla="*/ 555312 w 607336"/>
                <a:gd name="connsiteY23" fmla="*/ 0 h 541236"/>
                <a:gd name="connsiteX24" fmla="*/ 578778 w 607336"/>
                <a:gd name="connsiteY24" fmla="*/ 23430 h 541236"/>
                <a:gd name="connsiteX25" fmla="*/ 578778 w 607336"/>
                <a:gd name="connsiteY25" fmla="*/ 253163 h 541236"/>
                <a:gd name="connsiteX26" fmla="*/ 531847 w 607336"/>
                <a:gd name="connsiteY26" fmla="*/ 239339 h 541236"/>
                <a:gd name="connsiteX27" fmla="*/ 531847 w 607336"/>
                <a:gd name="connsiteY27" fmla="*/ 46861 h 541236"/>
                <a:gd name="connsiteX28" fmla="*/ 46931 w 607336"/>
                <a:gd name="connsiteY28" fmla="*/ 46861 h 541236"/>
                <a:gd name="connsiteX29" fmla="*/ 46931 w 607336"/>
                <a:gd name="connsiteY29" fmla="*/ 346766 h 541236"/>
                <a:gd name="connsiteX30" fmla="*/ 404898 w 607336"/>
                <a:gd name="connsiteY30" fmla="*/ 346766 h 541236"/>
                <a:gd name="connsiteX31" fmla="*/ 405837 w 607336"/>
                <a:gd name="connsiteY31" fmla="*/ 410730 h 541236"/>
                <a:gd name="connsiteX32" fmla="*/ 409005 w 607336"/>
                <a:gd name="connsiteY32" fmla="*/ 432638 h 541236"/>
                <a:gd name="connsiteX33" fmla="*/ 368175 w 607336"/>
                <a:gd name="connsiteY33" fmla="*/ 432638 h 541236"/>
                <a:gd name="connsiteX34" fmla="*/ 388120 w 607336"/>
                <a:gd name="connsiteY34" fmla="*/ 500585 h 541236"/>
                <a:gd name="connsiteX35" fmla="*/ 412407 w 607336"/>
                <a:gd name="connsiteY35" fmla="*/ 500585 h 541236"/>
                <a:gd name="connsiteX36" fmla="*/ 423553 w 607336"/>
                <a:gd name="connsiteY36" fmla="*/ 511714 h 541236"/>
                <a:gd name="connsiteX37" fmla="*/ 423553 w 607336"/>
                <a:gd name="connsiteY37" fmla="*/ 530107 h 541236"/>
                <a:gd name="connsiteX38" fmla="*/ 412407 w 607336"/>
                <a:gd name="connsiteY38" fmla="*/ 541236 h 541236"/>
                <a:gd name="connsiteX39" fmla="*/ 166371 w 607336"/>
                <a:gd name="connsiteY39" fmla="*/ 541236 h 541236"/>
                <a:gd name="connsiteX40" fmla="*/ 155225 w 607336"/>
                <a:gd name="connsiteY40" fmla="*/ 530107 h 541236"/>
                <a:gd name="connsiteX41" fmla="*/ 155225 w 607336"/>
                <a:gd name="connsiteY41" fmla="*/ 511714 h 541236"/>
                <a:gd name="connsiteX42" fmla="*/ 166371 w 607336"/>
                <a:gd name="connsiteY42" fmla="*/ 500585 h 541236"/>
                <a:gd name="connsiteX43" fmla="*/ 190658 w 607336"/>
                <a:gd name="connsiteY43" fmla="*/ 500585 h 541236"/>
                <a:gd name="connsiteX44" fmla="*/ 210721 w 607336"/>
                <a:gd name="connsiteY44" fmla="*/ 432638 h 541236"/>
                <a:gd name="connsiteX45" fmla="*/ 23466 w 607336"/>
                <a:gd name="connsiteY45" fmla="*/ 432638 h 541236"/>
                <a:gd name="connsiteX46" fmla="*/ 0 w 607336"/>
                <a:gd name="connsiteY46" fmla="*/ 409207 h 541236"/>
                <a:gd name="connsiteX47" fmla="*/ 0 w 607336"/>
                <a:gd name="connsiteY47" fmla="*/ 23430 h 541236"/>
                <a:gd name="connsiteX48" fmla="*/ 23466 w 607336"/>
                <a:gd name="connsiteY48" fmla="*/ 0 h 54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607336" h="541236">
                  <a:moveTo>
                    <a:pt x="514822" y="287718"/>
                  </a:moveTo>
                  <a:cubicBezTo>
                    <a:pt x="507429" y="287718"/>
                    <a:pt x="501327" y="293810"/>
                    <a:pt x="501327" y="301190"/>
                  </a:cubicBezTo>
                  <a:lnTo>
                    <a:pt x="501327" y="357185"/>
                  </a:lnTo>
                  <a:cubicBezTo>
                    <a:pt x="501327" y="364682"/>
                    <a:pt x="507429" y="370656"/>
                    <a:pt x="514822" y="370656"/>
                  </a:cubicBezTo>
                  <a:cubicBezTo>
                    <a:pt x="522215" y="370656"/>
                    <a:pt x="528317" y="364682"/>
                    <a:pt x="528317" y="357185"/>
                  </a:cubicBezTo>
                  <a:lnTo>
                    <a:pt x="528317" y="301190"/>
                  </a:lnTo>
                  <a:cubicBezTo>
                    <a:pt x="528317" y="293810"/>
                    <a:pt x="522215" y="287718"/>
                    <a:pt x="514822" y="287718"/>
                  </a:cubicBezTo>
                  <a:close/>
                  <a:moveTo>
                    <a:pt x="513884" y="257846"/>
                  </a:moveTo>
                  <a:cubicBezTo>
                    <a:pt x="521042" y="257846"/>
                    <a:pt x="524093" y="258315"/>
                    <a:pt x="524093" y="258315"/>
                  </a:cubicBezTo>
                  <a:cubicBezTo>
                    <a:pt x="546506" y="260423"/>
                    <a:pt x="569037" y="269795"/>
                    <a:pt x="591098" y="286664"/>
                  </a:cubicBezTo>
                  <a:cubicBezTo>
                    <a:pt x="593679" y="288655"/>
                    <a:pt x="595557" y="291467"/>
                    <a:pt x="596496" y="294630"/>
                  </a:cubicBezTo>
                  <a:cubicBezTo>
                    <a:pt x="606940" y="330710"/>
                    <a:pt x="609756" y="365268"/>
                    <a:pt x="605297" y="403457"/>
                  </a:cubicBezTo>
                  <a:cubicBezTo>
                    <a:pt x="601307" y="437312"/>
                    <a:pt x="592037" y="471166"/>
                    <a:pt x="581123" y="508770"/>
                  </a:cubicBezTo>
                  <a:cubicBezTo>
                    <a:pt x="580185" y="511933"/>
                    <a:pt x="578307" y="514744"/>
                    <a:pt x="575725" y="516736"/>
                  </a:cubicBezTo>
                  <a:cubicBezTo>
                    <a:pt x="559062" y="529622"/>
                    <a:pt x="537470" y="536650"/>
                    <a:pt x="514822" y="536650"/>
                  </a:cubicBezTo>
                  <a:cubicBezTo>
                    <a:pt x="492174" y="536650"/>
                    <a:pt x="470583" y="529622"/>
                    <a:pt x="453919" y="516736"/>
                  </a:cubicBezTo>
                  <a:cubicBezTo>
                    <a:pt x="451338" y="514744"/>
                    <a:pt x="449460" y="511933"/>
                    <a:pt x="448521" y="508770"/>
                  </a:cubicBezTo>
                  <a:cubicBezTo>
                    <a:pt x="437608" y="471166"/>
                    <a:pt x="428338" y="437312"/>
                    <a:pt x="424348" y="403457"/>
                  </a:cubicBezTo>
                  <a:cubicBezTo>
                    <a:pt x="420006" y="365268"/>
                    <a:pt x="422705" y="330710"/>
                    <a:pt x="433149" y="294630"/>
                  </a:cubicBezTo>
                  <a:cubicBezTo>
                    <a:pt x="434088" y="291467"/>
                    <a:pt x="435965" y="288655"/>
                    <a:pt x="438547" y="286664"/>
                  </a:cubicBezTo>
                  <a:cubicBezTo>
                    <a:pt x="459787" y="270381"/>
                    <a:pt x="481378" y="260892"/>
                    <a:pt x="502970" y="258315"/>
                  </a:cubicBezTo>
                  <a:cubicBezTo>
                    <a:pt x="502970" y="258315"/>
                    <a:pt x="506725" y="257846"/>
                    <a:pt x="513884" y="257846"/>
                  </a:cubicBezTo>
                  <a:close/>
                  <a:moveTo>
                    <a:pt x="23466" y="0"/>
                  </a:moveTo>
                  <a:lnTo>
                    <a:pt x="555312" y="0"/>
                  </a:lnTo>
                  <a:cubicBezTo>
                    <a:pt x="568336" y="0"/>
                    <a:pt x="578778" y="10544"/>
                    <a:pt x="578778" y="23430"/>
                  </a:cubicBezTo>
                  <a:lnTo>
                    <a:pt x="578778" y="253163"/>
                  </a:lnTo>
                  <a:cubicBezTo>
                    <a:pt x="563408" y="245548"/>
                    <a:pt x="547686" y="240979"/>
                    <a:pt x="531847" y="239339"/>
                  </a:cubicBezTo>
                  <a:lnTo>
                    <a:pt x="531847" y="46861"/>
                  </a:lnTo>
                  <a:lnTo>
                    <a:pt x="46931" y="46861"/>
                  </a:lnTo>
                  <a:lnTo>
                    <a:pt x="46931" y="346766"/>
                  </a:lnTo>
                  <a:lnTo>
                    <a:pt x="404898" y="346766"/>
                  </a:lnTo>
                  <a:cubicBezTo>
                    <a:pt x="402904" y="367502"/>
                    <a:pt x="403256" y="388589"/>
                    <a:pt x="405837" y="410730"/>
                  </a:cubicBezTo>
                  <a:cubicBezTo>
                    <a:pt x="406658" y="418111"/>
                    <a:pt x="407714" y="425374"/>
                    <a:pt x="409005" y="432638"/>
                  </a:cubicBezTo>
                  <a:lnTo>
                    <a:pt x="368175" y="432638"/>
                  </a:lnTo>
                  <a:lnTo>
                    <a:pt x="388120" y="500585"/>
                  </a:lnTo>
                  <a:lnTo>
                    <a:pt x="412407" y="500585"/>
                  </a:lnTo>
                  <a:cubicBezTo>
                    <a:pt x="418626" y="500585"/>
                    <a:pt x="423553" y="505622"/>
                    <a:pt x="423553" y="511714"/>
                  </a:cubicBezTo>
                  <a:lnTo>
                    <a:pt x="423553" y="530107"/>
                  </a:lnTo>
                  <a:cubicBezTo>
                    <a:pt x="423553" y="536199"/>
                    <a:pt x="418626" y="541236"/>
                    <a:pt x="412407" y="541236"/>
                  </a:cubicBezTo>
                  <a:lnTo>
                    <a:pt x="166371" y="541236"/>
                  </a:lnTo>
                  <a:cubicBezTo>
                    <a:pt x="160270" y="541236"/>
                    <a:pt x="155225" y="536199"/>
                    <a:pt x="155225" y="530107"/>
                  </a:cubicBezTo>
                  <a:lnTo>
                    <a:pt x="155225" y="511714"/>
                  </a:lnTo>
                  <a:cubicBezTo>
                    <a:pt x="155225" y="505622"/>
                    <a:pt x="160270" y="500585"/>
                    <a:pt x="166371" y="500585"/>
                  </a:cubicBezTo>
                  <a:lnTo>
                    <a:pt x="190658" y="500585"/>
                  </a:lnTo>
                  <a:lnTo>
                    <a:pt x="210721" y="432638"/>
                  </a:lnTo>
                  <a:lnTo>
                    <a:pt x="23466" y="432638"/>
                  </a:lnTo>
                  <a:cubicBezTo>
                    <a:pt x="10560" y="432638"/>
                    <a:pt x="0" y="422211"/>
                    <a:pt x="0" y="409207"/>
                  </a:cubicBezTo>
                  <a:lnTo>
                    <a:pt x="0" y="23430"/>
                  </a:lnTo>
                  <a:cubicBezTo>
                    <a:pt x="0" y="10544"/>
                    <a:pt x="10560" y="0"/>
                    <a:pt x="23466" y="0"/>
                  </a:cubicBezTo>
                  <a:close/>
                </a:path>
              </a:pathLst>
            </a:custGeom>
            <a:solidFill>
              <a:schemeClr val="bg1"/>
            </a:solidFill>
            <a:ln w="12700" cap="rnd">
              <a:noFill/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92500" lnSpcReduction="1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 defTabSz="914400"/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35" name="îŝľîḓè"/>
            <p:cNvSpPr txBox="1"/>
            <p:nvPr/>
          </p:nvSpPr>
          <p:spPr>
            <a:xfrm>
              <a:off x="4882718" y="3233565"/>
              <a:ext cx="6977136" cy="1763616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30000"/>
                </a:lnSpc>
              </a:pPr>
              <a:endParaRPr lang="zh-CN" altLang="en-US" sz="2400" b="1" dirty="0"/>
            </a:p>
            <a:p>
              <a:pPr>
                <a:lnSpc>
                  <a:spcPct val="130000"/>
                </a:lnSpc>
              </a:pPr>
              <a:r>
                <a:rPr lang="zh-CN" altLang="en-US" sz="2400" b="1" dirty="0"/>
                <a:t>最坏适配算法</a:t>
              </a:r>
            </a:p>
            <a:p>
              <a:pPr marL="342900" indent="-342900">
                <a:lnSpc>
                  <a:spcPct val="130000"/>
                </a:lnSpc>
                <a:buFont typeface="Wingdings" panose="05000000000000000000" pitchFamily="2" charset="2"/>
                <a:buChar char="Ø"/>
              </a:pPr>
              <a:r>
                <a:rPr lang="zh-CN" altLang="en-US" sz="2400" dirty="0"/>
                <a:t>搜索整个序列，寻找最大的分区进行分配</a:t>
              </a:r>
            </a:p>
            <a:p>
              <a:pPr marL="342900" indent="-342900">
                <a:lnSpc>
                  <a:spcPct val="130000"/>
                </a:lnSpc>
                <a:buFont typeface="Wingdings" panose="05000000000000000000" pitchFamily="2" charset="2"/>
                <a:buChar char="Ø"/>
              </a:pPr>
              <a:r>
                <a:rPr lang="zh-CN" altLang="en-US" sz="2400" dirty="0"/>
                <a:t>空闲分区按其容量从大到小的顺序链接</a:t>
              </a:r>
            </a:p>
            <a:p>
              <a:pPr marL="342900" indent="-342900">
                <a:lnSpc>
                  <a:spcPct val="130000"/>
                </a:lnSpc>
                <a:buFont typeface="Wingdings" panose="05000000000000000000" pitchFamily="2" charset="2"/>
                <a:buChar char="Ø"/>
              </a:pPr>
              <a:r>
                <a:rPr lang="zh-CN" altLang="en-US" sz="2400" dirty="0"/>
                <a:t>分割后空闲块仍为较大空块；缺乏大的空闲分区</a:t>
              </a:r>
            </a:p>
          </p:txBody>
        </p:sp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D0CE95-6372-5553-758D-405C0EB3B8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>
            <a:extLst>
              <a:ext uri="{FF2B5EF4-FFF2-40B4-BE49-F238E27FC236}">
                <a16:creationId xmlns:a16="http://schemas.microsoft.com/office/drawing/2014/main" id="{4270565B-9645-FB2C-691A-127AA1F95D11}"/>
              </a:ext>
            </a:extLst>
          </p:cNvPr>
          <p:cNvSpPr/>
          <p:nvPr/>
        </p:nvSpPr>
        <p:spPr>
          <a:xfrm>
            <a:off x="669925" y="78668"/>
            <a:ext cx="70262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</a:rPr>
              <a:t>课堂练习</a:t>
            </a:r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FBCC592E-0C82-FB84-60F7-BB3923B1EFEB}"/>
              </a:ext>
            </a:extLst>
          </p:cNvPr>
          <p:cNvSpPr txBox="1">
            <a:spLocks noChangeArrowheads="1"/>
          </p:cNvSpPr>
          <p:nvPr/>
        </p:nvSpPr>
        <p:spPr>
          <a:xfrm>
            <a:off x="516908" y="1153867"/>
            <a:ext cx="5080000" cy="41148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b="1" dirty="0">
                <a:latin typeface="+mn-ea"/>
              </a:rPr>
              <a:t>动态分区分配</a:t>
            </a:r>
          </a:p>
          <a:p>
            <a:endParaRPr lang="en-US" altLang="zh-CN" sz="2800" dirty="0">
              <a:ea typeface="宋体" panose="02010600030101010101" pitchFamily="2" charset="-122"/>
            </a:endParaRPr>
          </a:p>
        </p:txBody>
      </p:sp>
      <p:sp>
        <p:nvSpPr>
          <p:cNvPr id="3" name="Text Box 18">
            <a:extLst>
              <a:ext uri="{FF2B5EF4-FFF2-40B4-BE49-F238E27FC236}">
                <a16:creationId xmlns:a16="http://schemas.microsoft.com/office/drawing/2014/main" id="{95A8F65D-DA36-A65B-25E8-98D5278001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13498" y="1572564"/>
            <a:ext cx="5928226" cy="44571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215383"/>
              </a:buClr>
              <a:buSzPct val="95000"/>
              <a:buFont typeface="Wingdings" panose="05000000000000000000" pitchFamily="2" charset="2"/>
              <a:buChar char="§"/>
              <a:defRPr sz="2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215383"/>
              </a:buClr>
              <a:buSzPct val="9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215383"/>
              </a:buClr>
              <a:buSzPct val="95000"/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215383"/>
              </a:buClr>
              <a:buSzPct val="95000"/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215383"/>
              </a:buClr>
              <a:buSzPct val="95000"/>
              <a:buFont typeface="Wingdings" panose="05000000000000000000" pitchFamily="2" charset="2"/>
              <a:buChar char="§"/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15383"/>
              </a:buClr>
              <a:buSzPct val="95000"/>
              <a:buFont typeface="Wingdings" panose="05000000000000000000" pitchFamily="2" charset="2"/>
              <a:buChar char="§"/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15383"/>
              </a:buClr>
              <a:buSzPct val="95000"/>
              <a:buFont typeface="Wingdings" panose="05000000000000000000" pitchFamily="2" charset="2"/>
              <a:buChar char="§"/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15383"/>
              </a:buClr>
              <a:buSzPct val="95000"/>
              <a:buFont typeface="Wingdings" panose="05000000000000000000" pitchFamily="2" charset="2"/>
              <a:buChar char="§"/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15383"/>
              </a:buClr>
              <a:buSzPct val="95000"/>
              <a:buFont typeface="Wingdings" panose="05000000000000000000" pitchFamily="2" charset="2"/>
              <a:buChar char="§"/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dirty="0">
                <a:latin typeface="Tahoma" panose="020B0604030504040204" pitchFamily="34" charset="0"/>
              </a:rPr>
              <a:t>现有三个程序要执行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latin typeface="Tahoma" panose="020B0604030504040204" pitchFamily="34" charset="0"/>
              </a:rPr>
              <a:t>A(30KB)    B(50KB)   C(80KB)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dirty="0">
                <a:latin typeface="Tahoma" panose="020B0604030504040204" pitchFamily="34" charset="0"/>
              </a:rPr>
              <a:t>分别采用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latin typeface="Tahoma" panose="020B0604030504040204" pitchFamily="34" charset="0"/>
              </a:rPr>
              <a:t>(1)</a:t>
            </a:r>
            <a:r>
              <a:rPr lang="zh-CN" altLang="en-US" sz="2400" dirty="0">
                <a:latin typeface="Tahoma" panose="020B0604030504040204" pitchFamily="34" charset="0"/>
              </a:rPr>
              <a:t>首次适应算法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latin typeface="Tahoma" panose="020B0604030504040204" pitchFamily="34" charset="0"/>
              </a:rPr>
              <a:t>(2)</a:t>
            </a:r>
            <a:r>
              <a:rPr lang="zh-CN" altLang="en-US" sz="2400" dirty="0">
                <a:latin typeface="Tahoma" panose="020B0604030504040204" pitchFamily="34" charset="0"/>
              </a:rPr>
              <a:t>循环首次适应算法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latin typeface="Tahoma" panose="020B0604030504040204" pitchFamily="34" charset="0"/>
              </a:rPr>
              <a:t>(3)</a:t>
            </a:r>
            <a:r>
              <a:rPr lang="zh-CN" altLang="en-US" sz="2400" dirty="0">
                <a:latin typeface="Tahoma" panose="020B0604030504040204" pitchFamily="34" charset="0"/>
              </a:rPr>
              <a:t>最佳适应算法</a:t>
            </a:r>
            <a:endParaRPr lang="en-US" altLang="zh-CN" sz="2400" dirty="0">
              <a:latin typeface="Tahoma" panose="020B0604030504040204" pitchFamily="34" charset="0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latin typeface="Tahoma" panose="020B0604030504040204" pitchFamily="34" charset="0"/>
              </a:rPr>
              <a:t>(4)</a:t>
            </a:r>
            <a:r>
              <a:rPr lang="zh-CN" altLang="en-US" sz="2400" dirty="0">
                <a:latin typeface="Tahoma" panose="020B0604030504040204" pitchFamily="34" charset="0"/>
              </a:rPr>
              <a:t>最坏适应算法</a:t>
            </a:r>
            <a:endParaRPr lang="en-US" altLang="zh-CN" sz="2400" dirty="0">
              <a:latin typeface="Tahoma" panose="020B0604030504040204" pitchFamily="34" charset="0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dirty="0">
                <a:latin typeface="Tahoma" panose="020B0604030504040204" pitchFamily="34" charset="0"/>
              </a:rPr>
              <a:t>为</a:t>
            </a:r>
            <a:r>
              <a:rPr lang="en-US" altLang="zh-CN" sz="2400" dirty="0">
                <a:latin typeface="Tahoma" panose="020B0604030504040204" pitchFamily="34" charset="0"/>
              </a:rPr>
              <a:t>ABC</a:t>
            </a:r>
            <a:r>
              <a:rPr lang="zh-CN" altLang="en-US" sz="2400" dirty="0">
                <a:latin typeface="Tahoma" panose="020B0604030504040204" pitchFamily="34" charset="0"/>
              </a:rPr>
              <a:t>三个程序分配内存</a:t>
            </a:r>
            <a:r>
              <a:rPr lang="en-US" altLang="zh-CN" sz="2400" dirty="0">
                <a:latin typeface="Tahoma" panose="020B0604030504040204" pitchFamily="34" charset="0"/>
              </a:rPr>
              <a:t>,</a:t>
            </a:r>
            <a:r>
              <a:rPr lang="zh-CN" altLang="en-US" sz="2400" dirty="0">
                <a:latin typeface="Tahoma" panose="020B0604030504040204" pitchFamily="34" charset="0"/>
              </a:rPr>
              <a:t>画出内存分配图</a:t>
            </a:r>
            <a:r>
              <a:rPr lang="en-US" altLang="zh-CN" sz="2400" dirty="0">
                <a:latin typeface="Tahoma" panose="020B0604030504040204" pitchFamily="34" charset="0"/>
              </a:rPr>
              <a:t>.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0F421709-DBA7-F724-4475-BC7B1E0143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5084" y="1177373"/>
            <a:ext cx="2251075" cy="2374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6" name="Group 4">
            <a:extLst>
              <a:ext uri="{FF2B5EF4-FFF2-40B4-BE49-F238E27FC236}">
                <a16:creationId xmlns:a16="http://schemas.microsoft.com/office/drawing/2014/main" id="{2338FE47-0EB7-083C-4453-9A492017C5D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75906933"/>
              </p:ext>
            </p:extLst>
          </p:nvPr>
        </p:nvGraphicFramePr>
        <p:xfrm>
          <a:off x="1683532" y="2270926"/>
          <a:ext cx="2044324" cy="3294063"/>
        </p:xfrm>
        <a:graphic>
          <a:graphicData uri="http://schemas.openxmlformats.org/drawingml/2006/table">
            <a:tbl>
              <a:tblPr/>
              <a:tblGrid>
                <a:gridCol w="20443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1821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zh-CN" altLang="zh-CN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宋体" pitchFamily="2" charset="-122"/>
                      </a:endParaRPr>
                    </a:p>
                  </a:txBody>
                  <a:tcPr marT="45724" marB="4572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9069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F1(140K)</a:t>
                      </a:r>
                    </a:p>
                  </a:txBody>
                  <a:tcPr marT="45724" marB="4572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821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zh-CN" altLang="zh-CN" sz="2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宋体" pitchFamily="2" charset="-122"/>
                      </a:endParaRPr>
                    </a:p>
                  </a:txBody>
                  <a:tcPr marT="45724" marB="4572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347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F2(70K)</a:t>
                      </a:r>
                    </a:p>
                  </a:txBody>
                  <a:tcPr marT="45724" marB="4572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3347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zh-CN" altLang="zh-CN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宋体" pitchFamily="2" charset="-122"/>
                      </a:endParaRPr>
                    </a:p>
                  </a:txBody>
                  <a:tcPr marT="45724" marB="4572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7" name="TextBox 5">
            <a:extLst>
              <a:ext uri="{FF2B5EF4-FFF2-40B4-BE49-F238E27FC236}">
                <a16:creationId xmlns:a16="http://schemas.microsoft.com/office/drawing/2014/main" id="{A8B2BE30-9DC2-DBC0-4E06-62F3270367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47317" y="2102556"/>
            <a:ext cx="3111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215383"/>
              </a:buClr>
              <a:buSzPct val="95000"/>
              <a:buFont typeface="Wingdings" panose="05000000000000000000" pitchFamily="2" charset="2"/>
              <a:buChar char="§"/>
              <a:defRPr sz="2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215383"/>
              </a:buClr>
              <a:buSzPct val="9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215383"/>
              </a:buClr>
              <a:buSzPct val="95000"/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215383"/>
              </a:buClr>
              <a:buSzPct val="95000"/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215383"/>
              </a:buClr>
              <a:buSzPct val="95000"/>
              <a:buFont typeface="Wingdings" panose="05000000000000000000" pitchFamily="2" charset="2"/>
              <a:buChar char="§"/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15383"/>
              </a:buClr>
              <a:buSzPct val="95000"/>
              <a:buFont typeface="Wingdings" panose="05000000000000000000" pitchFamily="2" charset="2"/>
              <a:buChar char="§"/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15383"/>
              </a:buClr>
              <a:buSzPct val="95000"/>
              <a:buFont typeface="Wingdings" panose="05000000000000000000" pitchFamily="2" charset="2"/>
              <a:buChar char="§"/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15383"/>
              </a:buClr>
              <a:buSzPct val="95000"/>
              <a:buFont typeface="Wingdings" panose="05000000000000000000" pitchFamily="2" charset="2"/>
              <a:buChar char="§"/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15383"/>
              </a:buClr>
              <a:buSzPct val="95000"/>
              <a:buFont typeface="Wingdings" panose="05000000000000000000" pitchFamily="2" charset="2"/>
              <a:buChar char="§"/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b="0">
                <a:latin typeface="Tahoma" panose="020B0604030504040204" pitchFamily="34" charset="0"/>
              </a:rPr>
              <a:t>0</a:t>
            </a:r>
            <a:endParaRPr lang="zh-CN" altLang="en-US" sz="1800" b="0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234458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69925" y="78668"/>
            <a:ext cx="70262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</a:rPr>
              <a:t>基于索引搜索的分配算法</a:t>
            </a:r>
            <a:r>
              <a:rPr lang="en-US" altLang="zh-CN" sz="2800" b="1" dirty="0">
                <a:solidFill>
                  <a:schemeClr val="bg1"/>
                </a:solidFill>
              </a:rPr>
              <a:t>(1)</a:t>
            </a:r>
            <a:endParaRPr lang="zh-CN" altLang="en-US" sz="2800" b="1" dirty="0">
              <a:solidFill>
                <a:schemeClr val="bg1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96828" y="986721"/>
            <a:ext cx="10850563" cy="586042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indent="457200">
              <a:lnSpc>
                <a:spcPct val="132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2400" dirty="0">
                <a:solidFill>
                  <a:srgbClr val="FF0000"/>
                </a:solidFill>
                <a:latin typeface="+mn-ea"/>
              </a:rPr>
              <a:t>快速适应算法</a:t>
            </a:r>
          </a:p>
        </p:txBody>
      </p:sp>
      <p:grpSp>
        <p:nvGrpSpPr>
          <p:cNvPr id="16" name="217641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69925" y="1572763"/>
            <a:ext cx="11077832" cy="4518945"/>
            <a:chOff x="673100" y="1929384"/>
            <a:chExt cx="11077832" cy="4518945"/>
          </a:xfrm>
        </p:grpSpPr>
        <p:sp>
          <p:nvSpPr>
            <p:cNvPr id="17" name="ïsḷîḋê"/>
            <p:cNvSpPr/>
            <p:nvPr/>
          </p:nvSpPr>
          <p:spPr>
            <a:xfrm>
              <a:off x="673100" y="1929384"/>
              <a:ext cx="10845800" cy="2125980"/>
            </a:xfrm>
            <a:prstGeom prst="rightArrow">
              <a:avLst>
                <a:gd name="adj1" fmla="val 50000"/>
                <a:gd name="adj2" fmla="val 42258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8" name="ïṩḻíḑe"/>
            <p:cNvSpPr/>
            <p:nvPr/>
          </p:nvSpPr>
          <p:spPr>
            <a:xfrm rot="2700000">
              <a:off x="1148317" y="2189617"/>
              <a:ext cx="1605516" cy="1605516"/>
            </a:xfrm>
            <a:custGeom>
              <a:avLst/>
              <a:gdLst>
                <a:gd name="connsiteX0" fmla="*/ 135628 w 1605516"/>
                <a:gd name="connsiteY0" fmla="*/ 135628 h 1605516"/>
                <a:gd name="connsiteX1" fmla="*/ 463063 w 1605516"/>
                <a:gd name="connsiteY1" fmla="*/ 0 h 1605516"/>
                <a:gd name="connsiteX2" fmla="*/ 1142453 w 1605516"/>
                <a:gd name="connsiteY2" fmla="*/ 0 h 1605516"/>
                <a:gd name="connsiteX3" fmla="*/ 1605516 w 1605516"/>
                <a:gd name="connsiteY3" fmla="*/ 463063 h 1605516"/>
                <a:gd name="connsiteX4" fmla="*/ 1605516 w 1605516"/>
                <a:gd name="connsiteY4" fmla="*/ 1142453 h 1605516"/>
                <a:gd name="connsiteX5" fmla="*/ 1142453 w 1605516"/>
                <a:gd name="connsiteY5" fmla="*/ 1605516 h 1605516"/>
                <a:gd name="connsiteX6" fmla="*/ 463063 w 1605516"/>
                <a:gd name="connsiteY6" fmla="*/ 1605516 h 1605516"/>
                <a:gd name="connsiteX7" fmla="*/ 282818 w 1605516"/>
                <a:gd name="connsiteY7" fmla="*/ 1569126 h 1605516"/>
                <a:gd name="connsiteX8" fmla="*/ 247355 w 1605516"/>
                <a:gd name="connsiteY8" fmla="*/ 1549878 h 1605516"/>
                <a:gd name="connsiteX9" fmla="*/ 706898 w 1605516"/>
                <a:gd name="connsiteY9" fmla="*/ 1090334 h 1605516"/>
                <a:gd name="connsiteX10" fmla="*/ 802757 w 1605516"/>
                <a:gd name="connsiteY10" fmla="*/ 1186193 h 1605516"/>
                <a:gd name="connsiteX11" fmla="*/ 802757 w 1605516"/>
                <a:gd name="connsiteY11" fmla="*/ 802757 h 1605516"/>
                <a:gd name="connsiteX12" fmla="*/ 419322 w 1605516"/>
                <a:gd name="connsiteY12" fmla="*/ 802757 h 1605516"/>
                <a:gd name="connsiteX13" fmla="*/ 515181 w 1605516"/>
                <a:gd name="connsiteY13" fmla="*/ 898616 h 1605516"/>
                <a:gd name="connsiteX14" fmla="*/ 55637 w 1605516"/>
                <a:gd name="connsiteY14" fmla="*/ 1358159 h 1605516"/>
                <a:gd name="connsiteX15" fmla="*/ 36390 w 1605516"/>
                <a:gd name="connsiteY15" fmla="*/ 1322698 h 1605516"/>
                <a:gd name="connsiteX16" fmla="*/ 0 w 1605516"/>
                <a:gd name="connsiteY16" fmla="*/ 1142453 h 1605516"/>
                <a:gd name="connsiteX17" fmla="*/ 0 w 1605516"/>
                <a:gd name="connsiteY17" fmla="*/ 463063 h 1605516"/>
                <a:gd name="connsiteX18" fmla="*/ 135628 w 1605516"/>
                <a:gd name="connsiteY18" fmla="*/ 135628 h 1605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05516" h="1605516">
                  <a:moveTo>
                    <a:pt x="135628" y="135628"/>
                  </a:moveTo>
                  <a:cubicBezTo>
                    <a:pt x="219426" y="51830"/>
                    <a:pt x="335192" y="0"/>
                    <a:pt x="463063" y="0"/>
                  </a:cubicBezTo>
                  <a:lnTo>
                    <a:pt x="1142453" y="0"/>
                  </a:lnTo>
                  <a:cubicBezTo>
                    <a:pt x="1398196" y="0"/>
                    <a:pt x="1605516" y="207320"/>
                    <a:pt x="1605516" y="463063"/>
                  </a:cubicBezTo>
                  <a:lnTo>
                    <a:pt x="1605516" y="1142453"/>
                  </a:lnTo>
                  <a:cubicBezTo>
                    <a:pt x="1605516" y="1398196"/>
                    <a:pt x="1398196" y="1605516"/>
                    <a:pt x="1142453" y="1605516"/>
                  </a:cubicBezTo>
                  <a:lnTo>
                    <a:pt x="463063" y="1605516"/>
                  </a:lnTo>
                  <a:cubicBezTo>
                    <a:pt x="399127" y="1605516"/>
                    <a:pt x="338218" y="1592559"/>
                    <a:pt x="282818" y="1569126"/>
                  </a:cubicBezTo>
                  <a:lnTo>
                    <a:pt x="247355" y="1549878"/>
                  </a:lnTo>
                  <a:lnTo>
                    <a:pt x="706898" y="1090334"/>
                  </a:lnTo>
                  <a:lnTo>
                    <a:pt x="802757" y="1186193"/>
                  </a:lnTo>
                  <a:lnTo>
                    <a:pt x="802757" y="802757"/>
                  </a:lnTo>
                  <a:lnTo>
                    <a:pt x="419322" y="802757"/>
                  </a:lnTo>
                  <a:lnTo>
                    <a:pt x="515181" y="898616"/>
                  </a:lnTo>
                  <a:lnTo>
                    <a:pt x="55637" y="1358159"/>
                  </a:lnTo>
                  <a:lnTo>
                    <a:pt x="36390" y="1322698"/>
                  </a:lnTo>
                  <a:cubicBezTo>
                    <a:pt x="12957" y="1267298"/>
                    <a:pt x="0" y="1206389"/>
                    <a:pt x="0" y="1142453"/>
                  </a:cubicBezTo>
                  <a:lnTo>
                    <a:pt x="0" y="463063"/>
                  </a:lnTo>
                  <a:cubicBezTo>
                    <a:pt x="0" y="335192"/>
                    <a:pt x="51830" y="219426"/>
                    <a:pt x="135628" y="135628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19" name="is1íḑe"/>
            <p:cNvSpPr/>
            <p:nvPr/>
          </p:nvSpPr>
          <p:spPr>
            <a:xfrm rot="2700000">
              <a:off x="3911600" y="2189617"/>
              <a:ext cx="1605516" cy="1605516"/>
            </a:xfrm>
            <a:custGeom>
              <a:avLst/>
              <a:gdLst>
                <a:gd name="connsiteX0" fmla="*/ 135459 w 1605516"/>
                <a:gd name="connsiteY0" fmla="*/ 135459 h 1605516"/>
                <a:gd name="connsiteX1" fmla="*/ 462485 w 1605516"/>
                <a:gd name="connsiteY1" fmla="*/ 0 h 1605516"/>
                <a:gd name="connsiteX2" fmla="*/ 1143031 w 1605516"/>
                <a:gd name="connsiteY2" fmla="*/ 0 h 1605516"/>
                <a:gd name="connsiteX3" fmla="*/ 1605516 w 1605516"/>
                <a:gd name="connsiteY3" fmla="*/ 462485 h 1605516"/>
                <a:gd name="connsiteX4" fmla="*/ 1605516 w 1605516"/>
                <a:gd name="connsiteY4" fmla="*/ 1143031 h 1605516"/>
                <a:gd name="connsiteX5" fmla="*/ 1143031 w 1605516"/>
                <a:gd name="connsiteY5" fmla="*/ 1605516 h 1605516"/>
                <a:gd name="connsiteX6" fmla="*/ 462485 w 1605516"/>
                <a:gd name="connsiteY6" fmla="*/ 1605516 h 1605516"/>
                <a:gd name="connsiteX7" fmla="*/ 282465 w 1605516"/>
                <a:gd name="connsiteY7" fmla="*/ 1569172 h 1605516"/>
                <a:gd name="connsiteX8" fmla="*/ 247202 w 1605516"/>
                <a:gd name="connsiteY8" fmla="*/ 1550031 h 1605516"/>
                <a:gd name="connsiteX9" fmla="*/ 706898 w 1605516"/>
                <a:gd name="connsiteY9" fmla="*/ 1090334 h 1605516"/>
                <a:gd name="connsiteX10" fmla="*/ 802757 w 1605516"/>
                <a:gd name="connsiteY10" fmla="*/ 1186193 h 1605516"/>
                <a:gd name="connsiteX11" fmla="*/ 802757 w 1605516"/>
                <a:gd name="connsiteY11" fmla="*/ 802757 h 1605516"/>
                <a:gd name="connsiteX12" fmla="*/ 419322 w 1605516"/>
                <a:gd name="connsiteY12" fmla="*/ 802757 h 1605516"/>
                <a:gd name="connsiteX13" fmla="*/ 515181 w 1605516"/>
                <a:gd name="connsiteY13" fmla="*/ 898616 h 1605516"/>
                <a:gd name="connsiteX14" fmla="*/ 55484 w 1605516"/>
                <a:gd name="connsiteY14" fmla="*/ 1358313 h 1605516"/>
                <a:gd name="connsiteX15" fmla="*/ 36345 w 1605516"/>
                <a:gd name="connsiteY15" fmla="*/ 1323051 h 1605516"/>
                <a:gd name="connsiteX16" fmla="*/ 0 w 1605516"/>
                <a:gd name="connsiteY16" fmla="*/ 1143031 h 1605516"/>
                <a:gd name="connsiteX17" fmla="*/ 0 w 1605516"/>
                <a:gd name="connsiteY17" fmla="*/ 462485 h 1605516"/>
                <a:gd name="connsiteX18" fmla="*/ 135459 w 1605516"/>
                <a:gd name="connsiteY18" fmla="*/ 135459 h 1605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05516" h="1605516">
                  <a:moveTo>
                    <a:pt x="135459" y="135459"/>
                  </a:moveTo>
                  <a:cubicBezTo>
                    <a:pt x="219152" y="51765"/>
                    <a:pt x="334773" y="0"/>
                    <a:pt x="462485" y="0"/>
                  </a:cubicBezTo>
                  <a:lnTo>
                    <a:pt x="1143031" y="0"/>
                  </a:lnTo>
                  <a:cubicBezTo>
                    <a:pt x="1398454" y="0"/>
                    <a:pt x="1605516" y="207062"/>
                    <a:pt x="1605516" y="462485"/>
                  </a:cubicBezTo>
                  <a:lnTo>
                    <a:pt x="1605516" y="1143031"/>
                  </a:lnTo>
                  <a:cubicBezTo>
                    <a:pt x="1605516" y="1398454"/>
                    <a:pt x="1398454" y="1605516"/>
                    <a:pt x="1143031" y="1605516"/>
                  </a:cubicBezTo>
                  <a:lnTo>
                    <a:pt x="462485" y="1605516"/>
                  </a:lnTo>
                  <a:cubicBezTo>
                    <a:pt x="398629" y="1605516"/>
                    <a:pt x="337796" y="1592575"/>
                    <a:pt x="282465" y="1569172"/>
                  </a:cubicBezTo>
                  <a:lnTo>
                    <a:pt x="247202" y="1550031"/>
                  </a:lnTo>
                  <a:lnTo>
                    <a:pt x="706898" y="1090334"/>
                  </a:lnTo>
                  <a:lnTo>
                    <a:pt x="802757" y="1186193"/>
                  </a:lnTo>
                  <a:lnTo>
                    <a:pt x="802757" y="802757"/>
                  </a:lnTo>
                  <a:lnTo>
                    <a:pt x="419322" y="802757"/>
                  </a:lnTo>
                  <a:lnTo>
                    <a:pt x="515181" y="898616"/>
                  </a:lnTo>
                  <a:lnTo>
                    <a:pt x="55484" y="1358313"/>
                  </a:lnTo>
                  <a:lnTo>
                    <a:pt x="36345" y="1323051"/>
                  </a:lnTo>
                  <a:cubicBezTo>
                    <a:pt x="12941" y="1267720"/>
                    <a:pt x="0" y="1206887"/>
                    <a:pt x="0" y="1143031"/>
                  </a:cubicBezTo>
                  <a:lnTo>
                    <a:pt x="0" y="462485"/>
                  </a:lnTo>
                  <a:cubicBezTo>
                    <a:pt x="0" y="334773"/>
                    <a:pt x="51765" y="219152"/>
                    <a:pt x="135459" y="13545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1" name="íṡ1ïḋé"/>
            <p:cNvSpPr/>
            <p:nvPr/>
          </p:nvSpPr>
          <p:spPr>
            <a:xfrm rot="2700000">
              <a:off x="6674883" y="2189617"/>
              <a:ext cx="1605516" cy="1605516"/>
            </a:xfrm>
            <a:custGeom>
              <a:avLst/>
              <a:gdLst>
                <a:gd name="connsiteX0" fmla="*/ 135431 w 1605516"/>
                <a:gd name="connsiteY0" fmla="*/ 135431 h 1605516"/>
                <a:gd name="connsiteX1" fmla="*/ 462389 w 1605516"/>
                <a:gd name="connsiteY1" fmla="*/ 0 h 1605516"/>
                <a:gd name="connsiteX2" fmla="*/ 1143127 w 1605516"/>
                <a:gd name="connsiteY2" fmla="*/ 0 h 1605516"/>
                <a:gd name="connsiteX3" fmla="*/ 1605516 w 1605516"/>
                <a:gd name="connsiteY3" fmla="*/ 462389 h 1605516"/>
                <a:gd name="connsiteX4" fmla="*/ 1605516 w 1605516"/>
                <a:gd name="connsiteY4" fmla="*/ 1143127 h 1605516"/>
                <a:gd name="connsiteX5" fmla="*/ 1143127 w 1605516"/>
                <a:gd name="connsiteY5" fmla="*/ 1605516 h 1605516"/>
                <a:gd name="connsiteX6" fmla="*/ 462389 w 1605516"/>
                <a:gd name="connsiteY6" fmla="*/ 1605516 h 1605516"/>
                <a:gd name="connsiteX7" fmla="*/ 282407 w 1605516"/>
                <a:gd name="connsiteY7" fmla="*/ 1569179 h 1605516"/>
                <a:gd name="connsiteX8" fmla="*/ 247177 w 1605516"/>
                <a:gd name="connsiteY8" fmla="*/ 1550057 h 1605516"/>
                <a:gd name="connsiteX9" fmla="*/ 706899 w 1605516"/>
                <a:gd name="connsiteY9" fmla="*/ 1090335 h 1605516"/>
                <a:gd name="connsiteX10" fmla="*/ 802758 w 1605516"/>
                <a:gd name="connsiteY10" fmla="*/ 1186194 h 1605516"/>
                <a:gd name="connsiteX11" fmla="*/ 802758 w 1605516"/>
                <a:gd name="connsiteY11" fmla="*/ 802758 h 1605516"/>
                <a:gd name="connsiteX12" fmla="*/ 419322 w 1605516"/>
                <a:gd name="connsiteY12" fmla="*/ 802758 h 1605516"/>
                <a:gd name="connsiteX13" fmla="*/ 515181 w 1605516"/>
                <a:gd name="connsiteY13" fmla="*/ 898617 h 1605516"/>
                <a:gd name="connsiteX14" fmla="*/ 55459 w 1605516"/>
                <a:gd name="connsiteY14" fmla="*/ 1358339 h 1605516"/>
                <a:gd name="connsiteX15" fmla="*/ 36337 w 1605516"/>
                <a:gd name="connsiteY15" fmla="*/ 1323109 h 1605516"/>
                <a:gd name="connsiteX16" fmla="*/ 0 w 1605516"/>
                <a:gd name="connsiteY16" fmla="*/ 1143127 h 1605516"/>
                <a:gd name="connsiteX17" fmla="*/ 0 w 1605516"/>
                <a:gd name="connsiteY17" fmla="*/ 462389 h 1605516"/>
                <a:gd name="connsiteX18" fmla="*/ 135431 w 1605516"/>
                <a:gd name="connsiteY18" fmla="*/ 135431 h 1605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05516" h="1605516">
                  <a:moveTo>
                    <a:pt x="135431" y="135431"/>
                  </a:moveTo>
                  <a:cubicBezTo>
                    <a:pt x="219107" y="51755"/>
                    <a:pt x="334704" y="0"/>
                    <a:pt x="462389" y="0"/>
                  </a:cubicBezTo>
                  <a:lnTo>
                    <a:pt x="1143127" y="0"/>
                  </a:lnTo>
                  <a:cubicBezTo>
                    <a:pt x="1398497" y="0"/>
                    <a:pt x="1605516" y="207019"/>
                    <a:pt x="1605516" y="462389"/>
                  </a:cubicBezTo>
                  <a:lnTo>
                    <a:pt x="1605516" y="1143127"/>
                  </a:lnTo>
                  <a:cubicBezTo>
                    <a:pt x="1605516" y="1398497"/>
                    <a:pt x="1398497" y="1605516"/>
                    <a:pt x="1143127" y="1605516"/>
                  </a:cubicBezTo>
                  <a:lnTo>
                    <a:pt x="462389" y="1605516"/>
                  </a:lnTo>
                  <a:cubicBezTo>
                    <a:pt x="398546" y="1605516"/>
                    <a:pt x="337726" y="1592577"/>
                    <a:pt x="282407" y="1569179"/>
                  </a:cubicBezTo>
                  <a:lnTo>
                    <a:pt x="247177" y="1550057"/>
                  </a:lnTo>
                  <a:lnTo>
                    <a:pt x="706899" y="1090335"/>
                  </a:lnTo>
                  <a:lnTo>
                    <a:pt x="802758" y="1186194"/>
                  </a:lnTo>
                  <a:lnTo>
                    <a:pt x="802758" y="802758"/>
                  </a:lnTo>
                  <a:lnTo>
                    <a:pt x="419322" y="802758"/>
                  </a:lnTo>
                  <a:lnTo>
                    <a:pt x="515181" y="898617"/>
                  </a:lnTo>
                  <a:lnTo>
                    <a:pt x="55459" y="1358339"/>
                  </a:lnTo>
                  <a:lnTo>
                    <a:pt x="36337" y="1323109"/>
                  </a:lnTo>
                  <a:cubicBezTo>
                    <a:pt x="12939" y="1267790"/>
                    <a:pt x="0" y="1206970"/>
                    <a:pt x="0" y="1143127"/>
                  </a:cubicBezTo>
                  <a:lnTo>
                    <a:pt x="0" y="462389"/>
                  </a:lnTo>
                  <a:cubicBezTo>
                    <a:pt x="0" y="334704"/>
                    <a:pt x="51755" y="219107"/>
                    <a:pt x="135431" y="135431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22" name="îṡlíḓè"/>
            <p:cNvSpPr/>
            <p:nvPr/>
          </p:nvSpPr>
          <p:spPr>
            <a:xfrm rot="2700000">
              <a:off x="9438167" y="2189617"/>
              <a:ext cx="1605516" cy="1605516"/>
            </a:xfrm>
            <a:custGeom>
              <a:avLst/>
              <a:gdLst>
                <a:gd name="connsiteX0" fmla="*/ 135431 w 1605516"/>
                <a:gd name="connsiteY0" fmla="*/ 135431 h 1605516"/>
                <a:gd name="connsiteX1" fmla="*/ 462389 w 1605516"/>
                <a:gd name="connsiteY1" fmla="*/ 0 h 1605516"/>
                <a:gd name="connsiteX2" fmla="*/ 1143127 w 1605516"/>
                <a:gd name="connsiteY2" fmla="*/ 0 h 1605516"/>
                <a:gd name="connsiteX3" fmla="*/ 1605516 w 1605516"/>
                <a:gd name="connsiteY3" fmla="*/ 462389 h 1605516"/>
                <a:gd name="connsiteX4" fmla="*/ 1605516 w 1605516"/>
                <a:gd name="connsiteY4" fmla="*/ 1143127 h 1605516"/>
                <a:gd name="connsiteX5" fmla="*/ 1143127 w 1605516"/>
                <a:gd name="connsiteY5" fmla="*/ 1605516 h 1605516"/>
                <a:gd name="connsiteX6" fmla="*/ 462389 w 1605516"/>
                <a:gd name="connsiteY6" fmla="*/ 1605516 h 1605516"/>
                <a:gd name="connsiteX7" fmla="*/ 282406 w 1605516"/>
                <a:gd name="connsiteY7" fmla="*/ 1569179 h 1605516"/>
                <a:gd name="connsiteX8" fmla="*/ 247176 w 1605516"/>
                <a:gd name="connsiteY8" fmla="*/ 1550057 h 1605516"/>
                <a:gd name="connsiteX9" fmla="*/ 706898 w 1605516"/>
                <a:gd name="connsiteY9" fmla="*/ 1090334 h 1605516"/>
                <a:gd name="connsiteX10" fmla="*/ 802757 w 1605516"/>
                <a:gd name="connsiteY10" fmla="*/ 1186193 h 1605516"/>
                <a:gd name="connsiteX11" fmla="*/ 802757 w 1605516"/>
                <a:gd name="connsiteY11" fmla="*/ 802757 h 1605516"/>
                <a:gd name="connsiteX12" fmla="*/ 419322 w 1605516"/>
                <a:gd name="connsiteY12" fmla="*/ 802757 h 1605516"/>
                <a:gd name="connsiteX13" fmla="*/ 515181 w 1605516"/>
                <a:gd name="connsiteY13" fmla="*/ 898616 h 1605516"/>
                <a:gd name="connsiteX14" fmla="*/ 55459 w 1605516"/>
                <a:gd name="connsiteY14" fmla="*/ 1358338 h 1605516"/>
                <a:gd name="connsiteX15" fmla="*/ 36337 w 1605516"/>
                <a:gd name="connsiteY15" fmla="*/ 1323110 h 1605516"/>
                <a:gd name="connsiteX16" fmla="*/ 0 w 1605516"/>
                <a:gd name="connsiteY16" fmla="*/ 1143127 h 1605516"/>
                <a:gd name="connsiteX17" fmla="*/ 0 w 1605516"/>
                <a:gd name="connsiteY17" fmla="*/ 462389 h 1605516"/>
                <a:gd name="connsiteX18" fmla="*/ 135431 w 1605516"/>
                <a:gd name="connsiteY18" fmla="*/ 135431 h 1605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05516" h="1605516">
                  <a:moveTo>
                    <a:pt x="135431" y="135431"/>
                  </a:moveTo>
                  <a:cubicBezTo>
                    <a:pt x="219107" y="51755"/>
                    <a:pt x="334704" y="0"/>
                    <a:pt x="462389" y="0"/>
                  </a:cubicBezTo>
                  <a:lnTo>
                    <a:pt x="1143127" y="0"/>
                  </a:lnTo>
                  <a:cubicBezTo>
                    <a:pt x="1398497" y="0"/>
                    <a:pt x="1605516" y="207019"/>
                    <a:pt x="1605516" y="462389"/>
                  </a:cubicBezTo>
                  <a:lnTo>
                    <a:pt x="1605516" y="1143127"/>
                  </a:lnTo>
                  <a:cubicBezTo>
                    <a:pt x="1605516" y="1398497"/>
                    <a:pt x="1398497" y="1605516"/>
                    <a:pt x="1143127" y="1605516"/>
                  </a:cubicBezTo>
                  <a:lnTo>
                    <a:pt x="462389" y="1605516"/>
                  </a:lnTo>
                  <a:cubicBezTo>
                    <a:pt x="398547" y="1605516"/>
                    <a:pt x="337726" y="1592577"/>
                    <a:pt x="282406" y="1569179"/>
                  </a:cubicBezTo>
                  <a:lnTo>
                    <a:pt x="247176" y="1550057"/>
                  </a:lnTo>
                  <a:lnTo>
                    <a:pt x="706898" y="1090334"/>
                  </a:lnTo>
                  <a:lnTo>
                    <a:pt x="802757" y="1186193"/>
                  </a:lnTo>
                  <a:lnTo>
                    <a:pt x="802757" y="802757"/>
                  </a:lnTo>
                  <a:lnTo>
                    <a:pt x="419322" y="802757"/>
                  </a:lnTo>
                  <a:lnTo>
                    <a:pt x="515181" y="898616"/>
                  </a:lnTo>
                  <a:lnTo>
                    <a:pt x="55459" y="1358338"/>
                  </a:lnTo>
                  <a:lnTo>
                    <a:pt x="36337" y="1323110"/>
                  </a:lnTo>
                  <a:cubicBezTo>
                    <a:pt x="12939" y="1267790"/>
                    <a:pt x="0" y="1206969"/>
                    <a:pt x="0" y="1143127"/>
                  </a:cubicBezTo>
                  <a:lnTo>
                    <a:pt x="0" y="462389"/>
                  </a:lnTo>
                  <a:cubicBezTo>
                    <a:pt x="0" y="334704"/>
                    <a:pt x="51755" y="219107"/>
                    <a:pt x="135431" y="13543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24" name="isľîdê"/>
            <p:cNvSpPr txBox="1"/>
            <p:nvPr/>
          </p:nvSpPr>
          <p:spPr>
            <a:xfrm>
              <a:off x="815803" y="4127645"/>
              <a:ext cx="2225681" cy="232068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t" anchorCtr="0">
              <a:noAutofit/>
            </a:bodyPr>
            <a:lstStyle/>
            <a:p>
              <a:pPr>
                <a:lnSpc>
                  <a:spcPct val="120000"/>
                </a:lnSpc>
                <a:buClr>
                  <a:srgbClr val="FF0000"/>
                </a:buClr>
              </a:pPr>
              <a:r>
                <a:rPr lang="zh-CN" altLang="en-US" sz="2200" dirty="0"/>
                <a:t>将空闲分区按其容量大小进行分类，具有相同容量的所有空闲分区设有一个空闲分区链表</a:t>
              </a:r>
            </a:p>
          </p:txBody>
        </p:sp>
        <p:sp>
          <p:nvSpPr>
            <p:cNvPr id="28" name="îṣḻidé"/>
            <p:cNvSpPr txBox="1"/>
            <p:nvPr/>
          </p:nvSpPr>
          <p:spPr>
            <a:xfrm>
              <a:off x="1960664" y="2605404"/>
              <a:ext cx="708108" cy="678249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ctr">
              <a:normAutofit/>
            </a:bodyPr>
            <a:lstStyle/>
            <a:p>
              <a:pPr algn="ctr"/>
              <a:r>
                <a:rPr lang="en-US" altLang="zh-CN" sz="3200" b="1" i="1" dirty="0">
                  <a:solidFill>
                    <a:schemeClr val="bg1"/>
                  </a:solidFill>
                </a:rPr>
                <a:t>00</a:t>
              </a:r>
              <a:endParaRPr lang="zh-CN" altLang="en-US" sz="3200" b="1" i="1" dirty="0">
                <a:solidFill>
                  <a:schemeClr val="bg1"/>
                </a:solidFill>
              </a:endParaRPr>
            </a:p>
          </p:txBody>
        </p:sp>
        <p:sp>
          <p:nvSpPr>
            <p:cNvPr id="29" name="ïŝ1ïḋè"/>
            <p:cNvSpPr txBox="1"/>
            <p:nvPr/>
          </p:nvSpPr>
          <p:spPr>
            <a:xfrm>
              <a:off x="4741597" y="2605404"/>
              <a:ext cx="708108" cy="678249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ctr">
              <a:normAutofit/>
            </a:bodyPr>
            <a:lstStyle/>
            <a:p>
              <a:pPr algn="ctr"/>
              <a:r>
                <a:rPr lang="en-US" altLang="zh-CN" sz="3200" b="1" i="1" dirty="0">
                  <a:solidFill>
                    <a:schemeClr val="bg1"/>
                  </a:solidFill>
                </a:rPr>
                <a:t>00</a:t>
              </a:r>
              <a:endParaRPr lang="zh-CN" altLang="en-US" sz="3200" b="1" i="1" dirty="0">
                <a:solidFill>
                  <a:schemeClr val="bg1"/>
                </a:solidFill>
              </a:endParaRPr>
            </a:p>
          </p:txBody>
        </p:sp>
        <p:sp>
          <p:nvSpPr>
            <p:cNvPr id="30" name="í$lîdé"/>
            <p:cNvSpPr txBox="1"/>
            <p:nvPr/>
          </p:nvSpPr>
          <p:spPr>
            <a:xfrm>
              <a:off x="7522530" y="2605404"/>
              <a:ext cx="708108" cy="678249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ctr">
              <a:normAutofit/>
            </a:bodyPr>
            <a:lstStyle/>
            <a:p>
              <a:pPr algn="ctr"/>
              <a:r>
                <a:rPr lang="en-US" altLang="zh-CN" sz="3200" b="1" i="1" dirty="0">
                  <a:solidFill>
                    <a:schemeClr val="bg1"/>
                  </a:solidFill>
                </a:rPr>
                <a:t>00</a:t>
              </a:r>
              <a:endParaRPr lang="zh-CN" altLang="en-US" sz="3200" b="1" i="1" dirty="0">
                <a:solidFill>
                  <a:schemeClr val="bg1"/>
                </a:solidFill>
              </a:endParaRPr>
            </a:p>
          </p:txBody>
        </p:sp>
        <p:sp>
          <p:nvSpPr>
            <p:cNvPr id="31" name="išḻïďè"/>
            <p:cNvSpPr txBox="1"/>
            <p:nvPr/>
          </p:nvSpPr>
          <p:spPr>
            <a:xfrm>
              <a:off x="10303464" y="2605404"/>
              <a:ext cx="708108" cy="678249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ctr">
              <a:normAutofit/>
            </a:bodyPr>
            <a:lstStyle/>
            <a:p>
              <a:pPr algn="ctr"/>
              <a:r>
                <a:rPr lang="en-US" altLang="zh-CN" sz="3200" b="1" i="1" dirty="0">
                  <a:solidFill>
                    <a:schemeClr val="bg1"/>
                  </a:solidFill>
                </a:rPr>
                <a:t>00</a:t>
              </a:r>
              <a:endParaRPr lang="zh-CN" altLang="en-US" sz="3200" b="1" i="1" dirty="0">
                <a:solidFill>
                  <a:schemeClr val="bg1"/>
                </a:solidFill>
              </a:endParaRPr>
            </a:p>
          </p:txBody>
        </p:sp>
        <p:sp>
          <p:nvSpPr>
            <p:cNvPr id="32" name="isľîdê"/>
            <p:cNvSpPr txBox="1"/>
            <p:nvPr/>
          </p:nvSpPr>
          <p:spPr>
            <a:xfrm>
              <a:off x="3828917" y="4127645"/>
              <a:ext cx="1825359" cy="218127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t" anchorCtr="0">
              <a:noAutofit/>
            </a:bodyPr>
            <a:lstStyle/>
            <a:p>
              <a:pPr marL="0" lvl="1">
                <a:lnSpc>
                  <a:spcPct val="120000"/>
                </a:lnSpc>
              </a:pPr>
              <a:r>
                <a:rPr lang="zh-CN" altLang="en-US" sz="2200" dirty="0"/>
                <a:t>系统设有一张管理</a:t>
              </a:r>
              <a:r>
                <a:rPr lang="zh-CN" altLang="en-US" sz="2200" dirty="0">
                  <a:solidFill>
                    <a:srgbClr val="FF0000"/>
                  </a:solidFill>
                </a:rPr>
                <a:t>索引表</a:t>
              </a:r>
              <a:r>
                <a:rPr lang="zh-CN" altLang="en-US" sz="2200" dirty="0"/>
                <a:t>，每一项对应一个空闲分区类型</a:t>
              </a:r>
            </a:p>
          </p:txBody>
        </p:sp>
        <p:sp>
          <p:nvSpPr>
            <p:cNvPr id="33" name="isľîdê"/>
            <p:cNvSpPr txBox="1"/>
            <p:nvPr/>
          </p:nvSpPr>
          <p:spPr>
            <a:xfrm>
              <a:off x="6147016" y="4127645"/>
              <a:ext cx="2569676" cy="215778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t" anchorCtr="0">
              <a:noAutofit/>
            </a:bodyPr>
            <a:lstStyle/>
            <a:p>
              <a:pPr>
                <a:lnSpc>
                  <a:spcPct val="120000"/>
                </a:lnSpc>
                <a:buClr>
                  <a:srgbClr val="0000FF"/>
                </a:buClr>
              </a:pPr>
              <a:r>
                <a:rPr lang="zh-CN" altLang="en-US" sz="2200" dirty="0"/>
                <a:t>分配时，根据进程长度，从索引表中寻找到能容纳它的最小空闲分区链表；从链表中取下第一块进行分配</a:t>
              </a:r>
            </a:p>
          </p:txBody>
        </p:sp>
        <p:sp>
          <p:nvSpPr>
            <p:cNvPr id="34" name="isľîdê"/>
            <p:cNvSpPr txBox="1"/>
            <p:nvPr/>
          </p:nvSpPr>
          <p:spPr>
            <a:xfrm>
              <a:off x="8855995" y="4127645"/>
              <a:ext cx="2894937" cy="146171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t" anchorCtr="0">
              <a:noAutofit/>
            </a:bodyPr>
            <a:lstStyle/>
            <a:p>
              <a:pPr>
                <a:lnSpc>
                  <a:spcPct val="120000"/>
                </a:lnSpc>
                <a:buClr>
                  <a:srgbClr val="0000FF"/>
                </a:buClr>
              </a:pPr>
              <a:r>
                <a:rPr lang="zh-CN" altLang="en-US" sz="2200" dirty="0"/>
                <a:t>特点</a:t>
              </a:r>
              <a:endParaRPr lang="en-US" altLang="zh-CN" sz="2200" dirty="0"/>
            </a:p>
            <a:p>
              <a:pPr marL="342900" indent="-342900">
                <a:lnSpc>
                  <a:spcPct val="120000"/>
                </a:lnSpc>
                <a:buClr>
                  <a:srgbClr val="0000FF"/>
                </a:buClr>
                <a:buFont typeface="Wingdings" panose="05000000000000000000" pitchFamily="2" charset="2"/>
                <a:buChar char="Ø"/>
              </a:pPr>
              <a:r>
                <a:rPr lang="zh-CN" altLang="en-US" sz="2000" dirty="0">
                  <a:solidFill>
                    <a:srgbClr val="0000FF"/>
                  </a:solidFill>
                </a:rPr>
                <a:t>优点：</a:t>
              </a:r>
              <a:r>
                <a:rPr lang="zh-CN" altLang="en-US" sz="2000" dirty="0"/>
                <a:t>不分割分区，不产生碎片，查找效率高</a:t>
              </a:r>
            </a:p>
            <a:p>
              <a:pPr marL="342900" indent="-342900">
                <a:lnSpc>
                  <a:spcPct val="120000"/>
                </a:lnSpc>
                <a:buClr>
                  <a:srgbClr val="0000FF"/>
                </a:buClr>
                <a:buFont typeface="Wingdings" panose="05000000000000000000" pitchFamily="2" charset="2"/>
                <a:buChar char="Ø"/>
              </a:pPr>
              <a:r>
                <a:rPr lang="zh-CN" altLang="en-US" sz="2000" dirty="0">
                  <a:solidFill>
                    <a:srgbClr val="0000FF"/>
                  </a:solidFill>
                </a:rPr>
                <a:t>缺点：</a:t>
              </a:r>
              <a:r>
                <a:rPr lang="zh-CN" altLang="en-US" sz="2000" dirty="0"/>
                <a:t>分区归还主存时算法复杂，系统开销较大，存在浪费</a:t>
              </a:r>
            </a:p>
            <a:p>
              <a:pPr marL="342900" indent="-342900">
                <a:lnSpc>
                  <a:spcPct val="120000"/>
                </a:lnSpc>
                <a:buClr>
                  <a:srgbClr val="0000FF"/>
                </a:buClr>
                <a:buFont typeface="Wingdings" panose="05000000000000000000" pitchFamily="2" charset="2"/>
                <a:buChar char="Ø"/>
              </a:pPr>
              <a:endParaRPr lang="zh-CN" altLang="en-US" sz="2200" dirty="0"/>
            </a:p>
          </p:txBody>
        </p:sp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69925" y="78668"/>
            <a:ext cx="70262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</a:rPr>
              <a:t>基于索引搜索的分配算法</a:t>
            </a:r>
            <a:r>
              <a:rPr lang="en-US" altLang="zh-CN" sz="2800" b="1" dirty="0">
                <a:solidFill>
                  <a:schemeClr val="bg1"/>
                </a:solidFill>
              </a:rPr>
              <a:t>(2)</a:t>
            </a:r>
            <a:endParaRPr lang="zh-CN" altLang="en-US" sz="2800" b="1" dirty="0">
              <a:solidFill>
                <a:schemeClr val="bg1"/>
              </a:solidFill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96828" y="986721"/>
            <a:ext cx="10850563" cy="586042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indent="457200">
              <a:lnSpc>
                <a:spcPct val="132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2400" dirty="0">
                <a:solidFill>
                  <a:srgbClr val="FF0000"/>
                </a:solidFill>
                <a:latin typeface="+mn-ea"/>
              </a:rPr>
              <a:t>伙伴系统</a:t>
            </a:r>
          </a:p>
        </p:txBody>
      </p:sp>
      <p:sp>
        <p:nvSpPr>
          <p:cNvPr id="32" name="i$lîďê"/>
          <p:cNvSpPr/>
          <p:nvPr/>
        </p:nvSpPr>
        <p:spPr>
          <a:xfrm>
            <a:off x="1353427" y="2569960"/>
            <a:ext cx="8647018" cy="392877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noAutofit/>
          </a:bodyPr>
          <a:lstStyle/>
          <a:p>
            <a:r>
              <a:rPr lang="zh-CN" altLang="en-US" sz="2400" dirty="0"/>
              <a:t>内存按</a:t>
            </a:r>
            <a:r>
              <a:rPr lang="en-US" altLang="zh-CN" sz="2400" dirty="0"/>
              <a:t>2</a:t>
            </a:r>
            <a:r>
              <a:rPr lang="zh-CN" altLang="en-US" sz="2400" dirty="0"/>
              <a:t>的幂的大小来分配，即</a:t>
            </a:r>
            <a:r>
              <a:rPr lang="en-US" altLang="zh-CN" sz="2400" dirty="0"/>
              <a:t>4KB</a:t>
            </a:r>
            <a:r>
              <a:rPr lang="zh-CN" altLang="en-US" sz="2400" dirty="0"/>
              <a:t>、</a:t>
            </a:r>
            <a:r>
              <a:rPr lang="en-US" altLang="zh-CN" sz="2400" dirty="0"/>
              <a:t>8KB</a:t>
            </a:r>
            <a:r>
              <a:rPr lang="zh-CN" altLang="en-US" sz="2400" dirty="0"/>
              <a:t>等，步骤如下：</a:t>
            </a:r>
            <a:endParaRPr lang="en-US" altLang="zh-CN" sz="2400" b="1" dirty="0"/>
          </a:p>
        </p:txBody>
      </p:sp>
      <p:sp>
        <p:nvSpPr>
          <p:cNvPr id="36" name="ïṧḷïḋè"/>
          <p:cNvSpPr/>
          <p:nvPr/>
        </p:nvSpPr>
        <p:spPr>
          <a:xfrm>
            <a:off x="1353429" y="5317573"/>
            <a:ext cx="7700419" cy="415102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noAutofit/>
          </a:bodyPr>
          <a:lstStyle/>
          <a:p>
            <a:r>
              <a:rPr lang="zh-CN" altLang="en-US" sz="2400" u="sng" dirty="0"/>
              <a:t>主要用于多处理机系统中</a:t>
            </a:r>
            <a:r>
              <a:rPr lang="zh-CN" altLang="en-US" sz="2400" dirty="0"/>
              <a:t>（</a:t>
            </a:r>
            <a:r>
              <a:rPr lang="en-US" altLang="zh-CN" sz="2400" dirty="0"/>
              <a:t>Linux</a:t>
            </a:r>
            <a:r>
              <a:rPr lang="zh-CN" altLang="en-US" sz="2400" dirty="0"/>
              <a:t>早期版本）</a:t>
            </a:r>
          </a:p>
        </p:txBody>
      </p:sp>
      <p:sp>
        <p:nvSpPr>
          <p:cNvPr id="39" name="íšḻíḑê"/>
          <p:cNvSpPr/>
          <p:nvPr/>
        </p:nvSpPr>
        <p:spPr>
          <a:xfrm>
            <a:off x="1353428" y="1657224"/>
            <a:ext cx="3696051" cy="405747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noAutofit/>
          </a:bodyPr>
          <a:lstStyle/>
          <a:p>
            <a:r>
              <a:rPr lang="zh-CN" altLang="en-US" sz="2400" dirty="0"/>
              <a:t>分区大小均为</a:t>
            </a:r>
            <a:r>
              <a:rPr lang="en-US" altLang="zh-CN" sz="2400" dirty="0"/>
              <a:t>2</a:t>
            </a:r>
            <a:r>
              <a:rPr lang="zh-CN" altLang="en-US" sz="2400" dirty="0"/>
              <a:t>的</a:t>
            </a:r>
            <a:r>
              <a:rPr lang="en-US" altLang="zh-CN" sz="2400" dirty="0"/>
              <a:t>k</a:t>
            </a:r>
            <a:r>
              <a:rPr lang="zh-CN" altLang="en-US" sz="2400" dirty="0"/>
              <a:t>次幂</a:t>
            </a:r>
            <a:endParaRPr lang="en-US" altLang="zh-CN" sz="2400" dirty="0"/>
          </a:p>
        </p:txBody>
      </p:sp>
      <p:sp>
        <p:nvSpPr>
          <p:cNvPr id="40" name="îSļiḓè"/>
          <p:cNvSpPr/>
          <p:nvPr/>
        </p:nvSpPr>
        <p:spPr>
          <a:xfrm>
            <a:off x="669925" y="1643662"/>
            <a:ext cx="627867" cy="627867"/>
          </a:xfrm>
          <a:prstGeom prst="ellipse">
            <a:avLst/>
          </a:prstGeom>
          <a:solidFill>
            <a:srgbClr val="00005C"/>
          </a:solidFill>
          <a:ln>
            <a:solidFill>
              <a:srgbClr val="00005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/>
          </a:p>
        </p:txBody>
      </p:sp>
      <p:sp>
        <p:nvSpPr>
          <p:cNvPr id="42" name="íṥḻîḓe"/>
          <p:cNvSpPr/>
          <p:nvPr/>
        </p:nvSpPr>
        <p:spPr>
          <a:xfrm>
            <a:off x="669925" y="5234971"/>
            <a:ext cx="627867" cy="627867"/>
          </a:xfrm>
          <a:prstGeom prst="ellipse">
            <a:avLst/>
          </a:prstGeom>
          <a:solidFill>
            <a:srgbClr val="00005C"/>
          </a:solidFill>
          <a:ln>
            <a:solidFill>
              <a:srgbClr val="00005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/>
          </a:p>
        </p:txBody>
      </p:sp>
      <p:sp>
        <p:nvSpPr>
          <p:cNvPr id="44" name="îşļiḓè"/>
          <p:cNvSpPr/>
          <p:nvPr/>
        </p:nvSpPr>
        <p:spPr>
          <a:xfrm>
            <a:off x="669925" y="2469434"/>
            <a:ext cx="627867" cy="627867"/>
          </a:xfrm>
          <a:prstGeom prst="ellipse">
            <a:avLst/>
          </a:prstGeom>
          <a:solidFill>
            <a:srgbClr val="00005C"/>
          </a:solidFill>
          <a:ln>
            <a:solidFill>
              <a:srgbClr val="00005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/>
          </a:p>
        </p:txBody>
      </p:sp>
      <p:sp>
        <p:nvSpPr>
          <p:cNvPr id="45" name="îṡḷíďe"/>
          <p:cNvSpPr/>
          <p:nvPr/>
        </p:nvSpPr>
        <p:spPr>
          <a:xfrm>
            <a:off x="860180" y="1839800"/>
            <a:ext cx="261147" cy="24787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9800" y="63664"/>
                </a:moveTo>
                <a:lnTo>
                  <a:pt x="119800" y="63664"/>
                </a:lnTo>
                <a:cubicBezTo>
                  <a:pt x="119800" y="66596"/>
                  <a:pt x="118405" y="69528"/>
                  <a:pt x="114219" y="69528"/>
                </a:cubicBezTo>
                <a:cubicBezTo>
                  <a:pt x="112823" y="69528"/>
                  <a:pt x="111428" y="68062"/>
                  <a:pt x="111428" y="68062"/>
                </a:cubicBezTo>
                <a:lnTo>
                  <a:pt x="111428" y="68062"/>
                </a:lnTo>
                <a:cubicBezTo>
                  <a:pt x="60598" y="14869"/>
                  <a:pt x="60598" y="14869"/>
                  <a:pt x="60598" y="14869"/>
                </a:cubicBezTo>
                <a:lnTo>
                  <a:pt x="60598" y="14869"/>
                </a:lnTo>
                <a:lnTo>
                  <a:pt x="60598" y="14869"/>
                </a:lnTo>
                <a:lnTo>
                  <a:pt x="60598" y="14869"/>
                </a:lnTo>
                <a:cubicBezTo>
                  <a:pt x="9966" y="68062"/>
                  <a:pt x="9966" y="68062"/>
                  <a:pt x="9966" y="68062"/>
                </a:cubicBezTo>
                <a:lnTo>
                  <a:pt x="9966" y="68062"/>
                </a:lnTo>
                <a:cubicBezTo>
                  <a:pt x="8571" y="68062"/>
                  <a:pt x="7176" y="69528"/>
                  <a:pt x="5780" y="69528"/>
                </a:cubicBezTo>
                <a:cubicBezTo>
                  <a:pt x="2990" y="69528"/>
                  <a:pt x="0" y="66596"/>
                  <a:pt x="0" y="63664"/>
                </a:cubicBezTo>
                <a:cubicBezTo>
                  <a:pt x="0" y="62198"/>
                  <a:pt x="0" y="60523"/>
                  <a:pt x="1395" y="59057"/>
                </a:cubicBezTo>
                <a:cubicBezTo>
                  <a:pt x="56411" y="1465"/>
                  <a:pt x="56411" y="1465"/>
                  <a:pt x="56411" y="1465"/>
                </a:cubicBezTo>
                <a:cubicBezTo>
                  <a:pt x="57807" y="0"/>
                  <a:pt x="59202" y="0"/>
                  <a:pt x="60598" y="0"/>
                </a:cubicBezTo>
                <a:lnTo>
                  <a:pt x="60598" y="0"/>
                </a:lnTo>
                <a:lnTo>
                  <a:pt x="60598" y="0"/>
                </a:lnTo>
                <a:lnTo>
                  <a:pt x="60598" y="0"/>
                </a:lnTo>
                <a:lnTo>
                  <a:pt x="60598" y="0"/>
                </a:lnTo>
                <a:lnTo>
                  <a:pt x="60598" y="0"/>
                </a:lnTo>
                <a:lnTo>
                  <a:pt x="60598" y="0"/>
                </a:lnTo>
                <a:lnTo>
                  <a:pt x="60598" y="0"/>
                </a:lnTo>
                <a:cubicBezTo>
                  <a:pt x="61993" y="0"/>
                  <a:pt x="63388" y="1465"/>
                  <a:pt x="64784" y="1465"/>
                </a:cubicBezTo>
                <a:lnTo>
                  <a:pt x="64784" y="1465"/>
                </a:lnTo>
                <a:cubicBezTo>
                  <a:pt x="85913" y="25130"/>
                  <a:pt x="85913" y="25130"/>
                  <a:pt x="85913" y="25130"/>
                </a:cubicBezTo>
                <a:cubicBezTo>
                  <a:pt x="85913" y="19267"/>
                  <a:pt x="85913" y="19267"/>
                  <a:pt x="85913" y="19267"/>
                </a:cubicBezTo>
                <a:cubicBezTo>
                  <a:pt x="85913" y="16335"/>
                  <a:pt x="88903" y="13193"/>
                  <a:pt x="91694" y="13193"/>
                </a:cubicBezTo>
                <a:cubicBezTo>
                  <a:pt x="95880" y="13193"/>
                  <a:pt x="97275" y="16335"/>
                  <a:pt x="97275" y="19267"/>
                </a:cubicBezTo>
                <a:cubicBezTo>
                  <a:pt x="97275" y="36858"/>
                  <a:pt x="97275" y="36858"/>
                  <a:pt x="97275" y="36858"/>
                </a:cubicBezTo>
                <a:cubicBezTo>
                  <a:pt x="118405" y="59057"/>
                  <a:pt x="118405" y="59057"/>
                  <a:pt x="118405" y="59057"/>
                </a:cubicBezTo>
                <a:lnTo>
                  <a:pt x="118405" y="59057"/>
                </a:lnTo>
                <a:cubicBezTo>
                  <a:pt x="119800" y="60523"/>
                  <a:pt x="119800" y="62198"/>
                  <a:pt x="119800" y="63664"/>
                </a:cubicBezTo>
                <a:close/>
                <a:moveTo>
                  <a:pt x="108438" y="72460"/>
                </a:moveTo>
                <a:lnTo>
                  <a:pt x="108438" y="72460"/>
                </a:lnTo>
                <a:cubicBezTo>
                  <a:pt x="108438" y="90261"/>
                  <a:pt x="108438" y="90261"/>
                  <a:pt x="108438" y="90261"/>
                </a:cubicBezTo>
                <a:cubicBezTo>
                  <a:pt x="108438" y="99057"/>
                  <a:pt x="108438" y="99057"/>
                  <a:pt x="108438" y="99057"/>
                </a:cubicBezTo>
                <a:cubicBezTo>
                  <a:pt x="108438" y="113926"/>
                  <a:pt x="108438" y="113926"/>
                  <a:pt x="108438" y="113926"/>
                </a:cubicBezTo>
                <a:cubicBezTo>
                  <a:pt x="108438" y="118324"/>
                  <a:pt x="107043" y="119790"/>
                  <a:pt x="102857" y="119790"/>
                </a:cubicBezTo>
                <a:cubicBezTo>
                  <a:pt x="91694" y="119790"/>
                  <a:pt x="91694" y="119790"/>
                  <a:pt x="91694" y="119790"/>
                </a:cubicBezTo>
                <a:cubicBezTo>
                  <a:pt x="91694" y="72460"/>
                  <a:pt x="91694" y="72460"/>
                  <a:pt x="91694" y="72460"/>
                </a:cubicBezTo>
                <a:cubicBezTo>
                  <a:pt x="69169" y="72460"/>
                  <a:pt x="69169" y="72460"/>
                  <a:pt x="69169" y="72460"/>
                </a:cubicBezTo>
                <a:cubicBezTo>
                  <a:pt x="69169" y="119790"/>
                  <a:pt x="69169" y="119790"/>
                  <a:pt x="69169" y="119790"/>
                </a:cubicBezTo>
                <a:cubicBezTo>
                  <a:pt x="16943" y="119790"/>
                  <a:pt x="16943" y="119790"/>
                  <a:pt x="16943" y="119790"/>
                </a:cubicBezTo>
                <a:cubicBezTo>
                  <a:pt x="14152" y="119790"/>
                  <a:pt x="11362" y="118324"/>
                  <a:pt x="11362" y="113926"/>
                </a:cubicBezTo>
                <a:cubicBezTo>
                  <a:pt x="11362" y="99057"/>
                  <a:pt x="11362" y="99057"/>
                  <a:pt x="11362" y="99057"/>
                </a:cubicBezTo>
                <a:cubicBezTo>
                  <a:pt x="11362" y="90261"/>
                  <a:pt x="11362" y="90261"/>
                  <a:pt x="11362" y="90261"/>
                </a:cubicBezTo>
                <a:cubicBezTo>
                  <a:pt x="11362" y="72460"/>
                  <a:pt x="11362" y="72460"/>
                  <a:pt x="11362" y="72460"/>
                </a:cubicBezTo>
                <a:cubicBezTo>
                  <a:pt x="60598" y="22198"/>
                  <a:pt x="60598" y="22198"/>
                  <a:pt x="60598" y="22198"/>
                </a:cubicBezTo>
                <a:lnTo>
                  <a:pt x="108438" y="72460"/>
                </a:lnTo>
                <a:close/>
                <a:moveTo>
                  <a:pt x="50830" y="72460"/>
                </a:moveTo>
                <a:lnTo>
                  <a:pt x="50830" y="72460"/>
                </a:lnTo>
                <a:cubicBezTo>
                  <a:pt x="28305" y="72460"/>
                  <a:pt x="28305" y="72460"/>
                  <a:pt x="28305" y="72460"/>
                </a:cubicBezTo>
                <a:cubicBezTo>
                  <a:pt x="28305" y="96125"/>
                  <a:pt x="28305" y="96125"/>
                  <a:pt x="28305" y="96125"/>
                </a:cubicBezTo>
                <a:cubicBezTo>
                  <a:pt x="50830" y="96125"/>
                  <a:pt x="50830" y="96125"/>
                  <a:pt x="50830" y="96125"/>
                </a:cubicBezTo>
                <a:lnTo>
                  <a:pt x="50830" y="7246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square" lIns="91440" tIns="45720" rIns="91440" bIns="45720" anchor="ctr">
            <a:normAutofit fontScale="25000" lnSpcReduction="20000"/>
          </a:bodyPr>
          <a:lstStyle/>
          <a:p>
            <a:pPr algn="ctr"/>
            <a:endParaRPr/>
          </a:p>
        </p:txBody>
      </p:sp>
      <p:sp>
        <p:nvSpPr>
          <p:cNvPr id="46" name="íSlíḋe"/>
          <p:cNvSpPr/>
          <p:nvPr/>
        </p:nvSpPr>
        <p:spPr>
          <a:xfrm>
            <a:off x="860179" y="2691451"/>
            <a:ext cx="261148" cy="228804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7009" y="65310"/>
                </a:moveTo>
                <a:lnTo>
                  <a:pt x="117009" y="65310"/>
                </a:lnTo>
                <a:lnTo>
                  <a:pt x="117009" y="65310"/>
                </a:lnTo>
                <a:cubicBezTo>
                  <a:pt x="61993" y="91073"/>
                  <a:pt x="61993" y="91073"/>
                  <a:pt x="61993" y="91073"/>
                </a:cubicBezTo>
                <a:lnTo>
                  <a:pt x="61993" y="91073"/>
                </a:lnTo>
                <a:lnTo>
                  <a:pt x="61993" y="91073"/>
                </a:lnTo>
                <a:lnTo>
                  <a:pt x="61993" y="91073"/>
                </a:lnTo>
                <a:cubicBezTo>
                  <a:pt x="61993" y="92655"/>
                  <a:pt x="60598" y="92655"/>
                  <a:pt x="60598" y="92655"/>
                </a:cubicBezTo>
                <a:cubicBezTo>
                  <a:pt x="59202" y="92655"/>
                  <a:pt x="59202" y="92655"/>
                  <a:pt x="57807" y="91073"/>
                </a:cubicBezTo>
                <a:lnTo>
                  <a:pt x="57807" y="91073"/>
                </a:lnTo>
                <a:lnTo>
                  <a:pt x="57807" y="91073"/>
                </a:lnTo>
                <a:lnTo>
                  <a:pt x="57807" y="91073"/>
                </a:lnTo>
                <a:cubicBezTo>
                  <a:pt x="2990" y="65310"/>
                  <a:pt x="2990" y="65310"/>
                  <a:pt x="2990" y="65310"/>
                </a:cubicBezTo>
                <a:lnTo>
                  <a:pt x="2990" y="65310"/>
                </a:lnTo>
                <a:cubicBezTo>
                  <a:pt x="1395" y="65310"/>
                  <a:pt x="0" y="62146"/>
                  <a:pt x="0" y="60564"/>
                </a:cubicBezTo>
                <a:cubicBezTo>
                  <a:pt x="0" y="55819"/>
                  <a:pt x="2990" y="54237"/>
                  <a:pt x="5780" y="54237"/>
                </a:cubicBezTo>
                <a:cubicBezTo>
                  <a:pt x="7176" y="54237"/>
                  <a:pt x="7176" y="54237"/>
                  <a:pt x="8571" y="54237"/>
                </a:cubicBezTo>
                <a:lnTo>
                  <a:pt x="8571" y="54237"/>
                </a:lnTo>
                <a:lnTo>
                  <a:pt x="8571" y="54237"/>
                </a:lnTo>
                <a:lnTo>
                  <a:pt x="8571" y="54237"/>
                </a:lnTo>
                <a:cubicBezTo>
                  <a:pt x="60598" y="78192"/>
                  <a:pt x="60598" y="78192"/>
                  <a:pt x="60598" y="78192"/>
                </a:cubicBezTo>
                <a:cubicBezTo>
                  <a:pt x="112823" y="54237"/>
                  <a:pt x="112823" y="54237"/>
                  <a:pt x="112823" y="54237"/>
                </a:cubicBezTo>
                <a:lnTo>
                  <a:pt x="112823" y="54237"/>
                </a:lnTo>
                <a:lnTo>
                  <a:pt x="112823" y="54237"/>
                </a:lnTo>
                <a:lnTo>
                  <a:pt x="112823" y="54237"/>
                </a:lnTo>
                <a:lnTo>
                  <a:pt x="114219" y="54237"/>
                </a:lnTo>
                <a:cubicBezTo>
                  <a:pt x="118405" y="54237"/>
                  <a:pt x="119800" y="55819"/>
                  <a:pt x="119800" y="60564"/>
                </a:cubicBezTo>
                <a:cubicBezTo>
                  <a:pt x="119800" y="62146"/>
                  <a:pt x="118405" y="65310"/>
                  <a:pt x="117009" y="65310"/>
                </a:cubicBezTo>
                <a:close/>
                <a:moveTo>
                  <a:pt x="117009" y="38192"/>
                </a:moveTo>
                <a:lnTo>
                  <a:pt x="117009" y="38192"/>
                </a:lnTo>
                <a:lnTo>
                  <a:pt x="117009" y="38192"/>
                </a:lnTo>
                <a:cubicBezTo>
                  <a:pt x="61993" y="63728"/>
                  <a:pt x="61993" y="63728"/>
                  <a:pt x="61993" y="63728"/>
                </a:cubicBezTo>
                <a:lnTo>
                  <a:pt x="61993" y="63728"/>
                </a:lnTo>
                <a:lnTo>
                  <a:pt x="61993" y="63728"/>
                </a:lnTo>
                <a:lnTo>
                  <a:pt x="61993" y="63728"/>
                </a:lnTo>
                <a:lnTo>
                  <a:pt x="60598" y="63728"/>
                </a:lnTo>
                <a:cubicBezTo>
                  <a:pt x="59202" y="63728"/>
                  <a:pt x="59202" y="63728"/>
                  <a:pt x="57807" y="63728"/>
                </a:cubicBezTo>
                <a:lnTo>
                  <a:pt x="57807" y="63728"/>
                </a:lnTo>
                <a:lnTo>
                  <a:pt x="57807" y="63728"/>
                </a:lnTo>
                <a:lnTo>
                  <a:pt x="57807" y="63728"/>
                </a:lnTo>
                <a:cubicBezTo>
                  <a:pt x="2990" y="38192"/>
                  <a:pt x="2990" y="38192"/>
                  <a:pt x="2990" y="38192"/>
                </a:cubicBezTo>
                <a:lnTo>
                  <a:pt x="2990" y="38192"/>
                </a:lnTo>
                <a:cubicBezTo>
                  <a:pt x="1395" y="36610"/>
                  <a:pt x="0" y="35028"/>
                  <a:pt x="0" y="31864"/>
                </a:cubicBezTo>
                <a:cubicBezTo>
                  <a:pt x="0" y="30282"/>
                  <a:pt x="1395" y="27118"/>
                  <a:pt x="2990" y="27118"/>
                </a:cubicBezTo>
                <a:lnTo>
                  <a:pt x="2990" y="27118"/>
                </a:lnTo>
                <a:cubicBezTo>
                  <a:pt x="57807" y="1581"/>
                  <a:pt x="57807" y="1581"/>
                  <a:pt x="57807" y="1581"/>
                </a:cubicBezTo>
                <a:lnTo>
                  <a:pt x="57807" y="1581"/>
                </a:lnTo>
                <a:lnTo>
                  <a:pt x="57807" y="1581"/>
                </a:lnTo>
                <a:lnTo>
                  <a:pt x="57807" y="1581"/>
                </a:lnTo>
                <a:cubicBezTo>
                  <a:pt x="59202" y="0"/>
                  <a:pt x="59202" y="0"/>
                  <a:pt x="60598" y="0"/>
                </a:cubicBezTo>
                <a:cubicBezTo>
                  <a:pt x="60598" y="0"/>
                  <a:pt x="61993" y="0"/>
                  <a:pt x="61993" y="1581"/>
                </a:cubicBezTo>
                <a:lnTo>
                  <a:pt x="61993" y="1581"/>
                </a:lnTo>
                <a:lnTo>
                  <a:pt x="61993" y="1581"/>
                </a:lnTo>
                <a:lnTo>
                  <a:pt x="61993" y="1581"/>
                </a:lnTo>
                <a:cubicBezTo>
                  <a:pt x="117009" y="27118"/>
                  <a:pt x="117009" y="27118"/>
                  <a:pt x="117009" y="27118"/>
                </a:cubicBezTo>
                <a:lnTo>
                  <a:pt x="117009" y="27118"/>
                </a:lnTo>
                <a:cubicBezTo>
                  <a:pt x="118405" y="27118"/>
                  <a:pt x="119800" y="30282"/>
                  <a:pt x="119800" y="31864"/>
                </a:cubicBezTo>
                <a:cubicBezTo>
                  <a:pt x="119800" y="35028"/>
                  <a:pt x="118405" y="36610"/>
                  <a:pt x="117009" y="38192"/>
                </a:cubicBezTo>
                <a:close/>
                <a:moveTo>
                  <a:pt x="5780" y="81355"/>
                </a:moveTo>
                <a:lnTo>
                  <a:pt x="5780" y="81355"/>
                </a:lnTo>
                <a:cubicBezTo>
                  <a:pt x="7176" y="81355"/>
                  <a:pt x="7176" y="81355"/>
                  <a:pt x="8571" y="81355"/>
                </a:cubicBezTo>
                <a:lnTo>
                  <a:pt x="8571" y="81355"/>
                </a:lnTo>
                <a:lnTo>
                  <a:pt x="8571" y="81355"/>
                </a:lnTo>
                <a:lnTo>
                  <a:pt x="8571" y="81355"/>
                </a:lnTo>
                <a:cubicBezTo>
                  <a:pt x="60598" y="106892"/>
                  <a:pt x="60598" y="106892"/>
                  <a:pt x="60598" y="106892"/>
                </a:cubicBezTo>
                <a:cubicBezTo>
                  <a:pt x="112823" y="81355"/>
                  <a:pt x="112823" y="81355"/>
                  <a:pt x="112823" y="81355"/>
                </a:cubicBezTo>
                <a:lnTo>
                  <a:pt x="112823" y="81355"/>
                </a:lnTo>
                <a:lnTo>
                  <a:pt x="112823" y="81355"/>
                </a:lnTo>
                <a:lnTo>
                  <a:pt x="112823" y="81355"/>
                </a:lnTo>
                <a:lnTo>
                  <a:pt x="114219" y="81355"/>
                </a:lnTo>
                <a:cubicBezTo>
                  <a:pt x="118405" y="81355"/>
                  <a:pt x="119800" y="84519"/>
                  <a:pt x="119800" y="87683"/>
                </a:cubicBezTo>
                <a:cubicBezTo>
                  <a:pt x="119800" y="91073"/>
                  <a:pt x="118405" y="92655"/>
                  <a:pt x="117009" y="94237"/>
                </a:cubicBezTo>
                <a:lnTo>
                  <a:pt x="117009" y="94237"/>
                </a:lnTo>
                <a:cubicBezTo>
                  <a:pt x="61993" y="119774"/>
                  <a:pt x="61993" y="119774"/>
                  <a:pt x="61993" y="119774"/>
                </a:cubicBezTo>
                <a:lnTo>
                  <a:pt x="61993" y="119774"/>
                </a:lnTo>
                <a:lnTo>
                  <a:pt x="61993" y="119774"/>
                </a:lnTo>
                <a:lnTo>
                  <a:pt x="61993" y="119774"/>
                </a:lnTo>
                <a:lnTo>
                  <a:pt x="60598" y="119774"/>
                </a:lnTo>
                <a:cubicBezTo>
                  <a:pt x="59202" y="119774"/>
                  <a:pt x="59202" y="119774"/>
                  <a:pt x="57807" y="119774"/>
                </a:cubicBezTo>
                <a:lnTo>
                  <a:pt x="57807" y="119774"/>
                </a:lnTo>
                <a:lnTo>
                  <a:pt x="57807" y="119774"/>
                </a:lnTo>
                <a:lnTo>
                  <a:pt x="57807" y="119774"/>
                </a:lnTo>
                <a:cubicBezTo>
                  <a:pt x="2990" y="94237"/>
                  <a:pt x="2990" y="94237"/>
                  <a:pt x="2990" y="94237"/>
                </a:cubicBezTo>
                <a:lnTo>
                  <a:pt x="2990" y="94237"/>
                </a:lnTo>
                <a:cubicBezTo>
                  <a:pt x="1395" y="92655"/>
                  <a:pt x="0" y="91073"/>
                  <a:pt x="0" y="87683"/>
                </a:cubicBezTo>
                <a:cubicBezTo>
                  <a:pt x="0" y="84519"/>
                  <a:pt x="2990" y="81355"/>
                  <a:pt x="5780" y="8135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square" lIns="91440" tIns="45720" rIns="91440" bIns="45720" anchor="ctr">
            <a:normAutofit fontScale="25000" lnSpcReduction="20000"/>
          </a:bodyPr>
          <a:lstStyle/>
          <a:p>
            <a:pPr algn="ctr"/>
            <a:endParaRPr/>
          </a:p>
        </p:txBody>
      </p:sp>
      <p:sp>
        <p:nvSpPr>
          <p:cNvPr id="47" name="ïśḷïḓe"/>
          <p:cNvSpPr/>
          <p:nvPr/>
        </p:nvSpPr>
        <p:spPr>
          <a:xfrm>
            <a:off x="889118" y="5424431"/>
            <a:ext cx="211585" cy="25930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2868" y="119800"/>
                </a:moveTo>
                <a:lnTo>
                  <a:pt x="112868" y="119800"/>
                </a:lnTo>
                <a:cubicBezTo>
                  <a:pt x="6885" y="119800"/>
                  <a:pt x="6885" y="119800"/>
                  <a:pt x="6885" y="119800"/>
                </a:cubicBezTo>
                <a:cubicBezTo>
                  <a:pt x="1721" y="119800"/>
                  <a:pt x="0" y="117004"/>
                  <a:pt x="0" y="114209"/>
                </a:cubicBezTo>
                <a:cubicBezTo>
                  <a:pt x="0" y="64891"/>
                  <a:pt x="0" y="64891"/>
                  <a:pt x="0" y="64891"/>
                </a:cubicBezTo>
                <a:cubicBezTo>
                  <a:pt x="0" y="62096"/>
                  <a:pt x="1721" y="59101"/>
                  <a:pt x="6885" y="59101"/>
                </a:cubicBezTo>
                <a:cubicBezTo>
                  <a:pt x="17213" y="59101"/>
                  <a:pt x="17213" y="59101"/>
                  <a:pt x="17213" y="59101"/>
                </a:cubicBezTo>
                <a:cubicBezTo>
                  <a:pt x="17213" y="33743"/>
                  <a:pt x="17213" y="33743"/>
                  <a:pt x="17213" y="33743"/>
                </a:cubicBezTo>
                <a:cubicBezTo>
                  <a:pt x="17213" y="13976"/>
                  <a:pt x="36393" y="0"/>
                  <a:pt x="59016" y="0"/>
                </a:cubicBezTo>
                <a:cubicBezTo>
                  <a:pt x="83360" y="0"/>
                  <a:pt x="100573" y="13976"/>
                  <a:pt x="100573" y="33743"/>
                </a:cubicBezTo>
                <a:cubicBezTo>
                  <a:pt x="100573" y="36539"/>
                  <a:pt x="98852" y="39534"/>
                  <a:pt x="93688" y="39534"/>
                </a:cubicBezTo>
                <a:cubicBezTo>
                  <a:pt x="90245" y="39534"/>
                  <a:pt x="86803" y="36539"/>
                  <a:pt x="86803" y="33743"/>
                </a:cubicBezTo>
                <a:cubicBezTo>
                  <a:pt x="86803" y="21164"/>
                  <a:pt x="74754" y="11181"/>
                  <a:pt x="59016" y="11181"/>
                </a:cubicBezTo>
                <a:cubicBezTo>
                  <a:pt x="43278" y="11181"/>
                  <a:pt x="31229" y="21164"/>
                  <a:pt x="31229" y="33743"/>
                </a:cubicBezTo>
                <a:cubicBezTo>
                  <a:pt x="31229" y="59101"/>
                  <a:pt x="31229" y="59101"/>
                  <a:pt x="31229" y="59101"/>
                </a:cubicBezTo>
                <a:cubicBezTo>
                  <a:pt x="86803" y="59101"/>
                  <a:pt x="86803" y="59101"/>
                  <a:pt x="86803" y="59101"/>
                </a:cubicBezTo>
                <a:cubicBezTo>
                  <a:pt x="100573" y="59101"/>
                  <a:pt x="100573" y="59101"/>
                  <a:pt x="100573" y="59101"/>
                </a:cubicBezTo>
                <a:cubicBezTo>
                  <a:pt x="112868" y="59101"/>
                  <a:pt x="112868" y="59101"/>
                  <a:pt x="112868" y="59101"/>
                </a:cubicBezTo>
                <a:cubicBezTo>
                  <a:pt x="116311" y="59101"/>
                  <a:pt x="119754" y="62096"/>
                  <a:pt x="119754" y="64891"/>
                </a:cubicBezTo>
                <a:cubicBezTo>
                  <a:pt x="119754" y="114209"/>
                  <a:pt x="119754" y="114209"/>
                  <a:pt x="119754" y="114209"/>
                </a:cubicBezTo>
                <a:cubicBezTo>
                  <a:pt x="119754" y="117004"/>
                  <a:pt x="116311" y="119800"/>
                  <a:pt x="112868" y="119800"/>
                </a:cubicBezTo>
                <a:close/>
                <a:moveTo>
                  <a:pt x="59016" y="70482"/>
                </a:moveTo>
                <a:lnTo>
                  <a:pt x="59016" y="70482"/>
                </a:lnTo>
                <a:cubicBezTo>
                  <a:pt x="52131" y="70482"/>
                  <a:pt x="45000" y="76073"/>
                  <a:pt x="45000" y="81863"/>
                </a:cubicBezTo>
                <a:cubicBezTo>
                  <a:pt x="45000" y="86056"/>
                  <a:pt x="48688" y="90249"/>
                  <a:pt x="52131" y="91647"/>
                </a:cubicBezTo>
                <a:cubicBezTo>
                  <a:pt x="52131" y="103028"/>
                  <a:pt x="52131" y="103028"/>
                  <a:pt x="52131" y="103028"/>
                </a:cubicBezTo>
                <a:cubicBezTo>
                  <a:pt x="52131" y="105823"/>
                  <a:pt x="55573" y="108618"/>
                  <a:pt x="59016" y="108618"/>
                </a:cubicBezTo>
                <a:cubicBezTo>
                  <a:pt x="64180" y="108618"/>
                  <a:pt x="65901" y="105823"/>
                  <a:pt x="65901" y="103028"/>
                </a:cubicBezTo>
                <a:cubicBezTo>
                  <a:pt x="65901" y="91647"/>
                  <a:pt x="65901" y="91647"/>
                  <a:pt x="65901" y="91647"/>
                </a:cubicBezTo>
                <a:cubicBezTo>
                  <a:pt x="71065" y="90249"/>
                  <a:pt x="72786" y="86056"/>
                  <a:pt x="72786" y="81863"/>
                </a:cubicBezTo>
                <a:cubicBezTo>
                  <a:pt x="72786" y="76073"/>
                  <a:pt x="67622" y="70482"/>
                  <a:pt x="59016" y="7048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square" lIns="91440" tIns="45720" rIns="91440" bIns="45720" anchor="ctr">
            <a:normAutofit fontScale="25000" lnSpcReduction="20000"/>
          </a:bodyPr>
          <a:lstStyle/>
          <a:p>
            <a:pPr algn="ctr"/>
            <a:endParaRPr/>
          </a:p>
        </p:txBody>
      </p:sp>
      <p:sp>
        <p:nvSpPr>
          <p:cNvPr id="2" name="íšḻîḋè">
            <a:extLst>
              <a:ext uri="{FF2B5EF4-FFF2-40B4-BE49-F238E27FC236}">
                <a16:creationId xmlns:a16="http://schemas.microsoft.com/office/drawing/2014/main" id="{D9D6893B-1CDA-CD3D-3347-5CB18044D241}"/>
              </a:ext>
            </a:extLst>
          </p:cNvPr>
          <p:cNvSpPr/>
          <p:nvPr/>
        </p:nvSpPr>
        <p:spPr>
          <a:xfrm>
            <a:off x="1536051" y="3071540"/>
            <a:ext cx="10370467" cy="2037169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 anchorCtr="0">
            <a:noAutofit/>
          </a:bodyPr>
          <a:lstStyle/>
          <a:p>
            <a:pPr marL="342900" indent="-342900">
              <a:lnSpc>
                <a:spcPct val="12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sz="2200" dirty="0"/>
              <a:t>满足要求是以</a:t>
            </a:r>
            <a:r>
              <a:rPr lang="en-US" altLang="zh-CN" sz="2200" dirty="0"/>
              <a:t>2</a:t>
            </a:r>
            <a:r>
              <a:rPr lang="zh-CN" altLang="en-US" sz="2200" dirty="0"/>
              <a:t>的幂为单位的</a:t>
            </a:r>
          </a:p>
          <a:p>
            <a:pPr marL="342900" indent="-342900">
              <a:lnSpc>
                <a:spcPct val="12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sz="2200" dirty="0"/>
              <a:t>如果请求不为</a:t>
            </a:r>
            <a:r>
              <a:rPr lang="en-US" altLang="zh-CN" sz="2200" dirty="0"/>
              <a:t>2</a:t>
            </a:r>
            <a:r>
              <a:rPr lang="zh-CN" altLang="en-US" sz="2200" dirty="0"/>
              <a:t>的幂，则需要调整到下一个更大的</a:t>
            </a:r>
            <a:r>
              <a:rPr lang="en-US" altLang="zh-CN" sz="2200" dirty="0"/>
              <a:t>2</a:t>
            </a:r>
            <a:r>
              <a:rPr lang="zh-CN" altLang="en-US" sz="2200" dirty="0"/>
              <a:t>的幂：先计算一个</a:t>
            </a:r>
            <a:r>
              <a:rPr lang="en-US" altLang="zh-CN" sz="2200" dirty="0" err="1"/>
              <a:t>i</a:t>
            </a:r>
            <a:r>
              <a:rPr lang="zh-CN" altLang="en-US" sz="2200" dirty="0"/>
              <a:t>值，使</a:t>
            </a:r>
            <a:r>
              <a:rPr lang="en-US" altLang="zh-CN" sz="2200" dirty="0"/>
              <a:t>2i-1&lt;n&lt;=2i</a:t>
            </a:r>
            <a:r>
              <a:rPr lang="zh-CN" altLang="en-US" sz="2200" dirty="0"/>
              <a:t>，在</a:t>
            </a:r>
            <a:r>
              <a:rPr lang="en-US" altLang="zh-CN" sz="2200" dirty="0"/>
              <a:t>2i</a:t>
            </a:r>
            <a:r>
              <a:rPr lang="zh-CN" altLang="en-US" sz="2200" dirty="0"/>
              <a:t>的空闲区表中找</a:t>
            </a:r>
          </a:p>
          <a:p>
            <a:pPr marL="342900" indent="-342900">
              <a:lnSpc>
                <a:spcPct val="12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sz="2200" dirty="0"/>
              <a:t>当分配需求小于现在可用内存时，当前段就分为两个更小的</a:t>
            </a:r>
            <a:r>
              <a:rPr lang="en-US" altLang="zh-CN" sz="2200" dirty="0"/>
              <a:t>2</a:t>
            </a:r>
            <a:r>
              <a:rPr lang="zh-CN" altLang="en-US" sz="2200" dirty="0"/>
              <a:t>的幂段</a:t>
            </a:r>
          </a:p>
          <a:p>
            <a:pPr marL="800100" lvl="1" indent="-342900">
              <a:lnSpc>
                <a:spcPct val="120000"/>
              </a:lnSpc>
              <a:buClr>
                <a:srgbClr val="FF0000"/>
              </a:buClr>
              <a:buFont typeface="Wingdings" panose="05000000000000000000" pitchFamily="2" charset="2"/>
              <a:buChar char="l"/>
            </a:pPr>
            <a:r>
              <a:rPr lang="zh-CN" altLang="en-US" sz="2200" dirty="0"/>
              <a:t>继续上述操作直到合适的段大小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69925" y="78668"/>
            <a:ext cx="70262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</a:rPr>
              <a:t>基于索引搜索的分配算法</a:t>
            </a:r>
            <a:r>
              <a:rPr lang="en-US" altLang="zh-CN" sz="2800" b="1" dirty="0">
                <a:solidFill>
                  <a:schemeClr val="bg1"/>
                </a:solidFill>
              </a:rPr>
              <a:t>(2)</a:t>
            </a:r>
            <a:endParaRPr lang="zh-CN" altLang="en-US" sz="2800" b="1" dirty="0">
              <a:solidFill>
                <a:schemeClr val="bg1"/>
              </a:solidFill>
            </a:endParaRPr>
          </a:p>
        </p:txBody>
      </p:sp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66" t="1498" r="7864" b="1498"/>
          <a:stretch>
            <a:fillRect/>
          </a:stretch>
        </p:blipFill>
        <p:spPr bwMode="auto">
          <a:xfrm>
            <a:off x="3453886" y="1171978"/>
            <a:ext cx="5728751" cy="4945906"/>
          </a:xfrm>
          <a:prstGeom prst="rect">
            <a:avLst/>
          </a:prstGeom>
          <a:noFill/>
          <a:ln w="38100" cmpd="dbl">
            <a:solidFill>
              <a:srgbClr val="CC66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69925" y="78668"/>
            <a:ext cx="70262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</a:rPr>
              <a:t>存储器的层次结构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622564" y="1429474"/>
            <a:ext cx="10198376" cy="2446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  <a:spcAft>
                <a:spcPts val="600"/>
              </a:spcAft>
            </a:pPr>
            <a:r>
              <a:rPr lang="zh-CN" altLang="en-US" sz="2400" dirty="0">
                <a:solidFill>
                  <a:srgbClr val="FF0000"/>
                </a:solidFill>
                <a:latin typeface="+mn-ea"/>
              </a:rPr>
              <a:t>存储层次</a:t>
            </a:r>
          </a:p>
          <a:p>
            <a:pPr marL="342900" indent="-342900" algn="just">
              <a:lnSpc>
                <a:spcPct val="150000"/>
              </a:lnSpc>
              <a:spcAft>
                <a:spcPts val="600"/>
              </a:spcAft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altLang="zh-CN" sz="2200" dirty="0">
                <a:latin typeface="+mn-ea"/>
              </a:rPr>
              <a:t>CPU</a:t>
            </a:r>
            <a:r>
              <a:rPr lang="zh-CN" altLang="en-US" sz="2200" dirty="0">
                <a:latin typeface="+mn-ea"/>
              </a:rPr>
              <a:t>寄存器</a:t>
            </a:r>
          </a:p>
          <a:p>
            <a:pPr marL="342900" indent="-342900" algn="just">
              <a:lnSpc>
                <a:spcPct val="150000"/>
              </a:lnSpc>
              <a:spcAft>
                <a:spcPts val="600"/>
              </a:spcAft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sz="2200" dirty="0">
                <a:latin typeface="+mn-ea"/>
              </a:rPr>
              <a:t>辅存：固定磁盘、可移动介质</a:t>
            </a:r>
          </a:p>
          <a:p>
            <a:pPr algn="just">
              <a:lnSpc>
                <a:spcPct val="150000"/>
              </a:lnSpc>
              <a:spcAft>
                <a:spcPts val="600"/>
              </a:spcAft>
            </a:pPr>
            <a:r>
              <a:rPr lang="zh-CN" altLang="en-US" sz="2400" dirty="0">
                <a:solidFill>
                  <a:srgbClr val="FF0000"/>
                </a:solidFill>
                <a:latin typeface="+mn-ea"/>
              </a:rPr>
              <a:t>层次越高，访问速度越快，价格也越高，存储容量也最小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1622564" y="3978615"/>
            <a:ext cx="6338680" cy="1211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  <a:spcAft>
                <a:spcPts val="600"/>
              </a:spcAft>
            </a:pPr>
            <a:r>
              <a:rPr lang="zh-CN" altLang="en-US" sz="2400" dirty="0">
                <a:latin typeface="+mn-ea"/>
              </a:rPr>
              <a:t>寄存器和主存掉电后存储的信息不再存在</a:t>
            </a:r>
          </a:p>
          <a:p>
            <a:pPr algn="just">
              <a:lnSpc>
                <a:spcPct val="150000"/>
              </a:lnSpc>
              <a:spcAft>
                <a:spcPts val="600"/>
              </a:spcAft>
            </a:pPr>
            <a:r>
              <a:rPr lang="zh-CN" altLang="en-US" sz="2400" dirty="0">
                <a:latin typeface="+mn-ea"/>
              </a:rPr>
              <a:t>辅存的信息长期保存</a:t>
            </a: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99455" y="1526341"/>
            <a:ext cx="527050" cy="527050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99455" y="3300906"/>
            <a:ext cx="527050" cy="527050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99455" y="4057781"/>
            <a:ext cx="527050" cy="527050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99455" y="4663563"/>
            <a:ext cx="527050" cy="527050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  <p:sp>
        <p:nvSpPr>
          <p:cNvPr id="10" name="文本框 9"/>
          <p:cNvSpPr txBox="1"/>
          <p:nvPr/>
        </p:nvSpPr>
        <p:spPr>
          <a:xfrm>
            <a:off x="4448106" y="2030990"/>
            <a:ext cx="6338680" cy="5403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spcAft>
                <a:spcPts val="600"/>
              </a:spcAft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sz="2200" dirty="0">
                <a:latin typeface="+mn-ea"/>
              </a:rPr>
              <a:t>主存：高速缓存、主存储器、磁盘缓存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69925" y="78668"/>
            <a:ext cx="70262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</a:rPr>
              <a:t>基于索引搜索的分配算法</a:t>
            </a:r>
            <a:r>
              <a:rPr lang="en-US" altLang="zh-CN" sz="2800" b="1" dirty="0">
                <a:solidFill>
                  <a:schemeClr val="bg1"/>
                </a:solidFill>
              </a:rPr>
              <a:t>(3)</a:t>
            </a:r>
            <a:endParaRPr lang="zh-CN" altLang="en-US" sz="2800" b="1" dirty="0">
              <a:solidFill>
                <a:schemeClr val="bg1"/>
              </a:solidFill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669924" y="1128133"/>
            <a:ext cx="10277467" cy="586042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zh-CN" altLang="en-US" sz="2400" b="1" dirty="0">
                <a:solidFill>
                  <a:srgbClr val="C00000"/>
                </a:solidFill>
              </a:rPr>
              <a:t>哈希算法</a:t>
            </a:r>
          </a:p>
        </p:txBody>
      </p:sp>
      <p:grpSp>
        <p:nvGrpSpPr>
          <p:cNvPr id="31" name="185926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69924" y="1714175"/>
            <a:ext cx="10838960" cy="4334858"/>
            <a:chOff x="660400" y="1580300"/>
            <a:chExt cx="10838960" cy="4334858"/>
          </a:xfrm>
        </p:grpSpPr>
        <p:sp>
          <p:nvSpPr>
            <p:cNvPr id="32" name="íṥḻîḑe"/>
            <p:cNvSpPr/>
            <p:nvPr/>
          </p:nvSpPr>
          <p:spPr>
            <a:xfrm>
              <a:off x="682048" y="1580300"/>
              <a:ext cx="3476055" cy="2567583"/>
            </a:xfrm>
            <a:prstGeom prst="rect">
              <a:avLst/>
            </a:prstGeom>
            <a:blipFill>
              <a:blip r:embed="rId3"/>
              <a:srcRect/>
              <a:stretch>
                <a:fillRect t="-17779" b="-17603"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4" name="ïşḻiḍé"/>
            <p:cNvSpPr/>
            <p:nvPr/>
          </p:nvSpPr>
          <p:spPr>
            <a:xfrm>
              <a:off x="660400" y="4245058"/>
              <a:ext cx="3517243" cy="1670100"/>
            </a:xfrm>
            <a:prstGeom prst="rect">
              <a:avLst/>
            </a:prstGeom>
            <a:solidFill>
              <a:schemeClr val="bg1"/>
            </a:solidFill>
            <a:ln w="9525"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/>
                  </a:gs>
                </a:gsLst>
                <a:lin ang="54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>
                <a:lnSpc>
                  <a:spcPct val="112000"/>
                </a:lnSpc>
              </a:pPr>
              <a:r>
                <a:rPr lang="zh-CN" altLang="en-US" sz="2400" dirty="0">
                  <a:solidFill>
                    <a:schemeClr val="tx1"/>
                  </a:solidFill>
                </a:rPr>
                <a:t>建立哈希函数，构造一张以空闲分区大小为关键字的哈希表，该表的每一个表项对应于一个空闲分区链表的头指针。</a:t>
              </a:r>
            </a:p>
          </p:txBody>
        </p:sp>
        <p:sp>
          <p:nvSpPr>
            <p:cNvPr id="36" name="îŝļiḋe"/>
            <p:cNvSpPr/>
            <p:nvPr/>
          </p:nvSpPr>
          <p:spPr>
            <a:xfrm>
              <a:off x="4352677" y="1580300"/>
              <a:ext cx="3476055" cy="2567583"/>
            </a:xfrm>
            <a:prstGeom prst="rect">
              <a:avLst/>
            </a:prstGeom>
            <a:blipFill>
              <a:blip r:embed="rId4"/>
              <a:srcRect/>
              <a:stretch>
                <a:fillRect t="-50445" b="-49949"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8" name="ïšlïḑè"/>
            <p:cNvSpPr/>
            <p:nvPr/>
          </p:nvSpPr>
          <p:spPr>
            <a:xfrm>
              <a:off x="4331029" y="4245058"/>
              <a:ext cx="3517243" cy="1670100"/>
            </a:xfrm>
            <a:prstGeom prst="rect">
              <a:avLst/>
            </a:prstGeom>
            <a:solidFill>
              <a:schemeClr val="bg1"/>
            </a:solidFill>
            <a:ln w="9525"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/>
                  </a:gs>
                </a:gsLst>
                <a:lin ang="54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>
                <a:lnSpc>
                  <a:spcPct val="112000"/>
                </a:lnSpc>
              </a:pPr>
              <a:r>
                <a:rPr lang="zh-CN" altLang="en-US" sz="2400" dirty="0">
                  <a:solidFill>
                    <a:schemeClr val="tx1"/>
                  </a:solidFill>
                </a:rPr>
                <a:t>进行分配时，根据空闲区大小，通过计算哈希函数，得到在哈希表中的位置，找到对应的空闲分区链表。</a:t>
              </a:r>
            </a:p>
          </p:txBody>
        </p:sp>
        <p:sp>
          <p:nvSpPr>
            <p:cNvPr id="39" name="íŝḻiďé"/>
            <p:cNvSpPr/>
            <p:nvPr/>
          </p:nvSpPr>
          <p:spPr>
            <a:xfrm>
              <a:off x="8023305" y="1580300"/>
              <a:ext cx="3476055" cy="2567583"/>
            </a:xfrm>
            <a:prstGeom prst="rect">
              <a:avLst/>
            </a:prstGeom>
            <a:blipFill>
              <a:blip r:embed="rId5"/>
              <a:srcRect/>
              <a:stretch>
                <a:fillRect l="-5418" r="-5379"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0" name="í$ḷîḋe"/>
            <p:cNvSpPr/>
            <p:nvPr/>
          </p:nvSpPr>
          <p:spPr>
            <a:xfrm>
              <a:off x="8001657" y="4245058"/>
              <a:ext cx="3497703" cy="1120422"/>
            </a:xfrm>
            <a:prstGeom prst="rect">
              <a:avLst/>
            </a:prstGeom>
            <a:solidFill>
              <a:schemeClr val="bg1"/>
            </a:solidFill>
            <a:ln w="9525"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/>
                  </a:gs>
                </a:gsLst>
                <a:lin ang="54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>
                <a:lnSpc>
                  <a:spcPct val="123000"/>
                </a:lnSpc>
              </a:pPr>
              <a:r>
                <a:rPr lang="zh-CN" altLang="en-US" sz="2400" dirty="0">
                  <a:solidFill>
                    <a:srgbClr val="FF0000"/>
                  </a:solidFill>
                </a:rPr>
                <a:t>优点：查找快速！</a:t>
              </a:r>
            </a:p>
          </p:txBody>
        </p:sp>
      </p:grp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69925" y="78668"/>
            <a:ext cx="70262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</a:rPr>
              <a:t>内存分配流程</a:t>
            </a:r>
          </a:p>
        </p:txBody>
      </p:sp>
      <p:grpSp>
        <p:nvGrpSpPr>
          <p:cNvPr id="11" name="Group 33"/>
          <p:cNvGrpSpPr/>
          <p:nvPr/>
        </p:nvGrpSpPr>
        <p:grpSpPr bwMode="auto">
          <a:xfrm>
            <a:off x="862958" y="1100813"/>
            <a:ext cx="8394959" cy="5620213"/>
            <a:chOff x="-336" y="144"/>
            <a:chExt cx="4608" cy="3483"/>
          </a:xfrm>
          <a:noFill/>
        </p:grpSpPr>
        <p:sp>
          <p:nvSpPr>
            <p:cNvPr id="12" name="Rectangle 4"/>
            <p:cNvSpPr>
              <a:spLocks noChangeArrowheads="1"/>
            </p:cNvSpPr>
            <p:nvPr/>
          </p:nvSpPr>
          <p:spPr bwMode="auto">
            <a:xfrm>
              <a:off x="656" y="144"/>
              <a:ext cx="1296" cy="286"/>
            </a:xfrm>
            <a:prstGeom prst="rect">
              <a:avLst/>
            </a:prstGeom>
            <a:grpFill/>
            <a:ln w="28575">
              <a:solidFill>
                <a:srgbClr val="FFC000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algn="ctr">
                <a:buFont typeface="Monotype Sorts" pitchFamily="2" charset="2"/>
                <a:buNone/>
                <a:defRPr/>
              </a:pPr>
              <a:r>
                <a:rPr lang="zh-CN" altLang="en-US" sz="2000" b="1" dirty="0">
                  <a:solidFill>
                    <a:srgbClr val="C00000"/>
                  </a:solidFill>
                  <a:latin typeface="Arial" panose="020B0604020202020204" pitchFamily="34" charset="0"/>
                </a:rPr>
                <a:t>从头开始查表</a:t>
              </a:r>
            </a:p>
          </p:txBody>
        </p:sp>
        <p:sp>
          <p:nvSpPr>
            <p:cNvPr id="13" name="Rectangle 5"/>
            <p:cNvSpPr>
              <a:spLocks noChangeArrowheads="1"/>
            </p:cNvSpPr>
            <p:nvPr/>
          </p:nvSpPr>
          <p:spPr bwMode="auto">
            <a:xfrm>
              <a:off x="2736" y="1240"/>
              <a:ext cx="1536" cy="336"/>
            </a:xfrm>
            <a:prstGeom prst="rect">
              <a:avLst/>
            </a:prstGeom>
            <a:grpFill/>
            <a:ln w="28575">
              <a:solidFill>
                <a:srgbClr val="FFC000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algn="ctr">
                <a:buFont typeface="Monotype Sorts" pitchFamily="2" charset="2"/>
                <a:buNone/>
                <a:defRPr/>
              </a:pPr>
              <a:r>
                <a:rPr lang="zh-CN" altLang="en-US" sz="2000" b="1" dirty="0">
                  <a:solidFill>
                    <a:srgbClr val="C00000"/>
                  </a:solidFill>
                  <a:latin typeface="Arial" panose="020B0604020202020204" pitchFamily="34" charset="0"/>
                </a:rPr>
                <a:t>继续检索下一个表项</a:t>
              </a:r>
            </a:p>
          </p:txBody>
        </p:sp>
        <p:sp>
          <p:nvSpPr>
            <p:cNvPr id="14" name="Rectangle 6"/>
            <p:cNvSpPr>
              <a:spLocks noChangeArrowheads="1"/>
            </p:cNvSpPr>
            <p:nvPr/>
          </p:nvSpPr>
          <p:spPr bwMode="auto">
            <a:xfrm>
              <a:off x="2607" y="2251"/>
              <a:ext cx="1536" cy="344"/>
            </a:xfrm>
            <a:prstGeom prst="rect">
              <a:avLst/>
            </a:prstGeom>
            <a:grpFill/>
            <a:ln w="28575">
              <a:solidFill>
                <a:srgbClr val="FFC000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algn="ctr">
                <a:buFont typeface="Monotype Sorts" pitchFamily="2" charset="2"/>
                <a:buNone/>
                <a:defRPr/>
              </a:pPr>
              <a:r>
                <a:rPr lang="zh-CN" altLang="en-US" sz="2000" b="1" dirty="0">
                  <a:solidFill>
                    <a:srgbClr val="C00000"/>
                  </a:solidFill>
                  <a:latin typeface="Arial" panose="020B0604020202020204" pitchFamily="34" charset="0"/>
                </a:rPr>
                <a:t>将该分区从链中移出</a:t>
              </a:r>
            </a:p>
          </p:txBody>
        </p:sp>
        <p:sp>
          <p:nvSpPr>
            <p:cNvPr id="15" name="Rectangle 7"/>
            <p:cNvSpPr>
              <a:spLocks noChangeArrowheads="1"/>
            </p:cNvSpPr>
            <p:nvPr/>
          </p:nvSpPr>
          <p:spPr bwMode="auto">
            <a:xfrm>
              <a:off x="72" y="2264"/>
              <a:ext cx="2412" cy="343"/>
            </a:xfrm>
            <a:prstGeom prst="rect">
              <a:avLst/>
            </a:prstGeom>
            <a:grpFill/>
            <a:ln w="28575">
              <a:solidFill>
                <a:srgbClr val="FFC000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algn="ctr">
                <a:buFont typeface="Monotype Sorts" pitchFamily="2" charset="2"/>
                <a:buNone/>
                <a:defRPr/>
              </a:pPr>
              <a:r>
                <a:rPr lang="zh-CN" altLang="en-US" sz="2000" b="1" dirty="0">
                  <a:solidFill>
                    <a:srgbClr val="C00000"/>
                  </a:solidFill>
                  <a:latin typeface="Arial" panose="020B0604020202020204" pitchFamily="34" charset="0"/>
                </a:rPr>
                <a:t>从该分区中划出</a:t>
              </a:r>
              <a:r>
                <a:rPr lang="en-US" altLang="zh-CN" sz="2000" b="1" dirty="0" err="1">
                  <a:solidFill>
                    <a:srgbClr val="C00000"/>
                  </a:solidFill>
                  <a:latin typeface="Arial" panose="020B0604020202020204" pitchFamily="34" charset="0"/>
                </a:rPr>
                <a:t>u.size</a:t>
              </a:r>
              <a:r>
                <a:rPr lang="zh-CN" altLang="en-US" sz="2000" b="1" dirty="0">
                  <a:solidFill>
                    <a:srgbClr val="C00000"/>
                  </a:solidFill>
                  <a:latin typeface="Arial" panose="020B0604020202020204" pitchFamily="34" charset="0"/>
                </a:rPr>
                <a:t>大小的分区</a:t>
              </a:r>
            </a:p>
          </p:txBody>
        </p:sp>
        <p:sp>
          <p:nvSpPr>
            <p:cNvPr id="16" name="Rectangle 8"/>
            <p:cNvSpPr>
              <a:spLocks noChangeArrowheads="1"/>
            </p:cNvSpPr>
            <p:nvPr/>
          </p:nvSpPr>
          <p:spPr bwMode="auto">
            <a:xfrm>
              <a:off x="-336" y="2880"/>
              <a:ext cx="3245" cy="313"/>
            </a:xfrm>
            <a:prstGeom prst="rect">
              <a:avLst/>
            </a:prstGeom>
            <a:grpFill/>
            <a:ln w="28575">
              <a:solidFill>
                <a:srgbClr val="FFC000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algn="ctr">
                <a:buFont typeface="Monotype Sorts" pitchFamily="2" charset="2"/>
                <a:buNone/>
                <a:defRPr/>
              </a:pPr>
              <a:r>
                <a:rPr lang="zh-CN" altLang="en-US" sz="2000" b="1" dirty="0">
                  <a:solidFill>
                    <a:srgbClr val="C00000"/>
                  </a:solidFill>
                  <a:latin typeface="Arial" panose="020B0604020202020204" pitchFamily="34" charset="0"/>
                </a:rPr>
                <a:t>将该分区分配给请求者，修改有关数据结构</a:t>
              </a:r>
            </a:p>
          </p:txBody>
        </p:sp>
        <p:sp>
          <p:nvSpPr>
            <p:cNvPr id="17" name="AutoShape 9"/>
            <p:cNvSpPr>
              <a:spLocks noChangeArrowheads="1"/>
            </p:cNvSpPr>
            <p:nvPr/>
          </p:nvSpPr>
          <p:spPr bwMode="auto">
            <a:xfrm>
              <a:off x="498" y="672"/>
              <a:ext cx="1592" cy="384"/>
            </a:xfrm>
            <a:prstGeom prst="flowChartDecision">
              <a:avLst/>
            </a:prstGeom>
            <a:grpFill/>
            <a:ln w="28575">
              <a:solidFill>
                <a:srgbClr val="FFC000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algn="ctr">
                <a:buFont typeface="Monotype Sorts" pitchFamily="2" charset="2"/>
                <a:buNone/>
                <a:defRPr/>
              </a:pPr>
              <a:r>
                <a:rPr lang="zh-CN" altLang="en-US" b="1" dirty="0">
                  <a:solidFill>
                    <a:srgbClr val="C00000"/>
                  </a:solidFill>
                  <a:latin typeface="Arial" panose="020B0604020202020204" pitchFamily="34" charset="0"/>
                </a:rPr>
                <a:t>检索完否？</a:t>
              </a:r>
            </a:p>
          </p:txBody>
        </p:sp>
        <p:sp>
          <p:nvSpPr>
            <p:cNvPr id="18" name="AutoShape 10"/>
            <p:cNvSpPr>
              <a:spLocks noChangeArrowheads="1"/>
            </p:cNvSpPr>
            <p:nvPr/>
          </p:nvSpPr>
          <p:spPr bwMode="auto">
            <a:xfrm>
              <a:off x="490" y="1208"/>
              <a:ext cx="1592" cy="384"/>
            </a:xfrm>
            <a:prstGeom prst="flowChartDecision">
              <a:avLst/>
            </a:prstGeom>
            <a:grpFill/>
            <a:ln w="28575">
              <a:solidFill>
                <a:srgbClr val="FFC000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algn="ctr">
                <a:buFont typeface="Monotype Sorts" pitchFamily="2" charset="2"/>
                <a:buNone/>
                <a:defRPr/>
              </a:pPr>
              <a:r>
                <a:rPr lang="en-US" altLang="zh-CN" sz="2000" b="1" dirty="0" err="1">
                  <a:solidFill>
                    <a:srgbClr val="C00000"/>
                  </a:solidFill>
                  <a:latin typeface="Arial" panose="020B0604020202020204" pitchFamily="34" charset="0"/>
                </a:rPr>
                <a:t>m.size</a:t>
              </a:r>
              <a:r>
                <a:rPr lang="en-US" altLang="zh-CN" sz="2000" b="1" dirty="0">
                  <a:solidFill>
                    <a:srgbClr val="C00000"/>
                  </a:solidFill>
                  <a:latin typeface="Arial" panose="020B0604020202020204" pitchFamily="34" charset="0"/>
                </a:rPr>
                <a:t>&gt;</a:t>
              </a:r>
              <a:r>
                <a:rPr lang="en-US" altLang="zh-CN" sz="2000" b="1" dirty="0" err="1">
                  <a:solidFill>
                    <a:srgbClr val="C00000"/>
                  </a:solidFill>
                  <a:latin typeface="Arial" panose="020B0604020202020204" pitchFamily="34" charset="0"/>
                </a:rPr>
                <a:t>u.size</a:t>
              </a:r>
              <a:r>
                <a:rPr lang="en-US" altLang="zh-CN" sz="2000" b="1" dirty="0">
                  <a:solidFill>
                    <a:srgbClr val="C00000"/>
                  </a:solidFill>
                  <a:latin typeface="Arial" panose="020B0604020202020204" pitchFamily="34" charset="0"/>
                </a:rPr>
                <a:t>?</a:t>
              </a:r>
            </a:p>
          </p:txBody>
        </p:sp>
        <p:sp>
          <p:nvSpPr>
            <p:cNvPr id="19" name="AutoShape 11"/>
            <p:cNvSpPr>
              <a:spLocks noChangeArrowheads="1"/>
            </p:cNvSpPr>
            <p:nvPr/>
          </p:nvSpPr>
          <p:spPr bwMode="auto">
            <a:xfrm>
              <a:off x="215" y="1728"/>
              <a:ext cx="2137" cy="384"/>
            </a:xfrm>
            <a:prstGeom prst="flowChartDecision">
              <a:avLst/>
            </a:prstGeom>
            <a:grpFill/>
            <a:ln w="28575">
              <a:solidFill>
                <a:srgbClr val="FFC000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algn="ctr">
                <a:buFont typeface="Monotype Sorts" pitchFamily="2" charset="2"/>
                <a:buNone/>
                <a:defRPr/>
              </a:pPr>
              <a:r>
                <a:rPr lang="en-US" altLang="zh-CN" sz="2000" b="1" dirty="0" err="1">
                  <a:solidFill>
                    <a:srgbClr val="C00000"/>
                  </a:solidFill>
                  <a:latin typeface="Arial" panose="020B0604020202020204" pitchFamily="34" charset="0"/>
                </a:rPr>
                <a:t>m.size-u.size</a:t>
              </a:r>
              <a:r>
                <a:rPr lang="en-US" altLang="zh-CN" sz="2000" b="1" dirty="0">
                  <a:solidFill>
                    <a:srgbClr val="C00000"/>
                  </a:solidFill>
                  <a:latin typeface="Arial" panose="020B0604020202020204" pitchFamily="34" charset="0"/>
                </a:rPr>
                <a:t>&lt;=size?</a:t>
              </a:r>
            </a:p>
          </p:txBody>
        </p:sp>
        <p:cxnSp>
          <p:nvCxnSpPr>
            <p:cNvPr id="21" name="AutoShape 12"/>
            <p:cNvCxnSpPr>
              <a:cxnSpLocks noChangeShapeType="1"/>
              <a:stCxn id="12" idx="2"/>
              <a:endCxn id="17" idx="0"/>
            </p:cNvCxnSpPr>
            <p:nvPr/>
          </p:nvCxnSpPr>
          <p:spPr bwMode="auto">
            <a:xfrm flipH="1">
              <a:off x="1294" y="430"/>
              <a:ext cx="10" cy="242"/>
            </a:xfrm>
            <a:prstGeom prst="straightConnector1">
              <a:avLst/>
            </a:prstGeom>
            <a:grpFill/>
            <a:ln w="28575">
              <a:solidFill>
                <a:srgbClr val="FFC000"/>
              </a:solidFill>
              <a:round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AutoShape 13"/>
            <p:cNvCxnSpPr>
              <a:cxnSpLocks noChangeShapeType="1"/>
              <a:stCxn id="17" idx="2"/>
              <a:endCxn id="18" idx="0"/>
            </p:cNvCxnSpPr>
            <p:nvPr/>
          </p:nvCxnSpPr>
          <p:spPr bwMode="auto">
            <a:xfrm flipH="1">
              <a:off x="1286" y="1056"/>
              <a:ext cx="8" cy="152"/>
            </a:xfrm>
            <a:prstGeom prst="straightConnector1">
              <a:avLst/>
            </a:prstGeom>
            <a:grpFill/>
            <a:ln w="28575">
              <a:solidFill>
                <a:srgbClr val="FFC000"/>
              </a:solidFill>
              <a:round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AutoShape 14"/>
            <p:cNvCxnSpPr>
              <a:cxnSpLocks noChangeShapeType="1"/>
              <a:stCxn id="18" idx="2"/>
              <a:endCxn id="19" idx="0"/>
            </p:cNvCxnSpPr>
            <p:nvPr/>
          </p:nvCxnSpPr>
          <p:spPr bwMode="auto">
            <a:xfrm flipH="1">
              <a:off x="1283" y="1592"/>
              <a:ext cx="3" cy="136"/>
            </a:xfrm>
            <a:prstGeom prst="straightConnector1">
              <a:avLst/>
            </a:prstGeom>
            <a:grpFill/>
            <a:ln w="28575">
              <a:solidFill>
                <a:srgbClr val="FFC000"/>
              </a:solidFill>
              <a:round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AutoShape 15"/>
            <p:cNvCxnSpPr>
              <a:cxnSpLocks noChangeShapeType="1"/>
              <a:stCxn id="19" idx="2"/>
              <a:endCxn id="15" idx="0"/>
            </p:cNvCxnSpPr>
            <p:nvPr/>
          </p:nvCxnSpPr>
          <p:spPr bwMode="auto">
            <a:xfrm flipH="1">
              <a:off x="1278" y="2112"/>
              <a:ext cx="5" cy="152"/>
            </a:xfrm>
            <a:prstGeom prst="straightConnector1">
              <a:avLst/>
            </a:prstGeom>
            <a:grpFill/>
            <a:ln w="28575">
              <a:solidFill>
                <a:srgbClr val="FFC000"/>
              </a:solidFill>
              <a:round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AutoShape 16"/>
            <p:cNvCxnSpPr>
              <a:cxnSpLocks noChangeShapeType="1"/>
              <a:stCxn id="15" idx="2"/>
            </p:cNvCxnSpPr>
            <p:nvPr/>
          </p:nvCxnSpPr>
          <p:spPr bwMode="auto">
            <a:xfrm>
              <a:off x="1278" y="2607"/>
              <a:ext cx="0" cy="260"/>
            </a:xfrm>
            <a:prstGeom prst="straightConnector1">
              <a:avLst/>
            </a:prstGeom>
            <a:grpFill/>
            <a:ln w="28575">
              <a:solidFill>
                <a:srgbClr val="FFC000"/>
              </a:solidFill>
              <a:round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6" name="AutoShape 17"/>
            <p:cNvSpPr>
              <a:spLocks noChangeArrowheads="1"/>
            </p:cNvSpPr>
            <p:nvPr/>
          </p:nvSpPr>
          <p:spPr bwMode="auto">
            <a:xfrm>
              <a:off x="3064" y="688"/>
              <a:ext cx="816" cy="336"/>
            </a:xfrm>
            <a:prstGeom prst="flowChartAlternateProcess">
              <a:avLst/>
            </a:prstGeom>
            <a:grpFill/>
            <a:ln w="28575">
              <a:solidFill>
                <a:srgbClr val="FFC000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algn="ctr">
                <a:buFont typeface="Monotype Sorts" pitchFamily="2" charset="2"/>
                <a:buNone/>
                <a:defRPr/>
              </a:pPr>
              <a:r>
                <a:rPr lang="zh-CN" altLang="en-US" sz="2000" b="1">
                  <a:solidFill>
                    <a:srgbClr val="C00000"/>
                  </a:solidFill>
                  <a:latin typeface="Arial" panose="020B0604020202020204" pitchFamily="34" charset="0"/>
                </a:rPr>
                <a:t>返回</a:t>
              </a:r>
            </a:p>
          </p:txBody>
        </p:sp>
        <p:sp>
          <p:nvSpPr>
            <p:cNvPr id="27" name="AutoShape 18"/>
            <p:cNvSpPr>
              <a:spLocks noChangeArrowheads="1"/>
            </p:cNvSpPr>
            <p:nvPr/>
          </p:nvSpPr>
          <p:spPr bwMode="auto">
            <a:xfrm>
              <a:off x="870" y="3355"/>
              <a:ext cx="816" cy="272"/>
            </a:xfrm>
            <a:prstGeom prst="flowChartAlternateProcess">
              <a:avLst/>
            </a:prstGeom>
            <a:grpFill/>
            <a:ln w="28575">
              <a:solidFill>
                <a:srgbClr val="FFC000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algn="ctr">
                <a:buFont typeface="Monotype Sorts" pitchFamily="2" charset="2"/>
                <a:buNone/>
                <a:defRPr/>
              </a:pPr>
              <a:r>
                <a:rPr lang="zh-CN" altLang="en-US" sz="2000" b="1" dirty="0">
                  <a:solidFill>
                    <a:srgbClr val="C00000"/>
                  </a:solidFill>
                  <a:latin typeface="Arial" panose="020B0604020202020204" pitchFamily="34" charset="0"/>
                </a:rPr>
                <a:t>返回</a:t>
              </a:r>
            </a:p>
          </p:txBody>
        </p:sp>
        <p:cxnSp>
          <p:nvCxnSpPr>
            <p:cNvPr id="28" name="AutoShape 19"/>
            <p:cNvCxnSpPr>
              <a:cxnSpLocks noChangeShapeType="1"/>
              <a:stCxn id="16" idx="2"/>
            </p:cNvCxnSpPr>
            <p:nvPr/>
          </p:nvCxnSpPr>
          <p:spPr bwMode="auto">
            <a:xfrm flipH="1">
              <a:off x="1286" y="3193"/>
              <a:ext cx="1" cy="168"/>
            </a:xfrm>
            <a:prstGeom prst="straightConnector1">
              <a:avLst/>
            </a:prstGeom>
            <a:grpFill/>
            <a:ln w="28575">
              <a:solidFill>
                <a:srgbClr val="FFC000"/>
              </a:solidFill>
              <a:round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0" name="AutoShape 20"/>
            <p:cNvCxnSpPr>
              <a:cxnSpLocks noChangeShapeType="1"/>
              <a:stCxn id="19" idx="3"/>
              <a:endCxn id="14" idx="0"/>
            </p:cNvCxnSpPr>
            <p:nvPr/>
          </p:nvCxnSpPr>
          <p:spPr bwMode="auto">
            <a:xfrm>
              <a:off x="2352" y="1920"/>
              <a:ext cx="1023" cy="331"/>
            </a:xfrm>
            <a:prstGeom prst="bentConnector2">
              <a:avLst/>
            </a:prstGeom>
            <a:grpFill/>
            <a:ln w="28575">
              <a:solidFill>
                <a:srgbClr val="FFC000"/>
              </a:solidFill>
              <a:miter lim="800000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3" name="AutoShape 22"/>
            <p:cNvCxnSpPr>
              <a:cxnSpLocks noChangeShapeType="1"/>
            </p:cNvCxnSpPr>
            <p:nvPr/>
          </p:nvCxnSpPr>
          <p:spPr bwMode="auto">
            <a:xfrm rot="5400000">
              <a:off x="2284" y="1620"/>
              <a:ext cx="103" cy="2080"/>
            </a:xfrm>
            <a:prstGeom prst="bentConnector2">
              <a:avLst/>
            </a:prstGeom>
            <a:grpFill/>
            <a:ln w="28575">
              <a:solidFill>
                <a:srgbClr val="FFC000"/>
              </a:solidFill>
              <a:miter lim="800000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5" name="AutoShape 23"/>
            <p:cNvCxnSpPr>
              <a:cxnSpLocks noChangeShapeType="1"/>
              <a:stCxn id="13" idx="3"/>
            </p:cNvCxnSpPr>
            <p:nvPr/>
          </p:nvCxnSpPr>
          <p:spPr bwMode="auto">
            <a:xfrm flipH="1" flipV="1">
              <a:off x="1317" y="575"/>
              <a:ext cx="2955" cy="833"/>
            </a:xfrm>
            <a:prstGeom prst="bentConnector3">
              <a:avLst>
                <a:gd name="adj1" fmla="val -4419"/>
              </a:avLst>
            </a:prstGeom>
            <a:grpFill/>
            <a:ln w="28575">
              <a:solidFill>
                <a:srgbClr val="FFC000"/>
              </a:solidFill>
              <a:miter lim="800000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7" name="AutoShape 24"/>
            <p:cNvCxnSpPr>
              <a:cxnSpLocks noChangeShapeType="1"/>
              <a:stCxn id="18" idx="3"/>
              <a:endCxn id="13" idx="1"/>
            </p:cNvCxnSpPr>
            <p:nvPr/>
          </p:nvCxnSpPr>
          <p:spPr bwMode="auto">
            <a:xfrm>
              <a:off x="2082" y="1400"/>
              <a:ext cx="654" cy="8"/>
            </a:xfrm>
            <a:prstGeom prst="straightConnector1">
              <a:avLst/>
            </a:prstGeom>
            <a:grpFill/>
            <a:ln w="28575">
              <a:solidFill>
                <a:srgbClr val="FFC000"/>
              </a:solidFill>
              <a:round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1" name="AutoShape 25"/>
            <p:cNvCxnSpPr>
              <a:cxnSpLocks noChangeShapeType="1"/>
              <a:stCxn id="17" idx="3"/>
              <a:endCxn id="26" idx="1"/>
            </p:cNvCxnSpPr>
            <p:nvPr/>
          </p:nvCxnSpPr>
          <p:spPr bwMode="auto">
            <a:xfrm flipV="1">
              <a:off x="2090" y="856"/>
              <a:ext cx="974" cy="8"/>
            </a:xfrm>
            <a:prstGeom prst="straightConnector1">
              <a:avLst/>
            </a:prstGeom>
            <a:grpFill/>
            <a:ln w="28575">
              <a:solidFill>
                <a:srgbClr val="FFC000"/>
              </a:solidFill>
              <a:round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42" name="Text Box 26"/>
            <p:cNvSpPr txBox="1">
              <a:spLocks noChangeArrowheads="1"/>
            </p:cNvSpPr>
            <p:nvPr/>
          </p:nvSpPr>
          <p:spPr bwMode="auto">
            <a:xfrm>
              <a:off x="2496" y="1688"/>
              <a:ext cx="288" cy="250"/>
            </a:xfrm>
            <a:prstGeom prst="rect">
              <a:avLst/>
            </a:prstGeom>
            <a:grpFill/>
            <a:ln w="9525">
              <a:noFill/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  <a:buFont typeface="Monotype Sorts" pitchFamily="2" charset="2"/>
                <a:buNone/>
                <a:defRPr/>
              </a:pPr>
              <a:r>
                <a:rPr lang="en-US" altLang="zh-CN" sz="2000" b="1">
                  <a:solidFill>
                    <a:srgbClr val="C00000"/>
                  </a:solidFill>
                  <a:latin typeface="Arial" panose="020B0604020202020204" pitchFamily="34" charset="0"/>
                </a:rPr>
                <a:t>Y</a:t>
              </a:r>
            </a:p>
          </p:txBody>
        </p:sp>
        <p:sp>
          <p:nvSpPr>
            <p:cNvPr id="43" name="Text Box 27"/>
            <p:cNvSpPr txBox="1">
              <a:spLocks noChangeArrowheads="1"/>
            </p:cNvSpPr>
            <p:nvPr/>
          </p:nvSpPr>
          <p:spPr bwMode="auto">
            <a:xfrm>
              <a:off x="2400" y="632"/>
              <a:ext cx="288" cy="250"/>
            </a:xfrm>
            <a:prstGeom prst="rect">
              <a:avLst/>
            </a:prstGeom>
            <a:grpFill/>
            <a:ln w="9525">
              <a:noFill/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  <a:buFont typeface="Monotype Sorts" pitchFamily="2" charset="2"/>
                <a:buNone/>
                <a:defRPr/>
              </a:pPr>
              <a:r>
                <a:rPr lang="en-US" altLang="zh-CN" sz="2000" b="1">
                  <a:solidFill>
                    <a:srgbClr val="C00000"/>
                  </a:solidFill>
                  <a:latin typeface="Arial" panose="020B0604020202020204" pitchFamily="34" charset="0"/>
                </a:rPr>
                <a:t>Y</a:t>
              </a:r>
            </a:p>
          </p:txBody>
        </p:sp>
        <p:sp>
          <p:nvSpPr>
            <p:cNvPr id="44" name="Text Box 28"/>
            <p:cNvSpPr txBox="1">
              <a:spLocks noChangeArrowheads="1"/>
            </p:cNvSpPr>
            <p:nvPr/>
          </p:nvSpPr>
          <p:spPr bwMode="auto">
            <a:xfrm>
              <a:off x="1344" y="1544"/>
              <a:ext cx="288" cy="250"/>
            </a:xfrm>
            <a:prstGeom prst="rect">
              <a:avLst/>
            </a:prstGeom>
            <a:grpFill/>
            <a:ln w="9525">
              <a:noFill/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  <a:buFont typeface="Monotype Sorts" pitchFamily="2" charset="2"/>
                <a:buNone/>
                <a:defRPr/>
              </a:pPr>
              <a:r>
                <a:rPr lang="en-US" altLang="zh-CN" sz="2000" b="1">
                  <a:solidFill>
                    <a:srgbClr val="C00000"/>
                  </a:solidFill>
                  <a:latin typeface="Arial" panose="020B0604020202020204" pitchFamily="34" charset="0"/>
                </a:rPr>
                <a:t>Y</a:t>
              </a:r>
            </a:p>
          </p:txBody>
        </p:sp>
        <p:sp>
          <p:nvSpPr>
            <p:cNvPr id="45" name="Text Box 29"/>
            <p:cNvSpPr txBox="1">
              <a:spLocks noChangeArrowheads="1"/>
            </p:cNvSpPr>
            <p:nvPr/>
          </p:nvSpPr>
          <p:spPr bwMode="auto">
            <a:xfrm>
              <a:off x="1392" y="2024"/>
              <a:ext cx="288" cy="250"/>
            </a:xfrm>
            <a:prstGeom prst="rect">
              <a:avLst/>
            </a:prstGeom>
            <a:grpFill/>
            <a:ln w="9525">
              <a:noFill/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  <a:buFont typeface="Monotype Sorts" pitchFamily="2" charset="2"/>
                <a:buNone/>
                <a:defRPr/>
              </a:pPr>
              <a:r>
                <a:rPr lang="en-US" altLang="zh-CN" sz="2000" b="1">
                  <a:solidFill>
                    <a:srgbClr val="C00000"/>
                  </a:solidFill>
                  <a:latin typeface="Arial" panose="020B0604020202020204" pitchFamily="34" charset="0"/>
                </a:rPr>
                <a:t>N</a:t>
              </a:r>
            </a:p>
          </p:txBody>
        </p:sp>
        <p:sp>
          <p:nvSpPr>
            <p:cNvPr id="46" name="Text Box 30"/>
            <p:cNvSpPr txBox="1">
              <a:spLocks noChangeArrowheads="1"/>
            </p:cNvSpPr>
            <p:nvPr/>
          </p:nvSpPr>
          <p:spPr bwMode="auto">
            <a:xfrm>
              <a:off x="1344" y="968"/>
              <a:ext cx="288" cy="250"/>
            </a:xfrm>
            <a:prstGeom prst="rect">
              <a:avLst/>
            </a:prstGeom>
            <a:grpFill/>
            <a:ln w="9525">
              <a:noFill/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  <a:buFont typeface="Monotype Sorts" pitchFamily="2" charset="2"/>
                <a:buNone/>
                <a:defRPr/>
              </a:pPr>
              <a:r>
                <a:rPr lang="en-US" altLang="zh-CN" sz="2000" b="1">
                  <a:solidFill>
                    <a:srgbClr val="C00000"/>
                  </a:solidFill>
                  <a:latin typeface="Arial" panose="020B0604020202020204" pitchFamily="34" charset="0"/>
                </a:rPr>
                <a:t>N</a:t>
              </a:r>
            </a:p>
          </p:txBody>
        </p:sp>
        <p:sp>
          <p:nvSpPr>
            <p:cNvPr id="47" name="Text Box 31"/>
            <p:cNvSpPr txBox="1">
              <a:spLocks noChangeArrowheads="1"/>
            </p:cNvSpPr>
            <p:nvPr/>
          </p:nvSpPr>
          <p:spPr bwMode="auto">
            <a:xfrm>
              <a:off x="2064" y="1160"/>
              <a:ext cx="288" cy="250"/>
            </a:xfrm>
            <a:prstGeom prst="rect">
              <a:avLst/>
            </a:prstGeom>
            <a:grpFill/>
            <a:ln w="9525">
              <a:noFill/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  <a:buFont typeface="Monotype Sorts" pitchFamily="2" charset="2"/>
                <a:buNone/>
                <a:defRPr/>
              </a:pPr>
              <a:r>
                <a:rPr lang="en-US" altLang="zh-CN" sz="2000" b="1">
                  <a:solidFill>
                    <a:srgbClr val="C00000"/>
                  </a:solidFill>
                  <a:latin typeface="Arial" panose="020B0604020202020204" pitchFamily="34" charset="0"/>
                </a:rPr>
                <a:t>N</a:t>
              </a:r>
            </a:p>
          </p:txBody>
        </p:sp>
      </p:grp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69925" y="78668"/>
            <a:ext cx="70262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</a:rPr>
              <a:t>内存回收</a:t>
            </a:r>
          </a:p>
        </p:txBody>
      </p:sp>
      <p:graphicFrame>
        <p:nvGraphicFramePr>
          <p:cNvPr id="31" name="Group 55"/>
          <p:cNvGraphicFramePr>
            <a:graphicFrameLocks noGrp="1"/>
          </p:cNvGraphicFramePr>
          <p:nvPr/>
        </p:nvGraphicFramePr>
        <p:xfrm>
          <a:off x="2182822" y="1468191"/>
          <a:ext cx="1792457" cy="4345350"/>
        </p:xfrm>
        <a:graphic>
          <a:graphicData uri="http://schemas.openxmlformats.org/drawingml/2006/table">
            <a:tbl>
              <a:tblPr/>
              <a:tblGrid>
                <a:gridCol w="17924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69070">
                <a:tc>
                  <a:txBody>
                    <a:bodyPr/>
                    <a:lstStyle>
                      <a:lvl1pPr>
                        <a:buClr>
                          <a:schemeClr val="tx2"/>
                        </a:buClr>
                        <a:buSzPct val="75000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buClr>
                          <a:schemeClr val="accent2"/>
                        </a:buClr>
                        <a:buSzPct val="65000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kumimoji="1" lang="en-US" altLang="zh-CN" sz="3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…</a:t>
                      </a:r>
                    </a:p>
                  </a:txBody>
                  <a:tcPr marL="98449" marR="98449" marT="49225" marB="49225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69070">
                <a:tc>
                  <a:txBody>
                    <a:bodyPr/>
                    <a:lstStyle>
                      <a:lvl1pPr>
                        <a:buClr>
                          <a:schemeClr val="tx2"/>
                        </a:buClr>
                        <a:buSzPct val="75000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buClr>
                          <a:schemeClr val="accent2"/>
                        </a:buClr>
                        <a:buSzPct val="65000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kumimoji="1" lang="en-US" altLang="zh-CN" sz="3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F1</a:t>
                      </a:r>
                    </a:p>
                  </a:txBody>
                  <a:tcPr marL="98449" marR="98449" marT="49225" marB="49225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69070">
                <a:tc>
                  <a:txBody>
                    <a:bodyPr/>
                    <a:lstStyle>
                      <a:lvl1pPr>
                        <a:buClr>
                          <a:schemeClr val="tx2"/>
                        </a:buClr>
                        <a:buSzPct val="75000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buClr>
                          <a:schemeClr val="accent2"/>
                        </a:buClr>
                        <a:buSzPct val="65000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kumimoji="1" lang="zh-CN" altLang="en-US" sz="3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回收区</a:t>
                      </a:r>
                    </a:p>
                  </a:txBody>
                  <a:tcPr marL="98449" marR="98449" marT="49225" marB="49225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27FFB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69070">
                <a:tc>
                  <a:txBody>
                    <a:bodyPr/>
                    <a:lstStyle>
                      <a:lvl1pPr>
                        <a:buClr>
                          <a:schemeClr val="tx2"/>
                        </a:buClr>
                        <a:buSzPct val="75000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buClr>
                          <a:schemeClr val="accent2"/>
                        </a:buClr>
                        <a:buSzPct val="65000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endParaRPr kumimoji="1" lang="zh-CN" altLang="zh-CN" sz="3000" b="1" i="0" u="none" strike="noStrike" cap="none" normalizeH="0" baseline="0" dirty="0">
                        <a:ln>
                          <a:noFill/>
                        </a:ln>
                        <a:solidFill>
                          <a:srgbClr val="FFFF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8449" marR="98449" marT="49225" marB="49225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69070">
                <a:tc>
                  <a:txBody>
                    <a:bodyPr/>
                    <a:lstStyle>
                      <a:lvl1pPr>
                        <a:buClr>
                          <a:schemeClr val="tx2"/>
                        </a:buClr>
                        <a:buSzPct val="75000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buClr>
                          <a:schemeClr val="accent2"/>
                        </a:buClr>
                        <a:buSzPct val="65000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kumimoji="1" lang="en-US" altLang="zh-CN" sz="3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…</a:t>
                      </a:r>
                    </a:p>
                  </a:txBody>
                  <a:tcPr marL="98449" marR="98449" marT="49225" marB="49225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32" name="Group 56"/>
          <p:cNvGraphicFramePr>
            <a:graphicFrameLocks noGrp="1"/>
          </p:cNvGraphicFramePr>
          <p:nvPr/>
        </p:nvGraphicFramePr>
        <p:xfrm>
          <a:off x="4192597" y="1504704"/>
          <a:ext cx="1792457" cy="4345350"/>
        </p:xfrm>
        <a:graphic>
          <a:graphicData uri="http://schemas.openxmlformats.org/drawingml/2006/table">
            <a:tbl>
              <a:tblPr/>
              <a:tblGrid>
                <a:gridCol w="17924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69070">
                <a:tc>
                  <a:txBody>
                    <a:bodyPr/>
                    <a:lstStyle>
                      <a:lvl1pPr>
                        <a:buClr>
                          <a:schemeClr val="tx2"/>
                        </a:buClr>
                        <a:buSzPct val="75000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buClr>
                          <a:schemeClr val="accent2"/>
                        </a:buClr>
                        <a:buSzPct val="65000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kumimoji="1" lang="en-US" altLang="zh-CN" sz="3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…</a:t>
                      </a:r>
                    </a:p>
                  </a:txBody>
                  <a:tcPr marL="98449" marR="98449" marT="49225" marB="49225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69070">
                <a:tc>
                  <a:txBody>
                    <a:bodyPr/>
                    <a:lstStyle>
                      <a:lvl1pPr>
                        <a:buClr>
                          <a:schemeClr val="tx2"/>
                        </a:buClr>
                        <a:buSzPct val="75000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buClr>
                          <a:schemeClr val="accent2"/>
                        </a:buClr>
                        <a:buSzPct val="65000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endParaRPr kumimoji="1" lang="zh-CN" altLang="zh-CN" sz="3000" b="1" i="0" u="none" strike="noStrike" cap="none" normalizeH="0" baseline="0" dirty="0">
                        <a:ln>
                          <a:noFill/>
                        </a:ln>
                        <a:solidFill>
                          <a:srgbClr val="FFFF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8449" marR="98449" marT="49225" marB="49225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69070">
                <a:tc>
                  <a:txBody>
                    <a:bodyPr/>
                    <a:lstStyle>
                      <a:lvl1pPr>
                        <a:buClr>
                          <a:schemeClr val="tx2"/>
                        </a:buClr>
                        <a:buSzPct val="75000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buClr>
                          <a:schemeClr val="accent2"/>
                        </a:buClr>
                        <a:buSzPct val="65000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kumimoji="1" lang="zh-CN" altLang="en-US" sz="3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回收区</a:t>
                      </a:r>
                    </a:p>
                  </a:txBody>
                  <a:tcPr marL="98449" marR="98449" marT="49225" marB="49225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27FFB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69070">
                <a:tc>
                  <a:txBody>
                    <a:bodyPr/>
                    <a:lstStyle>
                      <a:lvl1pPr>
                        <a:buClr>
                          <a:schemeClr val="tx2"/>
                        </a:buClr>
                        <a:buSzPct val="75000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buClr>
                          <a:schemeClr val="accent2"/>
                        </a:buClr>
                        <a:buSzPct val="65000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kumimoji="1" lang="en-US" altLang="zh-CN" sz="3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F2</a:t>
                      </a:r>
                    </a:p>
                  </a:txBody>
                  <a:tcPr marL="98449" marR="98449" marT="49225" marB="49225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69070">
                <a:tc>
                  <a:txBody>
                    <a:bodyPr/>
                    <a:lstStyle>
                      <a:lvl1pPr>
                        <a:buClr>
                          <a:schemeClr val="tx2"/>
                        </a:buClr>
                        <a:buSzPct val="75000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buClr>
                          <a:schemeClr val="accent2"/>
                        </a:buClr>
                        <a:buSzPct val="65000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kumimoji="1" lang="en-US" altLang="zh-CN" sz="3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…</a:t>
                      </a:r>
                    </a:p>
                  </a:txBody>
                  <a:tcPr marL="98449" marR="98449" marT="49225" marB="49225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34" name="Group 58"/>
          <p:cNvGraphicFramePr>
            <a:graphicFrameLocks noGrp="1"/>
          </p:cNvGraphicFramePr>
          <p:nvPr/>
        </p:nvGraphicFramePr>
        <p:xfrm>
          <a:off x="6208722" y="1504704"/>
          <a:ext cx="1792457" cy="4345350"/>
        </p:xfrm>
        <a:graphic>
          <a:graphicData uri="http://schemas.openxmlformats.org/drawingml/2006/table">
            <a:tbl>
              <a:tblPr/>
              <a:tblGrid>
                <a:gridCol w="17924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69070">
                <a:tc>
                  <a:txBody>
                    <a:bodyPr/>
                    <a:lstStyle>
                      <a:lvl1pPr>
                        <a:buClr>
                          <a:schemeClr val="tx2"/>
                        </a:buClr>
                        <a:buSzPct val="75000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buClr>
                          <a:schemeClr val="accent2"/>
                        </a:buClr>
                        <a:buSzPct val="65000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kumimoji="1" lang="en-US" altLang="zh-CN" sz="3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…</a:t>
                      </a:r>
                    </a:p>
                  </a:txBody>
                  <a:tcPr marL="98449" marR="98449" marT="49225" marB="49225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69070">
                <a:tc>
                  <a:txBody>
                    <a:bodyPr/>
                    <a:lstStyle>
                      <a:lvl1pPr>
                        <a:buClr>
                          <a:schemeClr val="tx2"/>
                        </a:buClr>
                        <a:buSzPct val="75000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buClr>
                          <a:schemeClr val="accent2"/>
                        </a:buClr>
                        <a:buSzPct val="65000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kumimoji="1" lang="en-US" altLang="zh-CN" sz="3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F1</a:t>
                      </a:r>
                    </a:p>
                  </a:txBody>
                  <a:tcPr marL="98449" marR="98449" marT="49225" marB="49225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69070">
                <a:tc>
                  <a:txBody>
                    <a:bodyPr/>
                    <a:lstStyle>
                      <a:lvl1pPr>
                        <a:buClr>
                          <a:schemeClr val="tx2"/>
                        </a:buClr>
                        <a:buSzPct val="75000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buClr>
                          <a:schemeClr val="accent2"/>
                        </a:buClr>
                        <a:buSzPct val="65000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kumimoji="1" lang="zh-CN" altLang="en-US" sz="3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回收区</a:t>
                      </a:r>
                    </a:p>
                  </a:txBody>
                  <a:tcPr marL="98449" marR="98449" marT="49225" marB="49225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27FFB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69070">
                <a:tc>
                  <a:txBody>
                    <a:bodyPr/>
                    <a:lstStyle>
                      <a:lvl1pPr>
                        <a:buClr>
                          <a:schemeClr val="tx2"/>
                        </a:buClr>
                        <a:buSzPct val="75000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buClr>
                          <a:schemeClr val="accent2"/>
                        </a:buClr>
                        <a:buSzPct val="65000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kumimoji="1" lang="en-US" altLang="zh-CN" sz="3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F2</a:t>
                      </a:r>
                    </a:p>
                  </a:txBody>
                  <a:tcPr marL="98449" marR="98449" marT="49225" marB="49225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69070">
                <a:tc>
                  <a:txBody>
                    <a:bodyPr/>
                    <a:lstStyle>
                      <a:lvl1pPr>
                        <a:buClr>
                          <a:schemeClr val="tx2"/>
                        </a:buClr>
                        <a:buSzPct val="75000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buClr>
                          <a:schemeClr val="accent2"/>
                        </a:buClr>
                        <a:buSzPct val="65000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kumimoji="1" lang="en-US" altLang="zh-CN" sz="3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…</a:t>
                      </a:r>
                    </a:p>
                  </a:txBody>
                  <a:tcPr marL="98449" marR="98449" marT="49225" marB="49225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36" name="Group 55"/>
          <p:cNvGraphicFramePr>
            <a:graphicFrameLocks noGrp="1"/>
          </p:cNvGraphicFramePr>
          <p:nvPr/>
        </p:nvGraphicFramePr>
        <p:xfrm>
          <a:off x="8224847" y="1504704"/>
          <a:ext cx="1792457" cy="4345350"/>
        </p:xfrm>
        <a:graphic>
          <a:graphicData uri="http://schemas.openxmlformats.org/drawingml/2006/table">
            <a:tbl>
              <a:tblPr/>
              <a:tblGrid>
                <a:gridCol w="17924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69070">
                <a:tc>
                  <a:txBody>
                    <a:bodyPr/>
                    <a:lstStyle>
                      <a:lvl1pPr>
                        <a:buClr>
                          <a:schemeClr val="tx2"/>
                        </a:buClr>
                        <a:buSzPct val="75000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buClr>
                          <a:schemeClr val="accent2"/>
                        </a:buClr>
                        <a:buSzPct val="65000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kumimoji="1" lang="en-US" altLang="zh-CN" sz="3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…</a:t>
                      </a:r>
                    </a:p>
                  </a:txBody>
                  <a:tcPr marL="98449" marR="98449" marT="49225" marB="49225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69070">
                <a:tc>
                  <a:txBody>
                    <a:bodyPr/>
                    <a:lstStyle>
                      <a:lvl1pPr>
                        <a:buClr>
                          <a:schemeClr val="tx2"/>
                        </a:buClr>
                        <a:buSzPct val="75000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buClr>
                          <a:schemeClr val="accent2"/>
                        </a:buClr>
                        <a:buSzPct val="65000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endParaRPr kumimoji="1" lang="en-US" altLang="zh-CN" sz="3000" b="1" i="0" u="none" strike="noStrike" cap="none" normalizeH="0" baseline="0" dirty="0">
                        <a:ln>
                          <a:noFill/>
                        </a:ln>
                        <a:solidFill>
                          <a:srgbClr val="FFFF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8449" marR="98449" marT="49225" marB="49225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69070">
                <a:tc>
                  <a:txBody>
                    <a:bodyPr/>
                    <a:lstStyle>
                      <a:lvl1pPr>
                        <a:buClr>
                          <a:schemeClr val="tx2"/>
                        </a:buClr>
                        <a:buSzPct val="75000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buClr>
                          <a:schemeClr val="accent2"/>
                        </a:buClr>
                        <a:buSzPct val="65000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kumimoji="1" lang="zh-CN" altLang="en-US" sz="3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回收区</a:t>
                      </a:r>
                    </a:p>
                  </a:txBody>
                  <a:tcPr marL="98449" marR="98449" marT="49225" marB="49225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27FFB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69070">
                <a:tc>
                  <a:txBody>
                    <a:bodyPr/>
                    <a:lstStyle>
                      <a:lvl1pPr>
                        <a:buClr>
                          <a:schemeClr val="tx2"/>
                        </a:buClr>
                        <a:buSzPct val="75000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buClr>
                          <a:schemeClr val="accent2"/>
                        </a:buClr>
                        <a:buSzPct val="65000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endParaRPr kumimoji="1" lang="zh-CN" altLang="zh-CN" sz="3000" b="1" i="0" u="none" strike="noStrike" cap="none" normalizeH="0" baseline="0" dirty="0">
                        <a:ln>
                          <a:noFill/>
                        </a:ln>
                        <a:solidFill>
                          <a:srgbClr val="FFFF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8449" marR="98449" marT="49225" marB="49225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69070">
                <a:tc>
                  <a:txBody>
                    <a:bodyPr/>
                    <a:lstStyle>
                      <a:lvl1pPr>
                        <a:buClr>
                          <a:schemeClr val="tx2"/>
                        </a:buClr>
                        <a:buSzPct val="75000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buClr>
                          <a:schemeClr val="accent2"/>
                        </a:buClr>
                        <a:buSzPct val="65000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kumimoji="1" lang="en-US" altLang="zh-CN" sz="3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…</a:t>
                      </a:r>
                    </a:p>
                  </a:txBody>
                  <a:tcPr marL="98449" marR="98449" marT="49225" marB="49225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69925" y="78668"/>
            <a:ext cx="70262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</a:rPr>
              <a:t>内存回收流程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042418" y="653404"/>
            <a:ext cx="7333401" cy="5871509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69925" y="78668"/>
            <a:ext cx="70262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</a:rPr>
              <a:t>动态可重定位分区分配</a:t>
            </a:r>
          </a:p>
        </p:txBody>
      </p:sp>
      <p:sp>
        <p:nvSpPr>
          <p:cNvPr id="221" name="i$lîďê"/>
          <p:cNvSpPr/>
          <p:nvPr/>
        </p:nvSpPr>
        <p:spPr>
          <a:xfrm>
            <a:off x="1802479" y="4233983"/>
            <a:ext cx="9730292" cy="392877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noAutofit/>
          </a:bodyPr>
          <a:lstStyle/>
          <a:p>
            <a:r>
              <a:rPr lang="zh-CN" altLang="en-US" sz="2400" dirty="0"/>
              <a:t>动态重定位：在指令运行时，实现地址转换</a:t>
            </a:r>
            <a:r>
              <a:rPr lang="en-US" altLang="zh-CN" sz="2400" dirty="0"/>
              <a:t>(</a:t>
            </a:r>
            <a:r>
              <a:rPr lang="zh-CN" altLang="en-US" sz="2400" dirty="0"/>
              <a:t>相对地址转换为绝对地址</a:t>
            </a:r>
            <a:r>
              <a:rPr lang="en-US" altLang="zh-CN" sz="2400" dirty="0"/>
              <a:t>)</a:t>
            </a:r>
          </a:p>
        </p:txBody>
      </p:sp>
      <p:sp>
        <p:nvSpPr>
          <p:cNvPr id="223" name="ïṧḷïḋè"/>
          <p:cNvSpPr/>
          <p:nvPr/>
        </p:nvSpPr>
        <p:spPr>
          <a:xfrm>
            <a:off x="1802481" y="5086300"/>
            <a:ext cx="9350623" cy="415102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noAutofit/>
          </a:bodyPr>
          <a:lstStyle/>
          <a:p>
            <a:r>
              <a:rPr lang="zh-CN" altLang="en-US" sz="2400" dirty="0"/>
              <a:t>分配算法：类似于动态分区分配算法，增加了紧凑的功能</a:t>
            </a:r>
          </a:p>
        </p:txBody>
      </p:sp>
      <p:sp>
        <p:nvSpPr>
          <p:cNvPr id="224" name="îs1iďé"/>
          <p:cNvSpPr/>
          <p:nvPr/>
        </p:nvSpPr>
        <p:spPr>
          <a:xfrm>
            <a:off x="1821537" y="1997545"/>
            <a:ext cx="9711234" cy="149061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 anchorCtr="0">
            <a:noAutofit/>
          </a:bodyPr>
          <a:lstStyle/>
          <a:p>
            <a:pPr marL="342900" indent="-342900">
              <a:lnSpc>
                <a:spcPct val="120000"/>
              </a:lnSpc>
              <a:spcBef>
                <a:spcPts val="800"/>
              </a:spcBef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rgbClr val="FF0000"/>
                </a:solidFill>
              </a:rPr>
              <a:t>碎片</a:t>
            </a:r>
            <a:r>
              <a:rPr lang="zh-CN" altLang="en-US" sz="2400" dirty="0"/>
              <a:t>：不能被利用的小分区</a:t>
            </a:r>
          </a:p>
          <a:p>
            <a:pPr marL="342900" indent="-342900">
              <a:lnSpc>
                <a:spcPct val="120000"/>
              </a:lnSpc>
              <a:spcBef>
                <a:spcPts val="800"/>
              </a:spcBef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sz="2400" dirty="0"/>
              <a:t>解决方案：紧凑，要求代码和数据可以在内存中移动</a:t>
            </a:r>
          </a:p>
          <a:p>
            <a:pPr marL="342900" indent="-342900">
              <a:lnSpc>
                <a:spcPct val="120000"/>
              </a:lnSpc>
              <a:spcBef>
                <a:spcPts val="800"/>
              </a:spcBef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rgbClr val="FF0000"/>
                </a:solidFill>
              </a:rPr>
              <a:t>紧凑</a:t>
            </a:r>
            <a:r>
              <a:rPr lang="zh-CN" altLang="en-US" sz="2400" dirty="0"/>
              <a:t>：通过移动内存中的作业位置，以把原来多个分散的小分区拼接成一个大分区的方法，也叫“拼接”</a:t>
            </a:r>
          </a:p>
        </p:txBody>
      </p:sp>
      <p:sp>
        <p:nvSpPr>
          <p:cNvPr id="225" name="íšḻíḑê"/>
          <p:cNvSpPr/>
          <p:nvPr/>
        </p:nvSpPr>
        <p:spPr>
          <a:xfrm>
            <a:off x="1802480" y="1528983"/>
            <a:ext cx="3696051" cy="405747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noAutofit/>
          </a:bodyPr>
          <a:lstStyle/>
          <a:p>
            <a:r>
              <a:rPr lang="zh-CN" altLang="en-US" sz="2400" dirty="0"/>
              <a:t>连续分配方式存在的问题 </a:t>
            </a:r>
          </a:p>
        </p:txBody>
      </p:sp>
      <p:sp>
        <p:nvSpPr>
          <p:cNvPr id="226" name="îSļiḓè"/>
          <p:cNvSpPr/>
          <p:nvPr/>
        </p:nvSpPr>
        <p:spPr>
          <a:xfrm>
            <a:off x="1118977" y="1515421"/>
            <a:ext cx="627867" cy="627867"/>
          </a:xfrm>
          <a:prstGeom prst="ellipse">
            <a:avLst/>
          </a:prstGeom>
          <a:solidFill>
            <a:srgbClr val="00005C"/>
          </a:solidFill>
          <a:ln>
            <a:solidFill>
              <a:srgbClr val="00005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/>
          </a:p>
        </p:txBody>
      </p:sp>
      <p:sp>
        <p:nvSpPr>
          <p:cNvPr id="227" name="íṥḻîḓe"/>
          <p:cNvSpPr/>
          <p:nvPr/>
        </p:nvSpPr>
        <p:spPr>
          <a:xfrm>
            <a:off x="1118977" y="5003698"/>
            <a:ext cx="627867" cy="627867"/>
          </a:xfrm>
          <a:prstGeom prst="ellipse">
            <a:avLst/>
          </a:prstGeom>
          <a:solidFill>
            <a:srgbClr val="00005C"/>
          </a:solidFill>
          <a:ln>
            <a:solidFill>
              <a:srgbClr val="00005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/>
          </a:p>
        </p:txBody>
      </p:sp>
      <p:sp>
        <p:nvSpPr>
          <p:cNvPr id="228" name="îşļiḓè"/>
          <p:cNvSpPr/>
          <p:nvPr/>
        </p:nvSpPr>
        <p:spPr>
          <a:xfrm>
            <a:off x="1118977" y="4133457"/>
            <a:ext cx="627867" cy="627867"/>
          </a:xfrm>
          <a:prstGeom prst="ellipse">
            <a:avLst/>
          </a:prstGeom>
          <a:solidFill>
            <a:srgbClr val="00005C"/>
          </a:solidFill>
          <a:ln>
            <a:solidFill>
              <a:srgbClr val="00005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/>
          </a:p>
        </p:txBody>
      </p:sp>
      <p:sp>
        <p:nvSpPr>
          <p:cNvPr id="229" name="îṡḷíďe"/>
          <p:cNvSpPr/>
          <p:nvPr/>
        </p:nvSpPr>
        <p:spPr>
          <a:xfrm>
            <a:off x="1309232" y="1711559"/>
            <a:ext cx="261147" cy="24787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9800" y="63664"/>
                </a:moveTo>
                <a:lnTo>
                  <a:pt x="119800" y="63664"/>
                </a:lnTo>
                <a:cubicBezTo>
                  <a:pt x="119800" y="66596"/>
                  <a:pt x="118405" y="69528"/>
                  <a:pt x="114219" y="69528"/>
                </a:cubicBezTo>
                <a:cubicBezTo>
                  <a:pt x="112823" y="69528"/>
                  <a:pt x="111428" y="68062"/>
                  <a:pt x="111428" y="68062"/>
                </a:cubicBezTo>
                <a:lnTo>
                  <a:pt x="111428" y="68062"/>
                </a:lnTo>
                <a:cubicBezTo>
                  <a:pt x="60598" y="14869"/>
                  <a:pt x="60598" y="14869"/>
                  <a:pt x="60598" y="14869"/>
                </a:cubicBezTo>
                <a:lnTo>
                  <a:pt x="60598" y="14869"/>
                </a:lnTo>
                <a:lnTo>
                  <a:pt x="60598" y="14869"/>
                </a:lnTo>
                <a:lnTo>
                  <a:pt x="60598" y="14869"/>
                </a:lnTo>
                <a:cubicBezTo>
                  <a:pt x="9966" y="68062"/>
                  <a:pt x="9966" y="68062"/>
                  <a:pt x="9966" y="68062"/>
                </a:cubicBezTo>
                <a:lnTo>
                  <a:pt x="9966" y="68062"/>
                </a:lnTo>
                <a:cubicBezTo>
                  <a:pt x="8571" y="68062"/>
                  <a:pt x="7176" y="69528"/>
                  <a:pt x="5780" y="69528"/>
                </a:cubicBezTo>
                <a:cubicBezTo>
                  <a:pt x="2990" y="69528"/>
                  <a:pt x="0" y="66596"/>
                  <a:pt x="0" y="63664"/>
                </a:cubicBezTo>
                <a:cubicBezTo>
                  <a:pt x="0" y="62198"/>
                  <a:pt x="0" y="60523"/>
                  <a:pt x="1395" y="59057"/>
                </a:cubicBezTo>
                <a:cubicBezTo>
                  <a:pt x="56411" y="1465"/>
                  <a:pt x="56411" y="1465"/>
                  <a:pt x="56411" y="1465"/>
                </a:cubicBezTo>
                <a:cubicBezTo>
                  <a:pt x="57807" y="0"/>
                  <a:pt x="59202" y="0"/>
                  <a:pt x="60598" y="0"/>
                </a:cubicBezTo>
                <a:lnTo>
                  <a:pt x="60598" y="0"/>
                </a:lnTo>
                <a:lnTo>
                  <a:pt x="60598" y="0"/>
                </a:lnTo>
                <a:lnTo>
                  <a:pt x="60598" y="0"/>
                </a:lnTo>
                <a:lnTo>
                  <a:pt x="60598" y="0"/>
                </a:lnTo>
                <a:lnTo>
                  <a:pt x="60598" y="0"/>
                </a:lnTo>
                <a:lnTo>
                  <a:pt x="60598" y="0"/>
                </a:lnTo>
                <a:lnTo>
                  <a:pt x="60598" y="0"/>
                </a:lnTo>
                <a:cubicBezTo>
                  <a:pt x="61993" y="0"/>
                  <a:pt x="63388" y="1465"/>
                  <a:pt x="64784" y="1465"/>
                </a:cubicBezTo>
                <a:lnTo>
                  <a:pt x="64784" y="1465"/>
                </a:lnTo>
                <a:cubicBezTo>
                  <a:pt x="85913" y="25130"/>
                  <a:pt x="85913" y="25130"/>
                  <a:pt x="85913" y="25130"/>
                </a:cubicBezTo>
                <a:cubicBezTo>
                  <a:pt x="85913" y="19267"/>
                  <a:pt x="85913" y="19267"/>
                  <a:pt x="85913" y="19267"/>
                </a:cubicBezTo>
                <a:cubicBezTo>
                  <a:pt x="85913" y="16335"/>
                  <a:pt x="88903" y="13193"/>
                  <a:pt x="91694" y="13193"/>
                </a:cubicBezTo>
                <a:cubicBezTo>
                  <a:pt x="95880" y="13193"/>
                  <a:pt x="97275" y="16335"/>
                  <a:pt x="97275" y="19267"/>
                </a:cubicBezTo>
                <a:cubicBezTo>
                  <a:pt x="97275" y="36858"/>
                  <a:pt x="97275" y="36858"/>
                  <a:pt x="97275" y="36858"/>
                </a:cubicBezTo>
                <a:cubicBezTo>
                  <a:pt x="118405" y="59057"/>
                  <a:pt x="118405" y="59057"/>
                  <a:pt x="118405" y="59057"/>
                </a:cubicBezTo>
                <a:lnTo>
                  <a:pt x="118405" y="59057"/>
                </a:lnTo>
                <a:cubicBezTo>
                  <a:pt x="119800" y="60523"/>
                  <a:pt x="119800" y="62198"/>
                  <a:pt x="119800" y="63664"/>
                </a:cubicBezTo>
                <a:close/>
                <a:moveTo>
                  <a:pt x="108438" y="72460"/>
                </a:moveTo>
                <a:lnTo>
                  <a:pt x="108438" y="72460"/>
                </a:lnTo>
                <a:cubicBezTo>
                  <a:pt x="108438" y="90261"/>
                  <a:pt x="108438" y="90261"/>
                  <a:pt x="108438" y="90261"/>
                </a:cubicBezTo>
                <a:cubicBezTo>
                  <a:pt x="108438" y="99057"/>
                  <a:pt x="108438" y="99057"/>
                  <a:pt x="108438" y="99057"/>
                </a:cubicBezTo>
                <a:cubicBezTo>
                  <a:pt x="108438" y="113926"/>
                  <a:pt x="108438" y="113926"/>
                  <a:pt x="108438" y="113926"/>
                </a:cubicBezTo>
                <a:cubicBezTo>
                  <a:pt x="108438" y="118324"/>
                  <a:pt x="107043" y="119790"/>
                  <a:pt x="102857" y="119790"/>
                </a:cubicBezTo>
                <a:cubicBezTo>
                  <a:pt x="91694" y="119790"/>
                  <a:pt x="91694" y="119790"/>
                  <a:pt x="91694" y="119790"/>
                </a:cubicBezTo>
                <a:cubicBezTo>
                  <a:pt x="91694" y="72460"/>
                  <a:pt x="91694" y="72460"/>
                  <a:pt x="91694" y="72460"/>
                </a:cubicBezTo>
                <a:cubicBezTo>
                  <a:pt x="69169" y="72460"/>
                  <a:pt x="69169" y="72460"/>
                  <a:pt x="69169" y="72460"/>
                </a:cubicBezTo>
                <a:cubicBezTo>
                  <a:pt x="69169" y="119790"/>
                  <a:pt x="69169" y="119790"/>
                  <a:pt x="69169" y="119790"/>
                </a:cubicBezTo>
                <a:cubicBezTo>
                  <a:pt x="16943" y="119790"/>
                  <a:pt x="16943" y="119790"/>
                  <a:pt x="16943" y="119790"/>
                </a:cubicBezTo>
                <a:cubicBezTo>
                  <a:pt x="14152" y="119790"/>
                  <a:pt x="11362" y="118324"/>
                  <a:pt x="11362" y="113926"/>
                </a:cubicBezTo>
                <a:cubicBezTo>
                  <a:pt x="11362" y="99057"/>
                  <a:pt x="11362" y="99057"/>
                  <a:pt x="11362" y="99057"/>
                </a:cubicBezTo>
                <a:cubicBezTo>
                  <a:pt x="11362" y="90261"/>
                  <a:pt x="11362" y="90261"/>
                  <a:pt x="11362" y="90261"/>
                </a:cubicBezTo>
                <a:cubicBezTo>
                  <a:pt x="11362" y="72460"/>
                  <a:pt x="11362" y="72460"/>
                  <a:pt x="11362" y="72460"/>
                </a:cubicBezTo>
                <a:cubicBezTo>
                  <a:pt x="60598" y="22198"/>
                  <a:pt x="60598" y="22198"/>
                  <a:pt x="60598" y="22198"/>
                </a:cubicBezTo>
                <a:lnTo>
                  <a:pt x="108438" y="72460"/>
                </a:lnTo>
                <a:close/>
                <a:moveTo>
                  <a:pt x="50830" y="72460"/>
                </a:moveTo>
                <a:lnTo>
                  <a:pt x="50830" y="72460"/>
                </a:lnTo>
                <a:cubicBezTo>
                  <a:pt x="28305" y="72460"/>
                  <a:pt x="28305" y="72460"/>
                  <a:pt x="28305" y="72460"/>
                </a:cubicBezTo>
                <a:cubicBezTo>
                  <a:pt x="28305" y="96125"/>
                  <a:pt x="28305" y="96125"/>
                  <a:pt x="28305" y="96125"/>
                </a:cubicBezTo>
                <a:cubicBezTo>
                  <a:pt x="50830" y="96125"/>
                  <a:pt x="50830" y="96125"/>
                  <a:pt x="50830" y="96125"/>
                </a:cubicBezTo>
                <a:lnTo>
                  <a:pt x="50830" y="7246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square" lIns="91440" tIns="45720" rIns="91440" bIns="45720" anchor="ctr">
            <a:normAutofit fontScale="25000" lnSpcReduction="20000"/>
          </a:bodyPr>
          <a:lstStyle/>
          <a:p>
            <a:pPr algn="ctr"/>
            <a:endParaRPr/>
          </a:p>
        </p:txBody>
      </p:sp>
      <p:sp>
        <p:nvSpPr>
          <p:cNvPr id="230" name="íSlíḋe"/>
          <p:cNvSpPr/>
          <p:nvPr/>
        </p:nvSpPr>
        <p:spPr>
          <a:xfrm>
            <a:off x="1309231" y="4355474"/>
            <a:ext cx="261148" cy="228804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7009" y="65310"/>
                </a:moveTo>
                <a:lnTo>
                  <a:pt x="117009" y="65310"/>
                </a:lnTo>
                <a:lnTo>
                  <a:pt x="117009" y="65310"/>
                </a:lnTo>
                <a:cubicBezTo>
                  <a:pt x="61993" y="91073"/>
                  <a:pt x="61993" y="91073"/>
                  <a:pt x="61993" y="91073"/>
                </a:cubicBezTo>
                <a:lnTo>
                  <a:pt x="61993" y="91073"/>
                </a:lnTo>
                <a:lnTo>
                  <a:pt x="61993" y="91073"/>
                </a:lnTo>
                <a:lnTo>
                  <a:pt x="61993" y="91073"/>
                </a:lnTo>
                <a:cubicBezTo>
                  <a:pt x="61993" y="92655"/>
                  <a:pt x="60598" y="92655"/>
                  <a:pt x="60598" y="92655"/>
                </a:cubicBezTo>
                <a:cubicBezTo>
                  <a:pt x="59202" y="92655"/>
                  <a:pt x="59202" y="92655"/>
                  <a:pt x="57807" y="91073"/>
                </a:cubicBezTo>
                <a:lnTo>
                  <a:pt x="57807" y="91073"/>
                </a:lnTo>
                <a:lnTo>
                  <a:pt x="57807" y="91073"/>
                </a:lnTo>
                <a:lnTo>
                  <a:pt x="57807" y="91073"/>
                </a:lnTo>
                <a:cubicBezTo>
                  <a:pt x="2990" y="65310"/>
                  <a:pt x="2990" y="65310"/>
                  <a:pt x="2990" y="65310"/>
                </a:cubicBezTo>
                <a:lnTo>
                  <a:pt x="2990" y="65310"/>
                </a:lnTo>
                <a:cubicBezTo>
                  <a:pt x="1395" y="65310"/>
                  <a:pt x="0" y="62146"/>
                  <a:pt x="0" y="60564"/>
                </a:cubicBezTo>
                <a:cubicBezTo>
                  <a:pt x="0" y="55819"/>
                  <a:pt x="2990" y="54237"/>
                  <a:pt x="5780" y="54237"/>
                </a:cubicBezTo>
                <a:cubicBezTo>
                  <a:pt x="7176" y="54237"/>
                  <a:pt x="7176" y="54237"/>
                  <a:pt x="8571" y="54237"/>
                </a:cubicBezTo>
                <a:lnTo>
                  <a:pt x="8571" y="54237"/>
                </a:lnTo>
                <a:lnTo>
                  <a:pt x="8571" y="54237"/>
                </a:lnTo>
                <a:lnTo>
                  <a:pt x="8571" y="54237"/>
                </a:lnTo>
                <a:cubicBezTo>
                  <a:pt x="60598" y="78192"/>
                  <a:pt x="60598" y="78192"/>
                  <a:pt x="60598" y="78192"/>
                </a:cubicBezTo>
                <a:cubicBezTo>
                  <a:pt x="112823" y="54237"/>
                  <a:pt x="112823" y="54237"/>
                  <a:pt x="112823" y="54237"/>
                </a:cubicBezTo>
                <a:lnTo>
                  <a:pt x="112823" y="54237"/>
                </a:lnTo>
                <a:lnTo>
                  <a:pt x="112823" y="54237"/>
                </a:lnTo>
                <a:lnTo>
                  <a:pt x="112823" y="54237"/>
                </a:lnTo>
                <a:lnTo>
                  <a:pt x="114219" y="54237"/>
                </a:lnTo>
                <a:cubicBezTo>
                  <a:pt x="118405" y="54237"/>
                  <a:pt x="119800" y="55819"/>
                  <a:pt x="119800" y="60564"/>
                </a:cubicBezTo>
                <a:cubicBezTo>
                  <a:pt x="119800" y="62146"/>
                  <a:pt x="118405" y="65310"/>
                  <a:pt x="117009" y="65310"/>
                </a:cubicBezTo>
                <a:close/>
                <a:moveTo>
                  <a:pt x="117009" y="38192"/>
                </a:moveTo>
                <a:lnTo>
                  <a:pt x="117009" y="38192"/>
                </a:lnTo>
                <a:lnTo>
                  <a:pt x="117009" y="38192"/>
                </a:lnTo>
                <a:cubicBezTo>
                  <a:pt x="61993" y="63728"/>
                  <a:pt x="61993" y="63728"/>
                  <a:pt x="61993" y="63728"/>
                </a:cubicBezTo>
                <a:lnTo>
                  <a:pt x="61993" y="63728"/>
                </a:lnTo>
                <a:lnTo>
                  <a:pt x="61993" y="63728"/>
                </a:lnTo>
                <a:lnTo>
                  <a:pt x="61993" y="63728"/>
                </a:lnTo>
                <a:lnTo>
                  <a:pt x="60598" y="63728"/>
                </a:lnTo>
                <a:cubicBezTo>
                  <a:pt x="59202" y="63728"/>
                  <a:pt x="59202" y="63728"/>
                  <a:pt x="57807" y="63728"/>
                </a:cubicBezTo>
                <a:lnTo>
                  <a:pt x="57807" y="63728"/>
                </a:lnTo>
                <a:lnTo>
                  <a:pt x="57807" y="63728"/>
                </a:lnTo>
                <a:lnTo>
                  <a:pt x="57807" y="63728"/>
                </a:lnTo>
                <a:cubicBezTo>
                  <a:pt x="2990" y="38192"/>
                  <a:pt x="2990" y="38192"/>
                  <a:pt x="2990" y="38192"/>
                </a:cubicBezTo>
                <a:lnTo>
                  <a:pt x="2990" y="38192"/>
                </a:lnTo>
                <a:cubicBezTo>
                  <a:pt x="1395" y="36610"/>
                  <a:pt x="0" y="35028"/>
                  <a:pt x="0" y="31864"/>
                </a:cubicBezTo>
                <a:cubicBezTo>
                  <a:pt x="0" y="30282"/>
                  <a:pt x="1395" y="27118"/>
                  <a:pt x="2990" y="27118"/>
                </a:cubicBezTo>
                <a:lnTo>
                  <a:pt x="2990" y="27118"/>
                </a:lnTo>
                <a:cubicBezTo>
                  <a:pt x="57807" y="1581"/>
                  <a:pt x="57807" y="1581"/>
                  <a:pt x="57807" y="1581"/>
                </a:cubicBezTo>
                <a:lnTo>
                  <a:pt x="57807" y="1581"/>
                </a:lnTo>
                <a:lnTo>
                  <a:pt x="57807" y="1581"/>
                </a:lnTo>
                <a:lnTo>
                  <a:pt x="57807" y="1581"/>
                </a:lnTo>
                <a:cubicBezTo>
                  <a:pt x="59202" y="0"/>
                  <a:pt x="59202" y="0"/>
                  <a:pt x="60598" y="0"/>
                </a:cubicBezTo>
                <a:cubicBezTo>
                  <a:pt x="60598" y="0"/>
                  <a:pt x="61993" y="0"/>
                  <a:pt x="61993" y="1581"/>
                </a:cubicBezTo>
                <a:lnTo>
                  <a:pt x="61993" y="1581"/>
                </a:lnTo>
                <a:lnTo>
                  <a:pt x="61993" y="1581"/>
                </a:lnTo>
                <a:lnTo>
                  <a:pt x="61993" y="1581"/>
                </a:lnTo>
                <a:cubicBezTo>
                  <a:pt x="117009" y="27118"/>
                  <a:pt x="117009" y="27118"/>
                  <a:pt x="117009" y="27118"/>
                </a:cubicBezTo>
                <a:lnTo>
                  <a:pt x="117009" y="27118"/>
                </a:lnTo>
                <a:cubicBezTo>
                  <a:pt x="118405" y="27118"/>
                  <a:pt x="119800" y="30282"/>
                  <a:pt x="119800" y="31864"/>
                </a:cubicBezTo>
                <a:cubicBezTo>
                  <a:pt x="119800" y="35028"/>
                  <a:pt x="118405" y="36610"/>
                  <a:pt x="117009" y="38192"/>
                </a:cubicBezTo>
                <a:close/>
                <a:moveTo>
                  <a:pt x="5780" y="81355"/>
                </a:moveTo>
                <a:lnTo>
                  <a:pt x="5780" y="81355"/>
                </a:lnTo>
                <a:cubicBezTo>
                  <a:pt x="7176" y="81355"/>
                  <a:pt x="7176" y="81355"/>
                  <a:pt x="8571" y="81355"/>
                </a:cubicBezTo>
                <a:lnTo>
                  <a:pt x="8571" y="81355"/>
                </a:lnTo>
                <a:lnTo>
                  <a:pt x="8571" y="81355"/>
                </a:lnTo>
                <a:lnTo>
                  <a:pt x="8571" y="81355"/>
                </a:lnTo>
                <a:cubicBezTo>
                  <a:pt x="60598" y="106892"/>
                  <a:pt x="60598" y="106892"/>
                  <a:pt x="60598" y="106892"/>
                </a:cubicBezTo>
                <a:cubicBezTo>
                  <a:pt x="112823" y="81355"/>
                  <a:pt x="112823" y="81355"/>
                  <a:pt x="112823" y="81355"/>
                </a:cubicBezTo>
                <a:lnTo>
                  <a:pt x="112823" y="81355"/>
                </a:lnTo>
                <a:lnTo>
                  <a:pt x="112823" y="81355"/>
                </a:lnTo>
                <a:lnTo>
                  <a:pt x="112823" y="81355"/>
                </a:lnTo>
                <a:lnTo>
                  <a:pt x="114219" y="81355"/>
                </a:lnTo>
                <a:cubicBezTo>
                  <a:pt x="118405" y="81355"/>
                  <a:pt x="119800" y="84519"/>
                  <a:pt x="119800" y="87683"/>
                </a:cubicBezTo>
                <a:cubicBezTo>
                  <a:pt x="119800" y="91073"/>
                  <a:pt x="118405" y="92655"/>
                  <a:pt x="117009" y="94237"/>
                </a:cubicBezTo>
                <a:lnTo>
                  <a:pt x="117009" y="94237"/>
                </a:lnTo>
                <a:cubicBezTo>
                  <a:pt x="61993" y="119774"/>
                  <a:pt x="61993" y="119774"/>
                  <a:pt x="61993" y="119774"/>
                </a:cubicBezTo>
                <a:lnTo>
                  <a:pt x="61993" y="119774"/>
                </a:lnTo>
                <a:lnTo>
                  <a:pt x="61993" y="119774"/>
                </a:lnTo>
                <a:lnTo>
                  <a:pt x="61993" y="119774"/>
                </a:lnTo>
                <a:lnTo>
                  <a:pt x="60598" y="119774"/>
                </a:lnTo>
                <a:cubicBezTo>
                  <a:pt x="59202" y="119774"/>
                  <a:pt x="59202" y="119774"/>
                  <a:pt x="57807" y="119774"/>
                </a:cubicBezTo>
                <a:lnTo>
                  <a:pt x="57807" y="119774"/>
                </a:lnTo>
                <a:lnTo>
                  <a:pt x="57807" y="119774"/>
                </a:lnTo>
                <a:lnTo>
                  <a:pt x="57807" y="119774"/>
                </a:lnTo>
                <a:cubicBezTo>
                  <a:pt x="2990" y="94237"/>
                  <a:pt x="2990" y="94237"/>
                  <a:pt x="2990" y="94237"/>
                </a:cubicBezTo>
                <a:lnTo>
                  <a:pt x="2990" y="94237"/>
                </a:lnTo>
                <a:cubicBezTo>
                  <a:pt x="1395" y="92655"/>
                  <a:pt x="0" y="91073"/>
                  <a:pt x="0" y="87683"/>
                </a:cubicBezTo>
                <a:cubicBezTo>
                  <a:pt x="0" y="84519"/>
                  <a:pt x="2990" y="81355"/>
                  <a:pt x="5780" y="8135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square" lIns="91440" tIns="45720" rIns="91440" bIns="45720" anchor="ctr">
            <a:normAutofit fontScale="25000" lnSpcReduction="20000"/>
          </a:bodyPr>
          <a:lstStyle/>
          <a:p>
            <a:pPr algn="ctr"/>
            <a:endParaRPr/>
          </a:p>
        </p:txBody>
      </p:sp>
      <p:sp>
        <p:nvSpPr>
          <p:cNvPr id="231" name="ïśḷïḓe"/>
          <p:cNvSpPr/>
          <p:nvPr/>
        </p:nvSpPr>
        <p:spPr>
          <a:xfrm>
            <a:off x="1338170" y="5193158"/>
            <a:ext cx="211585" cy="25930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2868" y="119800"/>
                </a:moveTo>
                <a:lnTo>
                  <a:pt x="112868" y="119800"/>
                </a:lnTo>
                <a:cubicBezTo>
                  <a:pt x="6885" y="119800"/>
                  <a:pt x="6885" y="119800"/>
                  <a:pt x="6885" y="119800"/>
                </a:cubicBezTo>
                <a:cubicBezTo>
                  <a:pt x="1721" y="119800"/>
                  <a:pt x="0" y="117004"/>
                  <a:pt x="0" y="114209"/>
                </a:cubicBezTo>
                <a:cubicBezTo>
                  <a:pt x="0" y="64891"/>
                  <a:pt x="0" y="64891"/>
                  <a:pt x="0" y="64891"/>
                </a:cubicBezTo>
                <a:cubicBezTo>
                  <a:pt x="0" y="62096"/>
                  <a:pt x="1721" y="59101"/>
                  <a:pt x="6885" y="59101"/>
                </a:cubicBezTo>
                <a:cubicBezTo>
                  <a:pt x="17213" y="59101"/>
                  <a:pt x="17213" y="59101"/>
                  <a:pt x="17213" y="59101"/>
                </a:cubicBezTo>
                <a:cubicBezTo>
                  <a:pt x="17213" y="33743"/>
                  <a:pt x="17213" y="33743"/>
                  <a:pt x="17213" y="33743"/>
                </a:cubicBezTo>
                <a:cubicBezTo>
                  <a:pt x="17213" y="13976"/>
                  <a:pt x="36393" y="0"/>
                  <a:pt x="59016" y="0"/>
                </a:cubicBezTo>
                <a:cubicBezTo>
                  <a:pt x="83360" y="0"/>
                  <a:pt x="100573" y="13976"/>
                  <a:pt x="100573" y="33743"/>
                </a:cubicBezTo>
                <a:cubicBezTo>
                  <a:pt x="100573" y="36539"/>
                  <a:pt x="98852" y="39534"/>
                  <a:pt x="93688" y="39534"/>
                </a:cubicBezTo>
                <a:cubicBezTo>
                  <a:pt x="90245" y="39534"/>
                  <a:pt x="86803" y="36539"/>
                  <a:pt x="86803" y="33743"/>
                </a:cubicBezTo>
                <a:cubicBezTo>
                  <a:pt x="86803" y="21164"/>
                  <a:pt x="74754" y="11181"/>
                  <a:pt x="59016" y="11181"/>
                </a:cubicBezTo>
                <a:cubicBezTo>
                  <a:pt x="43278" y="11181"/>
                  <a:pt x="31229" y="21164"/>
                  <a:pt x="31229" y="33743"/>
                </a:cubicBezTo>
                <a:cubicBezTo>
                  <a:pt x="31229" y="59101"/>
                  <a:pt x="31229" y="59101"/>
                  <a:pt x="31229" y="59101"/>
                </a:cubicBezTo>
                <a:cubicBezTo>
                  <a:pt x="86803" y="59101"/>
                  <a:pt x="86803" y="59101"/>
                  <a:pt x="86803" y="59101"/>
                </a:cubicBezTo>
                <a:cubicBezTo>
                  <a:pt x="100573" y="59101"/>
                  <a:pt x="100573" y="59101"/>
                  <a:pt x="100573" y="59101"/>
                </a:cubicBezTo>
                <a:cubicBezTo>
                  <a:pt x="112868" y="59101"/>
                  <a:pt x="112868" y="59101"/>
                  <a:pt x="112868" y="59101"/>
                </a:cubicBezTo>
                <a:cubicBezTo>
                  <a:pt x="116311" y="59101"/>
                  <a:pt x="119754" y="62096"/>
                  <a:pt x="119754" y="64891"/>
                </a:cubicBezTo>
                <a:cubicBezTo>
                  <a:pt x="119754" y="114209"/>
                  <a:pt x="119754" y="114209"/>
                  <a:pt x="119754" y="114209"/>
                </a:cubicBezTo>
                <a:cubicBezTo>
                  <a:pt x="119754" y="117004"/>
                  <a:pt x="116311" y="119800"/>
                  <a:pt x="112868" y="119800"/>
                </a:cubicBezTo>
                <a:close/>
                <a:moveTo>
                  <a:pt x="59016" y="70482"/>
                </a:moveTo>
                <a:lnTo>
                  <a:pt x="59016" y="70482"/>
                </a:lnTo>
                <a:cubicBezTo>
                  <a:pt x="52131" y="70482"/>
                  <a:pt x="45000" y="76073"/>
                  <a:pt x="45000" y="81863"/>
                </a:cubicBezTo>
                <a:cubicBezTo>
                  <a:pt x="45000" y="86056"/>
                  <a:pt x="48688" y="90249"/>
                  <a:pt x="52131" y="91647"/>
                </a:cubicBezTo>
                <a:cubicBezTo>
                  <a:pt x="52131" y="103028"/>
                  <a:pt x="52131" y="103028"/>
                  <a:pt x="52131" y="103028"/>
                </a:cubicBezTo>
                <a:cubicBezTo>
                  <a:pt x="52131" y="105823"/>
                  <a:pt x="55573" y="108618"/>
                  <a:pt x="59016" y="108618"/>
                </a:cubicBezTo>
                <a:cubicBezTo>
                  <a:pt x="64180" y="108618"/>
                  <a:pt x="65901" y="105823"/>
                  <a:pt x="65901" y="103028"/>
                </a:cubicBezTo>
                <a:cubicBezTo>
                  <a:pt x="65901" y="91647"/>
                  <a:pt x="65901" y="91647"/>
                  <a:pt x="65901" y="91647"/>
                </a:cubicBezTo>
                <a:cubicBezTo>
                  <a:pt x="71065" y="90249"/>
                  <a:pt x="72786" y="86056"/>
                  <a:pt x="72786" y="81863"/>
                </a:cubicBezTo>
                <a:cubicBezTo>
                  <a:pt x="72786" y="76073"/>
                  <a:pt x="67622" y="70482"/>
                  <a:pt x="59016" y="7048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square" lIns="91440" tIns="45720" rIns="91440" bIns="45720" anchor="ctr">
            <a:normAutofit fontScale="25000" lnSpcReduction="20000"/>
          </a:bodyPr>
          <a:lstStyle/>
          <a:p>
            <a:pPr algn="ctr"/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69925" y="78668"/>
            <a:ext cx="70262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</a:rPr>
              <a:t>紧凑例子</a:t>
            </a:r>
          </a:p>
        </p:txBody>
      </p:sp>
      <p:pic>
        <p:nvPicPr>
          <p:cNvPr id="31" name="Picture 4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2" t="10748" r="948" b="10780"/>
          <a:stretch>
            <a:fillRect/>
          </a:stretch>
        </p:blipFill>
        <p:spPr bwMode="auto">
          <a:xfrm>
            <a:off x="2278219" y="1081825"/>
            <a:ext cx="7962223" cy="53655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69925" y="78668"/>
            <a:ext cx="70262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</a:rPr>
              <a:t>动态重定位示意图</a:t>
            </a:r>
          </a:p>
        </p:txBody>
      </p:sp>
      <p:graphicFrame>
        <p:nvGraphicFramePr>
          <p:cNvPr id="4" name="Group 70"/>
          <p:cNvGraphicFramePr>
            <a:graphicFrameLocks noGrp="1"/>
          </p:cNvGraphicFramePr>
          <p:nvPr/>
        </p:nvGraphicFramePr>
        <p:xfrm>
          <a:off x="2133600" y="1657350"/>
          <a:ext cx="1752600" cy="3251200"/>
        </p:xfrm>
        <a:graphic>
          <a:graphicData uri="http://schemas.openxmlformats.org/drawingml/2006/table">
            <a:tbl>
              <a:tblPr/>
              <a:tblGrid>
                <a:gridCol w="1752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3400">
                <a:tc>
                  <a:txBody>
                    <a:bodyPr/>
                    <a:lstStyle>
                      <a:lvl1pPr>
                        <a:buClr>
                          <a:schemeClr val="tx2"/>
                        </a:buClr>
                        <a:buSzPct val="75000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buClr>
                          <a:schemeClr val="accent2"/>
                        </a:buClr>
                        <a:buSzPct val="65000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endParaRPr kumimoji="1" lang="zh-CN" altLang="zh-CN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2075" marR="92075" marT="46038" marB="46038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3400">
                <a:tc>
                  <a:txBody>
                    <a:bodyPr/>
                    <a:lstStyle>
                      <a:lvl1pPr>
                        <a:buClr>
                          <a:schemeClr val="tx2"/>
                        </a:buClr>
                        <a:buSzPct val="75000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buClr>
                          <a:schemeClr val="accent2"/>
                        </a:buClr>
                        <a:buSzPct val="65000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kumimoji="1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LOAD 1,2500</a:t>
                      </a:r>
                    </a:p>
                  </a:txBody>
                  <a:tcPr marL="92075" marR="92075" marT="46038" marB="46038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2800">
                <a:tc>
                  <a:txBody>
                    <a:bodyPr/>
                    <a:lstStyle>
                      <a:lvl1pPr>
                        <a:buClr>
                          <a:schemeClr val="tx2"/>
                        </a:buClr>
                        <a:buSzPct val="75000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buClr>
                          <a:schemeClr val="accent2"/>
                        </a:buClr>
                        <a:buSzPct val="65000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endParaRPr kumimoji="1" lang="zh-CN" altLang="zh-CN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2075" marR="92075" marT="46038" marB="46038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8800">
                <a:tc>
                  <a:txBody>
                    <a:bodyPr/>
                    <a:lstStyle>
                      <a:lvl1pPr>
                        <a:buClr>
                          <a:schemeClr val="tx2"/>
                        </a:buClr>
                        <a:buSzPct val="75000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buClr>
                          <a:schemeClr val="accent2"/>
                        </a:buClr>
                        <a:buSzPct val="65000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kumimoji="1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365</a:t>
                      </a:r>
                    </a:p>
                  </a:txBody>
                  <a:tcPr marL="92075" marR="92075" marT="46038" marB="46038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12800">
                <a:tc>
                  <a:txBody>
                    <a:bodyPr/>
                    <a:lstStyle>
                      <a:lvl1pPr>
                        <a:buClr>
                          <a:schemeClr val="tx2"/>
                        </a:buClr>
                        <a:buSzPct val="75000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buClr>
                          <a:schemeClr val="accent2"/>
                        </a:buClr>
                        <a:buSzPct val="65000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endParaRPr kumimoji="1" lang="zh-CN" altLang="zh-CN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2075" marR="92075" marT="46038" marB="46038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5" name="Group 59"/>
          <p:cNvGraphicFramePr>
            <a:graphicFrameLocks noGrp="1"/>
          </p:cNvGraphicFramePr>
          <p:nvPr/>
        </p:nvGraphicFramePr>
        <p:xfrm>
          <a:off x="8610600" y="1581150"/>
          <a:ext cx="2362200" cy="4212466"/>
        </p:xfrm>
        <a:graphic>
          <a:graphicData uri="http://schemas.openxmlformats.org/drawingml/2006/table">
            <a:tbl>
              <a:tblPr/>
              <a:tblGrid>
                <a:gridCol w="2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80894">
                <a:tc>
                  <a:txBody>
                    <a:bodyPr/>
                    <a:lstStyle>
                      <a:lvl1pPr>
                        <a:buClr>
                          <a:schemeClr val="tx2"/>
                        </a:buClr>
                        <a:buSzPct val="75000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buClr>
                          <a:schemeClr val="accent2"/>
                        </a:buClr>
                        <a:buSzPct val="65000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endParaRPr kumimoji="1" lang="zh-CN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2075" marR="92075" marT="46038" marB="46038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5967">
                <a:tc>
                  <a:txBody>
                    <a:bodyPr/>
                    <a:lstStyle>
                      <a:lvl1pPr>
                        <a:buClr>
                          <a:schemeClr val="tx2"/>
                        </a:buClr>
                        <a:buSzPct val="75000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buClr>
                          <a:schemeClr val="accent2"/>
                        </a:buClr>
                        <a:buSzPct val="65000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endParaRPr kumimoji="1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2075" marR="92075" marT="46038" marB="46038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5967">
                <a:tc>
                  <a:txBody>
                    <a:bodyPr/>
                    <a:lstStyle>
                      <a:lvl1pPr>
                        <a:buClr>
                          <a:schemeClr val="tx2"/>
                        </a:buClr>
                        <a:buSzPct val="75000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buClr>
                          <a:schemeClr val="accent2"/>
                        </a:buClr>
                        <a:buSzPct val="65000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kumimoji="1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LOAD 1,2500</a:t>
                      </a:r>
                    </a:p>
                  </a:txBody>
                  <a:tcPr marL="92075" marR="92075" marT="46038" marB="46038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11156">
                <a:tc>
                  <a:txBody>
                    <a:bodyPr/>
                    <a:lstStyle>
                      <a:lvl1pPr>
                        <a:buClr>
                          <a:schemeClr val="tx2"/>
                        </a:buClr>
                        <a:buSzPct val="75000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buClr>
                          <a:schemeClr val="accent2"/>
                        </a:buClr>
                        <a:buSzPct val="65000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endParaRPr kumimoji="1" lang="zh-CN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2075" marR="92075" marT="46038" marB="46038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5967">
                <a:tc>
                  <a:txBody>
                    <a:bodyPr/>
                    <a:lstStyle>
                      <a:lvl1pPr>
                        <a:buClr>
                          <a:schemeClr val="tx2"/>
                        </a:buClr>
                        <a:buSzPct val="75000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buClr>
                          <a:schemeClr val="accent2"/>
                        </a:buClr>
                        <a:buSzPct val="65000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kumimoji="1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365</a:t>
                      </a:r>
                    </a:p>
                  </a:txBody>
                  <a:tcPr marL="92075" marR="92075" marT="46038" marB="46038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94512">
                <a:tc>
                  <a:txBody>
                    <a:bodyPr/>
                    <a:lstStyle>
                      <a:lvl1pPr>
                        <a:buClr>
                          <a:schemeClr val="tx2"/>
                        </a:buClr>
                        <a:buSzPct val="75000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buClr>
                          <a:schemeClr val="accent2"/>
                        </a:buClr>
                        <a:buSzPct val="65000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endParaRPr kumimoji="1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2075" marR="92075" marT="46038" marB="46038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78003">
                <a:tc>
                  <a:txBody>
                    <a:bodyPr/>
                    <a:lstStyle>
                      <a:lvl1pPr>
                        <a:buClr>
                          <a:schemeClr val="tx2"/>
                        </a:buClr>
                        <a:buSzPct val="75000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buClr>
                          <a:schemeClr val="accent2"/>
                        </a:buClr>
                        <a:buSzPct val="65000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endParaRPr kumimoji="1" lang="zh-CN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2075" marR="92075" marT="46038" marB="46038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6" name="Line 40"/>
          <p:cNvSpPr>
            <a:spLocks noChangeShapeType="1"/>
          </p:cNvSpPr>
          <p:nvPr/>
        </p:nvSpPr>
        <p:spPr bwMode="auto">
          <a:xfrm>
            <a:off x="6172200" y="1219200"/>
            <a:ext cx="0" cy="4574416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endParaRPr lang="zh-CN" altLang="en-US" sz="2400"/>
          </a:p>
        </p:txBody>
      </p:sp>
      <p:sp>
        <p:nvSpPr>
          <p:cNvPr id="7" name="Rectangle 42"/>
          <p:cNvSpPr>
            <a:spLocks noChangeArrowheads="1"/>
          </p:cNvSpPr>
          <p:nvPr/>
        </p:nvSpPr>
        <p:spPr bwMode="auto">
          <a:xfrm>
            <a:off x="4572000" y="1566863"/>
            <a:ext cx="1066800" cy="457200"/>
          </a:xfrm>
          <a:prstGeom prst="rect">
            <a:avLst/>
          </a:prstGeom>
          <a:solidFill>
            <a:srgbClr val="FFC000"/>
          </a:solidFill>
          <a:ln w="31750">
            <a:solidFill>
              <a:schemeClr val="tx1"/>
            </a:solidFill>
            <a:miter lim="800000"/>
          </a:ln>
        </p:spPr>
        <p:txBody>
          <a:bodyPr wrap="none" lIns="92075" tIns="46038" rIns="92075" bIns="46038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buFont typeface="Monotype Sorts" pitchFamily="2" charset="2"/>
              <a:buNone/>
            </a:pPr>
            <a:r>
              <a:rPr lang="en-US" altLang="zh-CN" sz="2400" b="1"/>
              <a:t>2500</a:t>
            </a:r>
          </a:p>
        </p:txBody>
      </p:sp>
      <p:sp>
        <p:nvSpPr>
          <p:cNvPr id="8" name="Rectangle 43"/>
          <p:cNvSpPr>
            <a:spLocks noChangeArrowheads="1"/>
          </p:cNvSpPr>
          <p:nvPr/>
        </p:nvSpPr>
        <p:spPr bwMode="auto">
          <a:xfrm>
            <a:off x="6553200" y="1581150"/>
            <a:ext cx="1066800" cy="457200"/>
          </a:xfrm>
          <a:prstGeom prst="rect">
            <a:avLst/>
          </a:prstGeom>
          <a:solidFill>
            <a:srgbClr val="FFC000"/>
          </a:solidFill>
          <a:ln w="31750">
            <a:solidFill>
              <a:schemeClr val="tx1"/>
            </a:solidFill>
            <a:miter lim="800000"/>
          </a:ln>
        </p:spPr>
        <p:txBody>
          <a:bodyPr wrap="none" lIns="92075" tIns="46038" rIns="92075" bIns="46038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buFont typeface="Monotype Sorts" pitchFamily="2" charset="2"/>
              <a:buNone/>
            </a:pPr>
            <a:r>
              <a:rPr lang="en-US" altLang="zh-CN" sz="2400" b="1"/>
              <a:t>10000</a:t>
            </a:r>
          </a:p>
        </p:txBody>
      </p:sp>
      <p:sp>
        <p:nvSpPr>
          <p:cNvPr id="9" name="Rectangle 54"/>
          <p:cNvSpPr>
            <a:spLocks noChangeArrowheads="1"/>
          </p:cNvSpPr>
          <p:nvPr/>
        </p:nvSpPr>
        <p:spPr bwMode="auto">
          <a:xfrm>
            <a:off x="9067800" y="5946016"/>
            <a:ext cx="10668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buFont typeface="Monotype Sorts" pitchFamily="2" charset="2"/>
              <a:buNone/>
            </a:pPr>
            <a:r>
              <a:rPr lang="zh-CN" altLang="en-US" sz="2400" b="1" dirty="0">
                <a:latin typeface="+mn-ea"/>
                <a:ea typeface="+mn-ea"/>
              </a:rPr>
              <a:t>主存</a:t>
            </a:r>
          </a:p>
        </p:txBody>
      </p:sp>
      <p:cxnSp>
        <p:nvCxnSpPr>
          <p:cNvPr id="10" name="AutoShape 55"/>
          <p:cNvCxnSpPr>
            <a:cxnSpLocks noChangeShapeType="1"/>
            <a:stCxn id="7" idx="2"/>
          </p:cNvCxnSpPr>
          <p:nvPr/>
        </p:nvCxnSpPr>
        <p:spPr bwMode="auto">
          <a:xfrm rot="16200000" flipH="1">
            <a:off x="5610225" y="1538288"/>
            <a:ext cx="2419350" cy="3429000"/>
          </a:xfrm>
          <a:prstGeom prst="bentConnector2">
            <a:avLst/>
          </a:prstGeom>
          <a:noFill/>
          <a:ln w="38100">
            <a:solidFill>
              <a:schemeClr val="tx1"/>
            </a:solidFill>
            <a:prstDash val="sysDot"/>
            <a:miter lim="800000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AutoShape 60"/>
          <p:cNvCxnSpPr>
            <a:cxnSpLocks noChangeShapeType="1"/>
            <a:endCxn id="7" idx="1"/>
          </p:cNvCxnSpPr>
          <p:nvPr/>
        </p:nvCxnSpPr>
        <p:spPr bwMode="auto">
          <a:xfrm flipV="1">
            <a:off x="3886200" y="1795463"/>
            <a:ext cx="666750" cy="647700"/>
          </a:xfrm>
          <a:prstGeom prst="bentConnector3">
            <a:avLst>
              <a:gd name="adj1" fmla="val 51431"/>
            </a:avLst>
          </a:prstGeom>
          <a:noFill/>
          <a:ln w="28575">
            <a:solidFill>
              <a:schemeClr val="tx1"/>
            </a:solidFill>
            <a:prstDash val="dash"/>
            <a:miter lim="800000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" name="Rectangle 61"/>
          <p:cNvSpPr>
            <a:spLocks noChangeArrowheads="1"/>
          </p:cNvSpPr>
          <p:nvPr/>
        </p:nvSpPr>
        <p:spPr bwMode="auto">
          <a:xfrm>
            <a:off x="6570370" y="1123684"/>
            <a:ext cx="14478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buFont typeface="Monotype Sorts" pitchFamily="2" charset="2"/>
              <a:buNone/>
            </a:pPr>
            <a:r>
              <a:rPr lang="zh-CN" altLang="en-US" sz="2400" b="1" dirty="0">
                <a:latin typeface="+mn-ea"/>
                <a:ea typeface="+mn-ea"/>
              </a:rPr>
              <a:t>重定位寄存器</a:t>
            </a:r>
          </a:p>
        </p:txBody>
      </p:sp>
      <p:sp>
        <p:nvSpPr>
          <p:cNvPr id="13" name="Rectangle 62"/>
          <p:cNvSpPr>
            <a:spLocks noChangeArrowheads="1"/>
          </p:cNvSpPr>
          <p:nvPr/>
        </p:nvSpPr>
        <p:spPr bwMode="auto">
          <a:xfrm>
            <a:off x="4381500" y="1140050"/>
            <a:ext cx="14478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buFont typeface="Monotype Sorts" pitchFamily="2" charset="2"/>
              <a:buNone/>
            </a:pPr>
            <a:r>
              <a:rPr lang="zh-CN" altLang="en-US" sz="2400" b="1" dirty="0">
                <a:latin typeface="+mn-ea"/>
                <a:ea typeface="+mn-ea"/>
              </a:rPr>
              <a:t>相对地址</a:t>
            </a:r>
          </a:p>
        </p:txBody>
      </p:sp>
      <p:sp>
        <p:nvSpPr>
          <p:cNvPr id="14" name="Rectangle 63"/>
          <p:cNvSpPr>
            <a:spLocks noChangeArrowheads="1"/>
          </p:cNvSpPr>
          <p:nvPr/>
        </p:nvSpPr>
        <p:spPr bwMode="auto">
          <a:xfrm>
            <a:off x="6332380" y="5472381"/>
            <a:ext cx="14478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buFont typeface="Monotype Sorts" pitchFamily="2" charset="2"/>
              <a:buNone/>
            </a:pPr>
            <a:r>
              <a:rPr lang="zh-CN" altLang="en-US" sz="2400" b="1">
                <a:latin typeface="+mn-ea"/>
                <a:ea typeface="+mn-ea"/>
              </a:rPr>
              <a:t>存储器一侧</a:t>
            </a:r>
          </a:p>
        </p:txBody>
      </p:sp>
      <p:sp>
        <p:nvSpPr>
          <p:cNvPr id="15" name="Rectangle 64"/>
          <p:cNvSpPr>
            <a:spLocks noChangeArrowheads="1"/>
          </p:cNvSpPr>
          <p:nvPr/>
        </p:nvSpPr>
        <p:spPr bwMode="auto">
          <a:xfrm>
            <a:off x="4548657" y="5472381"/>
            <a:ext cx="14478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buFont typeface="Monotype Sorts" pitchFamily="2" charset="2"/>
              <a:buNone/>
            </a:pPr>
            <a:r>
              <a:rPr lang="zh-CN" altLang="en-US" sz="2400" b="1" dirty="0">
                <a:latin typeface="+mn-ea"/>
                <a:ea typeface="+mn-ea"/>
              </a:rPr>
              <a:t>处理机一侧</a:t>
            </a:r>
          </a:p>
        </p:txBody>
      </p:sp>
      <p:cxnSp>
        <p:nvCxnSpPr>
          <p:cNvPr id="16" name="AutoShape 65"/>
          <p:cNvCxnSpPr>
            <a:cxnSpLocks noChangeShapeType="1"/>
            <a:stCxn id="8" idx="2"/>
            <a:endCxn id="17" idx="0"/>
          </p:cNvCxnSpPr>
          <p:nvPr/>
        </p:nvCxnSpPr>
        <p:spPr bwMode="auto">
          <a:xfrm>
            <a:off x="7086600" y="2057400"/>
            <a:ext cx="0" cy="217170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7" name="Oval 66"/>
          <p:cNvSpPr>
            <a:spLocks noChangeArrowheads="1"/>
          </p:cNvSpPr>
          <p:nvPr/>
        </p:nvSpPr>
        <p:spPr bwMode="auto">
          <a:xfrm>
            <a:off x="6858000" y="4248150"/>
            <a:ext cx="457200" cy="457200"/>
          </a:xfrm>
          <a:prstGeom prst="ellipse">
            <a:avLst/>
          </a:prstGeom>
          <a:solidFill>
            <a:srgbClr val="FFC000"/>
          </a:solidFill>
          <a:ln w="38100">
            <a:solidFill>
              <a:schemeClr val="tx1"/>
            </a:solidFill>
            <a:round/>
          </a:ln>
        </p:spPr>
        <p:txBody>
          <a:bodyPr wrap="none" lIns="92075" tIns="46038" rIns="92075" bIns="46038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buFont typeface="Monotype Sorts" pitchFamily="2" charset="2"/>
              <a:buNone/>
            </a:pPr>
            <a:r>
              <a:rPr lang="en-US" altLang="zh-CN" sz="2400" b="1"/>
              <a:t>+</a:t>
            </a:r>
          </a:p>
        </p:txBody>
      </p:sp>
      <p:sp>
        <p:nvSpPr>
          <p:cNvPr id="18" name="Rectangle 71"/>
          <p:cNvSpPr>
            <a:spLocks noChangeArrowheads="1"/>
          </p:cNvSpPr>
          <p:nvPr/>
        </p:nvSpPr>
        <p:spPr bwMode="auto">
          <a:xfrm>
            <a:off x="2551113" y="5037138"/>
            <a:ext cx="974725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buFont typeface="Monotype Sorts" pitchFamily="2" charset="2"/>
              <a:buNone/>
            </a:pPr>
            <a:r>
              <a:rPr lang="zh-CN" altLang="en-US" sz="2400" b="1" dirty="0">
                <a:latin typeface="+mn-ea"/>
                <a:ea typeface="+mn-ea"/>
              </a:rPr>
              <a:t>作业</a:t>
            </a:r>
            <a:r>
              <a:rPr lang="en-US" altLang="zh-CN" sz="2400" b="1" dirty="0">
                <a:latin typeface="+mn-ea"/>
                <a:ea typeface="+mn-ea"/>
              </a:rPr>
              <a:t>J</a:t>
            </a:r>
          </a:p>
        </p:txBody>
      </p:sp>
      <p:sp>
        <p:nvSpPr>
          <p:cNvPr id="19" name="Rectangle 72"/>
          <p:cNvSpPr>
            <a:spLocks noChangeArrowheads="1"/>
          </p:cNvSpPr>
          <p:nvPr/>
        </p:nvSpPr>
        <p:spPr bwMode="auto">
          <a:xfrm>
            <a:off x="7797084" y="5058444"/>
            <a:ext cx="6858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buFont typeface="Monotype Sorts" pitchFamily="2" charset="2"/>
              <a:buNone/>
            </a:pPr>
            <a:r>
              <a:rPr lang="en-US" altLang="zh-CN" sz="2400" b="1" dirty="0"/>
              <a:t>15000</a:t>
            </a:r>
          </a:p>
        </p:txBody>
      </p:sp>
      <p:sp>
        <p:nvSpPr>
          <p:cNvPr id="21" name="Rectangle 73"/>
          <p:cNvSpPr>
            <a:spLocks noChangeArrowheads="1"/>
          </p:cNvSpPr>
          <p:nvPr/>
        </p:nvSpPr>
        <p:spPr bwMode="auto">
          <a:xfrm>
            <a:off x="1356575" y="4572000"/>
            <a:ext cx="6858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buFont typeface="Monotype Sorts" pitchFamily="2" charset="2"/>
              <a:buNone/>
            </a:pPr>
            <a:r>
              <a:rPr lang="en-US" altLang="zh-CN" sz="2400" b="1" dirty="0"/>
              <a:t>5000</a:t>
            </a:r>
          </a:p>
        </p:txBody>
      </p:sp>
      <p:sp>
        <p:nvSpPr>
          <p:cNvPr id="22" name="Rectangle 74"/>
          <p:cNvSpPr>
            <a:spLocks noChangeArrowheads="1"/>
          </p:cNvSpPr>
          <p:nvPr/>
        </p:nvSpPr>
        <p:spPr bwMode="auto">
          <a:xfrm>
            <a:off x="1356575" y="2044700"/>
            <a:ext cx="6858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buFont typeface="Monotype Sorts" pitchFamily="2" charset="2"/>
              <a:buNone/>
            </a:pPr>
            <a:r>
              <a:rPr lang="en-US" altLang="zh-CN" sz="2400" b="1"/>
              <a:t>100</a:t>
            </a:r>
          </a:p>
        </p:txBody>
      </p:sp>
      <p:sp>
        <p:nvSpPr>
          <p:cNvPr id="23" name="Rectangle 75"/>
          <p:cNvSpPr>
            <a:spLocks noChangeArrowheads="1"/>
          </p:cNvSpPr>
          <p:nvPr/>
        </p:nvSpPr>
        <p:spPr bwMode="auto">
          <a:xfrm>
            <a:off x="1356575" y="3276600"/>
            <a:ext cx="6858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buFont typeface="Monotype Sorts" pitchFamily="2" charset="2"/>
              <a:buNone/>
            </a:pPr>
            <a:r>
              <a:rPr lang="en-US" altLang="zh-CN" sz="2400" b="1"/>
              <a:t>2500</a:t>
            </a:r>
          </a:p>
        </p:txBody>
      </p:sp>
      <p:sp>
        <p:nvSpPr>
          <p:cNvPr id="24" name="Rectangle 76"/>
          <p:cNvSpPr>
            <a:spLocks noChangeArrowheads="1"/>
          </p:cNvSpPr>
          <p:nvPr/>
        </p:nvSpPr>
        <p:spPr bwMode="auto">
          <a:xfrm>
            <a:off x="1356575" y="1539875"/>
            <a:ext cx="6858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buFont typeface="Monotype Sorts" pitchFamily="2" charset="2"/>
              <a:buNone/>
            </a:pPr>
            <a:r>
              <a:rPr lang="en-US" altLang="zh-CN" sz="2400" b="1"/>
              <a:t>0</a:t>
            </a:r>
          </a:p>
        </p:txBody>
      </p:sp>
      <p:sp>
        <p:nvSpPr>
          <p:cNvPr id="25" name="Rectangle 77"/>
          <p:cNvSpPr>
            <a:spLocks noChangeArrowheads="1"/>
          </p:cNvSpPr>
          <p:nvPr/>
        </p:nvSpPr>
        <p:spPr bwMode="auto">
          <a:xfrm>
            <a:off x="1739720" y="2952750"/>
            <a:ext cx="6858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buFont typeface="Monotype Sorts" pitchFamily="2" charset="2"/>
              <a:buNone/>
            </a:pPr>
            <a:r>
              <a:rPr lang="en-US" altLang="zh-CN" sz="2400" b="1" dirty="0"/>
              <a:t>≈</a:t>
            </a:r>
          </a:p>
        </p:txBody>
      </p:sp>
      <p:sp>
        <p:nvSpPr>
          <p:cNvPr id="26" name="Rectangle 78"/>
          <p:cNvSpPr>
            <a:spLocks noChangeArrowheads="1"/>
          </p:cNvSpPr>
          <p:nvPr/>
        </p:nvSpPr>
        <p:spPr bwMode="auto">
          <a:xfrm>
            <a:off x="3568520" y="2952750"/>
            <a:ext cx="6858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buFont typeface="Monotype Sorts" pitchFamily="2" charset="2"/>
              <a:buNone/>
            </a:pPr>
            <a:r>
              <a:rPr lang="en-US" altLang="zh-CN" sz="2400" b="1"/>
              <a:t>≈</a:t>
            </a:r>
          </a:p>
        </p:txBody>
      </p:sp>
      <p:sp>
        <p:nvSpPr>
          <p:cNvPr id="27" name="Rectangle 79"/>
          <p:cNvSpPr>
            <a:spLocks noChangeArrowheads="1"/>
          </p:cNvSpPr>
          <p:nvPr/>
        </p:nvSpPr>
        <p:spPr bwMode="auto">
          <a:xfrm>
            <a:off x="8281116" y="3562350"/>
            <a:ext cx="6858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buFont typeface="Monotype Sorts" pitchFamily="2" charset="2"/>
              <a:buNone/>
            </a:pPr>
            <a:r>
              <a:rPr lang="en-US" altLang="zh-CN" sz="2400" b="1" dirty="0"/>
              <a:t>≈</a:t>
            </a:r>
          </a:p>
        </p:txBody>
      </p:sp>
      <p:sp>
        <p:nvSpPr>
          <p:cNvPr id="28" name="Rectangle 80"/>
          <p:cNvSpPr>
            <a:spLocks noChangeArrowheads="1"/>
          </p:cNvSpPr>
          <p:nvPr/>
        </p:nvSpPr>
        <p:spPr bwMode="auto">
          <a:xfrm>
            <a:off x="10624001" y="3429000"/>
            <a:ext cx="6858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buFont typeface="Monotype Sorts" pitchFamily="2" charset="2"/>
              <a:buNone/>
            </a:pPr>
            <a:r>
              <a:rPr lang="en-US" altLang="zh-CN" sz="2400" b="1" dirty="0"/>
              <a:t>≈</a:t>
            </a:r>
          </a:p>
        </p:txBody>
      </p:sp>
      <p:sp>
        <p:nvSpPr>
          <p:cNvPr id="29" name="Rectangle 81"/>
          <p:cNvSpPr>
            <a:spLocks noChangeArrowheads="1"/>
          </p:cNvSpPr>
          <p:nvPr/>
        </p:nvSpPr>
        <p:spPr bwMode="auto">
          <a:xfrm>
            <a:off x="7797084" y="3840318"/>
            <a:ext cx="6858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buFont typeface="Monotype Sorts" pitchFamily="2" charset="2"/>
              <a:buNone/>
            </a:pPr>
            <a:r>
              <a:rPr lang="en-US" altLang="zh-CN" sz="2400" b="1" dirty="0"/>
              <a:t>12500</a:t>
            </a:r>
          </a:p>
        </p:txBody>
      </p:sp>
      <p:sp>
        <p:nvSpPr>
          <p:cNvPr id="30" name="Rectangle 82"/>
          <p:cNvSpPr>
            <a:spLocks noChangeArrowheads="1"/>
          </p:cNvSpPr>
          <p:nvPr/>
        </p:nvSpPr>
        <p:spPr bwMode="auto">
          <a:xfrm>
            <a:off x="7808889" y="2609313"/>
            <a:ext cx="6858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buFont typeface="Monotype Sorts" pitchFamily="2" charset="2"/>
              <a:buNone/>
            </a:pPr>
            <a:r>
              <a:rPr lang="en-US" altLang="zh-CN" sz="2400" b="1"/>
              <a:t>10100</a:t>
            </a:r>
          </a:p>
        </p:txBody>
      </p:sp>
      <p:sp>
        <p:nvSpPr>
          <p:cNvPr id="32" name="Rectangle 83"/>
          <p:cNvSpPr>
            <a:spLocks noChangeArrowheads="1"/>
          </p:cNvSpPr>
          <p:nvPr/>
        </p:nvSpPr>
        <p:spPr bwMode="auto">
          <a:xfrm>
            <a:off x="7808889" y="2075913"/>
            <a:ext cx="6858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buFont typeface="Monotype Sorts" pitchFamily="2" charset="2"/>
              <a:buNone/>
            </a:pPr>
            <a:r>
              <a:rPr lang="en-US" altLang="zh-CN" sz="2400" b="1" dirty="0"/>
              <a:t>10000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69925" y="78668"/>
            <a:ext cx="70262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</a:rPr>
              <a:t>动态重定位分区分配算法流程</a:t>
            </a: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25164" y="938226"/>
            <a:ext cx="9838055" cy="537337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69925" y="78668"/>
            <a:ext cx="70262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</a:rPr>
              <a:t>计算机存储层次示意图</a:t>
            </a:r>
          </a:p>
        </p:txBody>
      </p:sp>
      <p:grpSp>
        <p:nvGrpSpPr>
          <p:cNvPr id="14" name="组合 41"/>
          <p:cNvGrpSpPr/>
          <p:nvPr/>
        </p:nvGrpSpPr>
        <p:grpSpPr bwMode="auto">
          <a:xfrm>
            <a:off x="2698637" y="1514541"/>
            <a:ext cx="7127942" cy="4285358"/>
            <a:chOff x="1038179" y="1916832"/>
            <a:chExt cx="5988084" cy="3600400"/>
          </a:xfrm>
        </p:grpSpPr>
        <p:sp>
          <p:nvSpPr>
            <p:cNvPr id="15" name="梯形 14"/>
            <p:cNvSpPr/>
            <p:nvPr/>
          </p:nvSpPr>
          <p:spPr>
            <a:xfrm>
              <a:off x="2418238" y="1916832"/>
              <a:ext cx="4608025" cy="3600400"/>
            </a:xfrm>
            <a:prstGeom prst="trapezoid">
              <a:avLst/>
            </a:prstGeom>
            <a:solidFill>
              <a:srgbClr val="FFFF00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 sz="2400" dirty="0">
                <a:latin typeface="+mn-ea"/>
              </a:endParaRPr>
            </a:p>
          </p:txBody>
        </p:sp>
        <p:cxnSp>
          <p:nvCxnSpPr>
            <p:cNvPr id="16" name="直接连接符 15"/>
            <p:cNvCxnSpPr/>
            <p:nvPr/>
          </p:nvCxnSpPr>
          <p:spPr>
            <a:xfrm>
              <a:off x="3132537" y="2564523"/>
              <a:ext cx="3168315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>
              <a:off x="2988090" y="3140777"/>
              <a:ext cx="3455621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>
              <a:stCxn id="15" idx="1"/>
              <a:endCxn id="15" idx="3"/>
            </p:cNvCxnSpPr>
            <p:nvPr/>
          </p:nvCxnSpPr>
          <p:spPr>
            <a:xfrm>
              <a:off x="2867453" y="3717032"/>
              <a:ext cx="3708008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>
              <a:off x="2699196" y="4364723"/>
              <a:ext cx="4033410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>
              <a:off x="2556336" y="4940977"/>
              <a:ext cx="4319130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文本框 29"/>
            <p:cNvSpPr txBox="1">
              <a:spLocks noChangeArrowheads="1"/>
            </p:cNvSpPr>
            <p:nvPr/>
          </p:nvSpPr>
          <p:spPr bwMode="auto">
            <a:xfrm>
              <a:off x="4211960" y="2060847"/>
              <a:ext cx="1080120" cy="3878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2400" dirty="0">
                  <a:latin typeface="+mn-ea"/>
                  <a:ea typeface="+mn-ea"/>
                </a:rPr>
                <a:t>寄存器</a:t>
              </a:r>
            </a:p>
          </p:txBody>
        </p:sp>
        <p:sp>
          <p:nvSpPr>
            <p:cNvPr id="23" name="文本框 30"/>
            <p:cNvSpPr txBox="1">
              <a:spLocks noChangeArrowheads="1"/>
            </p:cNvSpPr>
            <p:nvPr/>
          </p:nvSpPr>
          <p:spPr bwMode="auto">
            <a:xfrm>
              <a:off x="4211960" y="2699628"/>
              <a:ext cx="1224136" cy="3878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2400">
                  <a:latin typeface="+mn-ea"/>
                  <a:ea typeface="+mn-ea"/>
                </a:rPr>
                <a:t>高速缓存</a:t>
              </a:r>
            </a:p>
          </p:txBody>
        </p:sp>
        <p:sp>
          <p:nvSpPr>
            <p:cNvPr id="24" name="文本框 31"/>
            <p:cNvSpPr txBox="1">
              <a:spLocks noChangeArrowheads="1"/>
            </p:cNvSpPr>
            <p:nvPr/>
          </p:nvSpPr>
          <p:spPr bwMode="auto">
            <a:xfrm>
              <a:off x="4211960" y="3275692"/>
              <a:ext cx="1224136" cy="3878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2400">
                  <a:latin typeface="+mn-ea"/>
                  <a:ea typeface="+mn-ea"/>
                </a:rPr>
                <a:t>主存储器</a:t>
              </a:r>
            </a:p>
          </p:txBody>
        </p:sp>
        <p:sp>
          <p:nvSpPr>
            <p:cNvPr id="25" name="文本框 32"/>
            <p:cNvSpPr txBox="1">
              <a:spLocks noChangeArrowheads="1"/>
            </p:cNvSpPr>
            <p:nvPr/>
          </p:nvSpPr>
          <p:spPr bwMode="auto">
            <a:xfrm>
              <a:off x="4283968" y="3872123"/>
              <a:ext cx="1224136" cy="3878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2400">
                  <a:latin typeface="+mn-ea"/>
                  <a:ea typeface="+mn-ea"/>
                </a:rPr>
                <a:t>磁盘缓存</a:t>
              </a:r>
            </a:p>
          </p:txBody>
        </p:sp>
        <p:sp>
          <p:nvSpPr>
            <p:cNvPr id="26" name="文本框 33"/>
            <p:cNvSpPr txBox="1">
              <a:spLocks noChangeArrowheads="1"/>
            </p:cNvSpPr>
            <p:nvPr/>
          </p:nvSpPr>
          <p:spPr bwMode="auto">
            <a:xfrm>
              <a:off x="4283968" y="4478450"/>
              <a:ext cx="1224136" cy="3878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2400">
                  <a:latin typeface="+mn-ea"/>
                  <a:ea typeface="+mn-ea"/>
                </a:rPr>
                <a:t>固定磁盘</a:t>
              </a:r>
            </a:p>
          </p:txBody>
        </p:sp>
        <p:sp>
          <p:nvSpPr>
            <p:cNvPr id="27" name="文本框 34"/>
            <p:cNvSpPr txBox="1">
              <a:spLocks noChangeArrowheads="1"/>
            </p:cNvSpPr>
            <p:nvPr/>
          </p:nvSpPr>
          <p:spPr bwMode="auto">
            <a:xfrm>
              <a:off x="3995935" y="5084658"/>
              <a:ext cx="2099863" cy="3878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2400" dirty="0">
                  <a:latin typeface="+mn-ea"/>
                  <a:ea typeface="+mn-ea"/>
                </a:rPr>
                <a:t>可移动存储介质</a:t>
              </a:r>
            </a:p>
          </p:txBody>
        </p:sp>
        <p:sp>
          <p:nvSpPr>
            <p:cNvPr id="28" name="文本框 35"/>
            <p:cNvSpPr txBox="1">
              <a:spLocks noChangeArrowheads="1"/>
            </p:cNvSpPr>
            <p:nvPr/>
          </p:nvSpPr>
          <p:spPr bwMode="auto">
            <a:xfrm>
              <a:off x="1043608" y="2060847"/>
              <a:ext cx="1512168" cy="3878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2400">
                  <a:latin typeface="+mn-ea"/>
                  <a:ea typeface="+mn-ea"/>
                  <a:cs typeface="黑体" panose="02010609060101010101" charset="-122"/>
                </a:rPr>
                <a:t>CPU</a:t>
              </a:r>
              <a:r>
                <a:rPr lang="zh-CN" altLang="en-US" sz="2400">
                  <a:latin typeface="+mn-ea"/>
                  <a:ea typeface="+mn-ea"/>
                  <a:cs typeface="黑体" panose="02010609060101010101" charset="-122"/>
                </a:rPr>
                <a:t>寄存器</a:t>
              </a:r>
            </a:p>
          </p:txBody>
        </p:sp>
        <p:sp>
          <p:nvSpPr>
            <p:cNvPr id="29" name="文本框 36"/>
            <p:cNvSpPr txBox="1">
              <a:spLocks noChangeArrowheads="1"/>
            </p:cNvSpPr>
            <p:nvPr/>
          </p:nvSpPr>
          <p:spPr bwMode="auto">
            <a:xfrm>
              <a:off x="1339839" y="3275692"/>
              <a:ext cx="716611" cy="3878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2400">
                  <a:latin typeface="+mn-ea"/>
                  <a:ea typeface="+mn-ea"/>
                </a:rPr>
                <a:t>主存</a:t>
              </a:r>
            </a:p>
          </p:txBody>
        </p:sp>
        <p:sp>
          <p:nvSpPr>
            <p:cNvPr id="30" name="文本框 37"/>
            <p:cNvSpPr txBox="1">
              <a:spLocks noChangeArrowheads="1"/>
            </p:cNvSpPr>
            <p:nvPr/>
          </p:nvSpPr>
          <p:spPr bwMode="auto">
            <a:xfrm>
              <a:off x="1038179" y="4715326"/>
              <a:ext cx="725510" cy="3878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2400" dirty="0">
                  <a:latin typeface="+mn-ea"/>
                  <a:ea typeface="+mn-ea"/>
                </a:rPr>
                <a:t>辅存</a:t>
              </a:r>
            </a:p>
          </p:txBody>
        </p:sp>
        <p:sp>
          <p:nvSpPr>
            <p:cNvPr id="31" name="左大括号 30"/>
            <p:cNvSpPr/>
            <p:nvPr/>
          </p:nvSpPr>
          <p:spPr>
            <a:xfrm>
              <a:off x="2556336" y="1916832"/>
              <a:ext cx="142860" cy="647691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 sz="2400">
                <a:latin typeface="+mn-ea"/>
              </a:endParaRPr>
            </a:p>
          </p:txBody>
        </p:sp>
        <p:sp>
          <p:nvSpPr>
            <p:cNvPr id="32" name="左大括号 31"/>
            <p:cNvSpPr/>
            <p:nvPr/>
          </p:nvSpPr>
          <p:spPr>
            <a:xfrm>
              <a:off x="2286489" y="2564523"/>
              <a:ext cx="125399" cy="1730351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 sz="2400">
                <a:latin typeface="+mn-ea"/>
              </a:endParaRPr>
            </a:p>
          </p:txBody>
        </p:sp>
        <p:sp>
          <p:nvSpPr>
            <p:cNvPr id="33" name="左大括号 32"/>
            <p:cNvSpPr/>
            <p:nvPr/>
          </p:nvSpPr>
          <p:spPr>
            <a:xfrm>
              <a:off x="1910291" y="4364723"/>
              <a:ext cx="141273" cy="1152509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 sz="2400">
                <a:latin typeface="+mn-ea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69925" y="78668"/>
            <a:ext cx="70262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</a:rPr>
              <a:t>关于各级存储器的说明</a:t>
            </a:r>
          </a:p>
        </p:txBody>
      </p:sp>
      <p:sp>
        <p:nvSpPr>
          <p:cNvPr id="61" name="iśḷíḑe"/>
          <p:cNvSpPr/>
          <p:nvPr/>
        </p:nvSpPr>
        <p:spPr>
          <a:xfrm>
            <a:off x="835818" y="1124483"/>
            <a:ext cx="774099" cy="77409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Autofit/>
          </a:bodyPr>
          <a:lstStyle/>
          <a:p>
            <a:pPr algn="ctr" defTabSz="1218565">
              <a:defRPr/>
            </a:pPr>
            <a:r>
              <a:rPr lang="en-US" altLang="zh-CN" sz="2400" b="1" kern="0" dirty="0">
                <a:solidFill>
                  <a:prstClr val="white"/>
                </a:solidFill>
              </a:rPr>
              <a:t>01</a:t>
            </a:r>
            <a:endParaRPr lang="zh-CN" altLang="en-US" sz="2400" b="1" kern="0" dirty="0">
              <a:solidFill>
                <a:prstClr val="white"/>
              </a:solidFill>
            </a:endParaRPr>
          </a:p>
        </p:txBody>
      </p:sp>
      <p:sp>
        <p:nvSpPr>
          <p:cNvPr id="62" name="ïś1ïḑè"/>
          <p:cNvSpPr/>
          <p:nvPr/>
        </p:nvSpPr>
        <p:spPr>
          <a:xfrm>
            <a:off x="7442031" y="1124483"/>
            <a:ext cx="774099" cy="77409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Autofit/>
          </a:bodyPr>
          <a:lstStyle/>
          <a:p>
            <a:pPr algn="ctr" defTabSz="1218565">
              <a:defRPr/>
            </a:pPr>
            <a:r>
              <a:rPr lang="en-US" altLang="zh-CN" sz="2400" b="1" kern="0" dirty="0">
                <a:solidFill>
                  <a:prstClr val="white"/>
                </a:solidFill>
              </a:rPr>
              <a:t>02</a:t>
            </a:r>
            <a:endParaRPr lang="zh-CN" altLang="en-US" sz="2400" b="1" kern="0" dirty="0">
              <a:solidFill>
                <a:prstClr val="white"/>
              </a:solidFill>
            </a:endParaRPr>
          </a:p>
        </p:txBody>
      </p:sp>
      <p:sp>
        <p:nvSpPr>
          <p:cNvPr id="83" name="iśḷíḑe"/>
          <p:cNvSpPr/>
          <p:nvPr/>
        </p:nvSpPr>
        <p:spPr>
          <a:xfrm>
            <a:off x="835817" y="1915351"/>
            <a:ext cx="774099" cy="77409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Autofit/>
          </a:bodyPr>
          <a:lstStyle/>
          <a:p>
            <a:pPr algn="ctr" defTabSz="1218565">
              <a:defRPr/>
            </a:pPr>
            <a:r>
              <a:rPr lang="en-US" altLang="zh-CN" sz="2400" b="1" kern="0" dirty="0">
                <a:solidFill>
                  <a:prstClr val="white"/>
                </a:solidFill>
              </a:rPr>
              <a:t>03</a:t>
            </a:r>
            <a:endParaRPr lang="zh-CN" altLang="en-US" sz="2400" b="1" kern="0" dirty="0">
              <a:solidFill>
                <a:prstClr val="white"/>
              </a:solidFill>
            </a:endParaRPr>
          </a:p>
        </p:txBody>
      </p:sp>
      <p:sp>
        <p:nvSpPr>
          <p:cNvPr id="84" name="ïś1ïḑè"/>
          <p:cNvSpPr/>
          <p:nvPr/>
        </p:nvSpPr>
        <p:spPr>
          <a:xfrm>
            <a:off x="835817" y="2752727"/>
            <a:ext cx="774099" cy="77409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Autofit/>
          </a:bodyPr>
          <a:lstStyle/>
          <a:p>
            <a:pPr algn="ctr" defTabSz="1218565">
              <a:defRPr/>
            </a:pPr>
            <a:r>
              <a:rPr lang="en-US" altLang="zh-CN" sz="2400" b="1" kern="0" dirty="0">
                <a:solidFill>
                  <a:prstClr val="white"/>
                </a:solidFill>
              </a:rPr>
              <a:t>04</a:t>
            </a:r>
            <a:endParaRPr lang="zh-CN" altLang="en-US" sz="2400" b="1" kern="0" dirty="0">
              <a:solidFill>
                <a:prstClr val="white"/>
              </a:solidFill>
            </a:endParaRPr>
          </a:p>
        </p:txBody>
      </p:sp>
      <p:sp>
        <p:nvSpPr>
          <p:cNvPr id="85" name="内容占位符 2"/>
          <p:cNvSpPr txBox="1"/>
          <p:nvPr/>
        </p:nvSpPr>
        <p:spPr>
          <a:xfrm>
            <a:off x="1785994" y="1161018"/>
            <a:ext cx="8826198" cy="52608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32000"/>
              </a:lnSpc>
              <a:buNone/>
            </a:pPr>
            <a:r>
              <a:rPr lang="zh-CN" altLang="en-US" sz="2400" dirty="0"/>
              <a:t>可执行存储器：寄存器和主存储器。</a:t>
            </a:r>
          </a:p>
        </p:txBody>
      </p:sp>
      <p:sp>
        <p:nvSpPr>
          <p:cNvPr id="86" name="内容占位符 2"/>
          <p:cNvSpPr txBox="1"/>
          <p:nvPr/>
        </p:nvSpPr>
        <p:spPr>
          <a:xfrm>
            <a:off x="8392207" y="1345214"/>
            <a:ext cx="3597375" cy="36568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2400" dirty="0">
                <a:solidFill>
                  <a:srgbClr val="0000FF"/>
                </a:solidFill>
              </a:rPr>
              <a:t>主存储器：</a:t>
            </a:r>
            <a:r>
              <a:rPr lang="zh-CN" altLang="en-US" sz="2400" dirty="0">
                <a:solidFill>
                  <a:srgbClr val="FF0000"/>
                </a:solidFill>
              </a:rPr>
              <a:t>内存或主存。</a:t>
            </a:r>
          </a:p>
        </p:txBody>
      </p:sp>
      <p:sp>
        <p:nvSpPr>
          <p:cNvPr id="87" name="内容占位符 2"/>
          <p:cNvSpPr txBox="1"/>
          <p:nvPr/>
        </p:nvSpPr>
        <p:spPr>
          <a:xfrm>
            <a:off x="1826397" y="2120885"/>
            <a:ext cx="7176660" cy="36743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2400" dirty="0">
                <a:solidFill>
                  <a:srgbClr val="0000FF"/>
                </a:solidFill>
              </a:rPr>
              <a:t>寄存器：</a:t>
            </a:r>
            <a:r>
              <a:rPr lang="zh-CN" altLang="en-US" sz="2400" dirty="0"/>
              <a:t>访问速度最快，与</a:t>
            </a:r>
            <a:r>
              <a:rPr lang="en-US" altLang="zh-CN" sz="2400" dirty="0"/>
              <a:t>CPU</a:t>
            </a:r>
            <a:r>
              <a:rPr lang="zh-CN" altLang="en-US" sz="2400" dirty="0"/>
              <a:t>协调工作，价格贵。</a:t>
            </a:r>
          </a:p>
        </p:txBody>
      </p:sp>
      <p:sp>
        <p:nvSpPr>
          <p:cNvPr id="88" name="内容占位符 2"/>
          <p:cNvSpPr txBox="1"/>
          <p:nvPr/>
        </p:nvSpPr>
        <p:spPr>
          <a:xfrm>
            <a:off x="1826397" y="2890785"/>
            <a:ext cx="5615633" cy="3434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2400" dirty="0">
                <a:solidFill>
                  <a:srgbClr val="0000FF"/>
                </a:solidFill>
              </a:rPr>
              <a:t>高速缓存：</a:t>
            </a:r>
            <a:r>
              <a:rPr lang="zh-CN" altLang="en-US" sz="2400" dirty="0"/>
              <a:t>介于寄存器和存储器之间。</a:t>
            </a:r>
          </a:p>
        </p:txBody>
      </p:sp>
      <p:sp>
        <p:nvSpPr>
          <p:cNvPr id="89" name="iśḷíḑe"/>
          <p:cNvSpPr/>
          <p:nvPr/>
        </p:nvSpPr>
        <p:spPr>
          <a:xfrm>
            <a:off x="835817" y="4357304"/>
            <a:ext cx="774099" cy="77409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Autofit/>
          </a:bodyPr>
          <a:lstStyle/>
          <a:p>
            <a:pPr algn="ctr" defTabSz="1218565">
              <a:defRPr/>
            </a:pPr>
            <a:r>
              <a:rPr lang="en-US" altLang="zh-CN" sz="2400" b="1" kern="0" dirty="0">
                <a:solidFill>
                  <a:prstClr val="white"/>
                </a:solidFill>
              </a:rPr>
              <a:t>05</a:t>
            </a:r>
            <a:endParaRPr lang="zh-CN" altLang="en-US" sz="2400" b="1" kern="0" dirty="0">
              <a:solidFill>
                <a:prstClr val="white"/>
              </a:solidFill>
            </a:endParaRPr>
          </a:p>
        </p:txBody>
      </p:sp>
      <p:sp>
        <p:nvSpPr>
          <p:cNvPr id="90" name="内容占位符 2"/>
          <p:cNvSpPr txBox="1"/>
          <p:nvPr/>
        </p:nvSpPr>
        <p:spPr>
          <a:xfrm>
            <a:off x="1785994" y="4495745"/>
            <a:ext cx="2290026" cy="36743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2400" dirty="0">
                <a:solidFill>
                  <a:srgbClr val="0000FF"/>
                </a:solidFill>
              </a:rPr>
              <a:t>磁盘缓存</a:t>
            </a:r>
          </a:p>
        </p:txBody>
      </p:sp>
      <p:sp>
        <p:nvSpPr>
          <p:cNvPr id="21" name="内容占位符 2"/>
          <p:cNvSpPr txBox="1"/>
          <p:nvPr/>
        </p:nvSpPr>
        <p:spPr>
          <a:xfrm>
            <a:off x="1345807" y="4911894"/>
            <a:ext cx="8845087" cy="160481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32000"/>
              </a:lnSpc>
              <a:buClr>
                <a:srgbClr val="0000FF"/>
              </a:buClr>
              <a:buFont typeface="Wingdings" panose="05000000000000000000" pitchFamily="2" charset="2"/>
              <a:buChar char="Ø"/>
            </a:pPr>
            <a:r>
              <a:rPr lang="zh-CN" altLang="en-US" sz="2200" dirty="0"/>
              <a:t>暂时存放频繁使用的一部分磁盘数据和信息；</a:t>
            </a:r>
          </a:p>
          <a:p>
            <a:pPr lvl="1">
              <a:lnSpc>
                <a:spcPct val="132000"/>
              </a:lnSpc>
              <a:buClr>
                <a:srgbClr val="0000FF"/>
              </a:buClr>
              <a:buFont typeface="Wingdings" panose="05000000000000000000" pitchFamily="2" charset="2"/>
              <a:buChar char="Ø"/>
            </a:pPr>
            <a:r>
              <a:rPr lang="zh-CN" altLang="en-US" sz="2200" dirty="0"/>
              <a:t>缓和主存和</a:t>
            </a:r>
            <a:r>
              <a:rPr lang="en-US" altLang="zh-CN" sz="2200" dirty="0"/>
              <a:t>I/O</a:t>
            </a:r>
            <a:r>
              <a:rPr lang="zh-CN" altLang="en-US" sz="2200" dirty="0"/>
              <a:t>设备在速度上的不匹配；</a:t>
            </a:r>
          </a:p>
          <a:p>
            <a:pPr lvl="1">
              <a:lnSpc>
                <a:spcPct val="132000"/>
              </a:lnSpc>
              <a:buClr>
                <a:srgbClr val="0000FF"/>
              </a:buClr>
              <a:buFont typeface="Wingdings" panose="05000000000000000000" pitchFamily="2" charset="2"/>
              <a:buChar char="Ø"/>
            </a:pPr>
            <a:r>
              <a:rPr lang="zh-CN" altLang="en-US" sz="2200" dirty="0"/>
              <a:t>利用主存的部分空间，主存可看成辅存的高速缓存。</a:t>
            </a:r>
          </a:p>
        </p:txBody>
      </p:sp>
      <p:sp>
        <p:nvSpPr>
          <p:cNvPr id="22" name="内容占位符 2"/>
          <p:cNvSpPr txBox="1"/>
          <p:nvPr/>
        </p:nvSpPr>
        <p:spPr>
          <a:xfrm>
            <a:off x="1379096" y="3305819"/>
            <a:ext cx="7455812" cy="105539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32000"/>
              </a:lnSpc>
              <a:buClr>
                <a:srgbClr val="0000FF"/>
              </a:buClr>
              <a:buFont typeface="Wingdings" panose="05000000000000000000" pitchFamily="2" charset="2"/>
              <a:buChar char="Ø"/>
            </a:pPr>
            <a:r>
              <a:rPr lang="zh-CN" altLang="en-US" sz="2200" dirty="0"/>
              <a:t>备份主存常用数据，减少对主存储器的访问次数；</a:t>
            </a:r>
          </a:p>
          <a:p>
            <a:pPr lvl="1">
              <a:lnSpc>
                <a:spcPct val="132000"/>
              </a:lnSpc>
              <a:buClr>
                <a:srgbClr val="0000FF"/>
              </a:buClr>
              <a:buFont typeface="Wingdings" panose="05000000000000000000" pitchFamily="2" charset="2"/>
              <a:buChar char="Ø"/>
            </a:pPr>
            <a:r>
              <a:rPr lang="zh-CN" altLang="en-US" sz="2200" dirty="0"/>
              <a:t>缓和内存与处理机之间的矛盾。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任意多边形: 形状 18"/>
          <p:cNvSpPr/>
          <p:nvPr/>
        </p:nvSpPr>
        <p:spPr>
          <a:xfrm>
            <a:off x="-9525" y="-1"/>
            <a:ext cx="12201525" cy="1255073"/>
          </a:xfrm>
          <a:custGeom>
            <a:avLst/>
            <a:gdLst>
              <a:gd name="connsiteX0" fmla="*/ 19050 w 12201525"/>
              <a:gd name="connsiteY0" fmla="*/ 0 h 1028700"/>
              <a:gd name="connsiteX1" fmla="*/ 0 w 12201525"/>
              <a:gd name="connsiteY1" fmla="*/ 1028700 h 1028700"/>
              <a:gd name="connsiteX2" fmla="*/ 1743075 w 12201525"/>
              <a:gd name="connsiteY2" fmla="*/ 1028700 h 1028700"/>
              <a:gd name="connsiteX3" fmla="*/ 4381500 w 12201525"/>
              <a:gd name="connsiteY3" fmla="*/ 466725 h 1028700"/>
              <a:gd name="connsiteX4" fmla="*/ 6572250 w 12201525"/>
              <a:gd name="connsiteY4" fmla="*/ 285750 h 1028700"/>
              <a:gd name="connsiteX5" fmla="*/ 9115425 w 12201525"/>
              <a:gd name="connsiteY5" fmla="*/ 352425 h 1028700"/>
              <a:gd name="connsiteX6" fmla="*/ 11220450 w 12201525"/>
              <a:gd name="connsiteY6" fmla="*/ 619125 h 1028700"/>
              <a:gd name="connsiteX7" fmla="*/ 12201525 w 12201525"/>
              <a:gd name="connsiteY7" fmla="*/ 762000 h 1028700"/>
              <a:gd name="connsiteX8" fmla="*/ 12182475 w 12201525"/>
              <a:gd name="connsiteY8" fmla="*/ 0 h 1028700"/>
              <a:gd name="connsiteX9" fmla="*/ 19050 w 12201525"/>
              <a:gd name="connsiteY9" fmla="*/ 0 h 102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201525" h="1028700">
                <a:moveTo>
                  <a:pt x="19050" y="0"/>
                </a:moveTo>
                <a:lnTo>
                  <a:pt x="0" y="1028700"/>
                </a:lnTo>
                <a:lnTo>
                  <a:pt x="1743075" y="1028700"/>
                </a:lnTo>
                <a:lnTo>
                  <a:pt x="4381500" y="466725"/>
                </a:lnTo>
                <a:lnTo>
                  <a:pt x="6572250" y="285750"/>
                </a:lnTo>
                <a:lnTo>
                  <a:pt x="9115425" y="352425"/>
                </a:lnTo>
                <a:lnTo>
                  <a:pt x="11220450" y="619125"/>
                </a:lnTo>
                <a:lnTo>
                  <a:pt x="12201525" y="762000"/>
                </a:lnTo>
                <a:lnTo>
                  <a:pt x="12182475" y="0"/>
                </a:lnTo>
                <a:lnTo>
                  <a:pt x="19050" y="0"/>
                </a:lnTo>
                <a:close/>
              </a:path>
            </a:pathLst>
          </a:custGeom>
          <a:solidFill>
            <a:schemeClr val="accent3">
              <a:lumMod val="90000"/>
              <a:lumOff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771525" y="257830"/>
            <a:ext cx="19800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</a:rPr>
              <a:t>内容导航：</a:t>
            </a:r>
          </a:p>
        </p:txBody>
      </p:sp>
      <p:sp>
        <p:nvSpPr>
          <p:cNvPr id="22" name="矩形 21"/>
          <p:cNvSpPr/>
          <p:nvPr/>
        </p:nvSpPr>
        <p:spPr>
          <a:xfrm>
            <a:off x="1696469" y="1737498"/>
            <a:ext cx="450014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+mj-ea"/>
                <a:ea typeface="+mj-ea"/>
              </a:rPr>
              <a:t>5.1 </a:t>
            </a:r>
            <a:r>
              <a:rPr lang="zh-CN" altLang="en-US" sz="2400" dirty="0">
                <a:latin typeface="+mj-ea"/>
                <a:ea typeface="+mj-ea"/>
              </a:rPr>
              <a:t>存储器的层次结构</a:t>
            </a:r>
          </a:p>
        </p:txBody>
      </p:sp>
      <p:sp>
        <p:nvSpPr>
          <p:cNvPr id="23" name="矩形 22"/>
          <p:cNvSpPr/>
          <p:nvPr/>
        </p:nvSpPr>
        <p:spPr>
          <a:xfrm>
            <a:off x="1696469" y="2375673"/>
            <a:ext cx="368215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0000FF"/>
                </a:solidFill>
                <a:latin typeface="+mj-ea"/>
              </a:rPr>
              <a:t>5.2 </a:t>
            </a:r>
            <a:r>
              <a:rPr lang="zh-CN" altLang="en-US" sz="2400" b="1" dirty="0">
                <a:solidFill>
                  <a:srgbClr val="0000FF"/>
                </a:solidFill>
                <a:latin typeface="+mj-ea"/>
              </a:rPr>
              <a:t>程序的装入和链接</a:t>
            </a:r>
          </a:p>
        </p:txBody>
      </p:sp>
      <p:sp>
        <p:nvSpPr>
          <p:cNvPr id="24" name="矩形 23"/>
          <p:cNvSpPr/>
          <p:nvPr/>
        </p:nvSpPr>
        <p:spPr>
          <a:xfrm>
            <a:off x="1696468" y="2994798"/>
            <a:ext cx="34889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+mj-ea"/>
              </a:rPr>
              <a:t>5.3 </a:t>
            </a:r>
            <a:r>
              <a:rPr lang="zh-CN" altLang="en-US" sz="2400" dirty="0">
                <a:latin typeface="+mj-ea"/>
              </a:rPr>
              <a:t>对换与覆盖</a:t>
            </a:r>
            <a:endParaRPr lang="en-US" altLang="zh-CN" sz="2400" dirty="0">
              <a:latin typeface="+mj-ea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1696468" y="3613923"/>
            <a:ext cx="390534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+mj-ea"/>
              </a:rPr>
              <a:t>5.4 </a:t>
            </a:r>
            <a:r>
              <a:rPr lang="zh-CN" altLang="en-US" sz="2400" dirty="0">
                <a:latin typeface="+mj-ea"/>
              </a:rPr>
              <a:t>连续分配存储管理方式</a:t>
            </a:r>
          </a:p>
        </p:txBody>
      </p:sp>
      <p:sp>
        <p:nvSpPr>
          <p:cNvPr id="27" name="矩形 26"/>
          <p:cNvSpPr/>
          <p:nvPr/>
        </p:nvSpPr>
        <p:spPr>
          <a:xfrm>
            <a:off x="1696469" y="4233048"/>
            <a:ext cx="390534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+mj-ea"/>
              </a:rPr>
              <a:t>5.5 </a:t>
            </a:r>
            <a:r>
              <a:rPr lang="zh-CN" altLang="en-US" sz="2400" dirty="0">
                <a:latin typeface="+mj-ea"/>
              </a:rPr>
              <a:t>分页存储管理方式</a:t>
            </a:r>
          </a:p>
        </p:txBody>
      </p:sp>
      <p:sp>
        <p:nvSpPr>
          <p:cNvPr id="28" name="矩形 27"/>
          <p:cNvSpPr/>
          <p:nvPr/>
        </p:nvSpPr>
        <p:spPr>
          <a:xfrm>
            <a:off x="1696468" y="4852173"/>
            <a:ext cx="368215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+mj-ea"/>
              </a:rPr>
              <a:t>5.6 </a:t>
            </a:r>
            <a:r>
              <a:rPr lang="zh-CN" altLang="en-US" sz="2400" dirty="0">
                <a:latin typeface="+mj-ea"/>
              </a:rPr>
              <a:t>分段存储管理方式</a:t>
            </a:r>
          </a:p>
        </p:txBody>
      </p:sp>
      <p:sp>
        <p:nvSpPr>
          <p:cNvPr id="29" name="矩形 28"/>
          <p:cNvSpPr/>
          <p:nvPr/>
        </p:nvSpPr>
        <p:spPr>
          <a:xfrm>
            <a:off x="1696469" y="5471298"/>
            <a:ext cx="402175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+mj-ea"/>
              </a:rPr>
              <a:t>5.7 </a:t>
            </a:r>
            <a:r>
              <a:rPr lang="zh-CN" altLang="en-US" sz="2400" dirty="0">
                <a:latin typeface="+mj-ea"/>
              </a:rPr>
              <a:t>基于</a:t>
            </a:r>
            <a:r>
              <a:rPr lang="en-US" altLang="zh-CN" sz="2400" dirty="0">
                <a:latin typeface="+mj-ea"/>
              </a:rPr>
              <a:t>IA-32/x86-64</a:t>
            </a:r>
            <a:r>
              <a:rPr lang="zh-CN" altLang="en-US" sz="2400" dirty="0">
                <a:latin typeface="+mj-ea"/>
              </a:rPr>
              <a:t>架构</a:t>
            </a:r>
          </a:p>
          <a:p>
            <a:r>
              <a:rPr lang="zh-CN" altLang="en-US" sz="2400" dirty="0">
                <a:latin typeface="+mj-ea"/>
              </a:rPr>
              <a:t>      的内存管理策略</a:t>
            </a:r>
          </a:p>
        </p:txBody>
      </p:sp>
      <p:sp>
        <p:nvSpPr>
          <p:cNvPr id="3" name="矩形 2"/>
          <p:cNvSpPr/>
          <p:nvPr/>
        </p:nvSpPr>
        <p:spPr>
          <a:xfrm>
            <a:off x="7395099" y="2386337"/>
            <a:ext cx="418576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dirty="0">
                <a:solidFill>
                  <a:srgbClr val="000000"/>
                </a:solidFill>
              </a:rPr>
              <a:t>第</a:t>
            </a:r>
            <a:r>
              <a:rPr lang="en-US" altLang="zh-CN" sz="3600" dirty="0">
                <a:solidFill>
                  <a:srgbClr val="000000"/>
                </a:solidFill>
              </a:rPr>
              <a:t>5</a:t>
            </a:r>
            <a:r>
              <a:rPr lang="zh-CN" altLang="en-US" sz="3600" dirty="0">
                <a:solidFill>
                  <a:srgbClr val="000000"/>
                </a:solidFill>
              </a:rPr>
              <a:t>章    存储器管理</a:t>
            </a:r>
            <a:endParaRPr lang="zh-CN" altLang="en-US" sz="3600" dirty="0"/>
          </a:p>
        </p:txBody>
      </p:sp>
      <p:cxnSp>
        <p:nvCxnSpPr>
          <p:cNvPr id="5" name="直接连接符 4"/>
          <p:cNvCxnSpPr/>
          <p:nvPr/>
        </p:nvCxnSpPr>
        <p:spPr>
          <a:xfrm>
            <a:off x="7421733" y="3190471"/>
            <a:ext cx="412538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-9526" y="6375042"/>
            <a:ext cx="12201526" cy="48295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任意多边形: 形状 25"/>
          <p:cNvSpPr/>
          <p:nvPr/>
        </p:nvSpPr>
        <p:spPr bwMode="auto">
          <a:xfrm>
            <a:off x="-9526" y="252740"/>
            <a:ext cx="12201525" cy="1128723"/>
          </a:xfrm>
          <a:custGeom>
            <a:avLst/>
            <a:gdLst>
              <a:gd name="connsiteX0" fmla="*/ 7144392 w 12325350"/>
              <a:gd name="connsiteY0" fmla="*/ 261 h 6478847"/>
              <a:gd name="connsiteX1" fmla="*/ 8214533 w 12325350"/>
              <a:gd name="connsiteY1" fmla="*/ 121934 h 6478847"/>
              <a:gd name="connsiteX2" fmla="*/ 10903294 w 12325350"/>
              <a:gd name="connsiteY2" fmla="*/ 1454273 h 6478847"/>
              <a:gd name="connsiteX3" fmla="*/ 12325350 w 12325350"/>
              <a:gd name="connsiteY3" fmla="*/ 2857357 h 6478847"/>
              <a:gd name="connsiteX4" fmla="*/ 12325350 w 12325350"/>
              <a:gd name="connsiteY4" fmla="*/ 5321595 h 6478847"/>
              <a:gd name="connsiteX5" fmla="*/ 6864178 w 12325350"/>
              <a:gd name="connsiteY5" fmla="*/ 1555476 h 6478847"/>
              <a:gd name="connsiteX6" fmla="*/ 3518165 w 12325350"/>
              <a:gd name="connsiteY6" fmla="*/ 4703571 h 6478847"/>
              <a:gd name="connsiteX7" fmla="*/ 4850 w 12325350"/>
              <a:gd name="connsiteY7" fmla="*/ 6371943 h 6478847"/>
              <a:gd name="connsiteX8" fmla="*/ 0 w 12325350"/>
              <a:gd name="connsiteY8" fmla="*/ 6083424 h 6478847"/>
              <a:gd name="connsiteX9" fmla="*/ 0 w 12325350"/>
              <a:gd name="connsiteY9" fmla="*/ 4957873 h 6478847"/>
              <a:gd name="connsiteX10" fmla="*/ 27210 w 12325350"/>
              <a:gd name="connsiteY10" fmla="*/ 4967674 h 6478847"/>
              <a:gd name="connsiteX11" fmla="*/ 2335110 w 12325350"/>
              <a:gd name="connsiteY11" fmla="*/ 3646345 h 6478847"/>
              <a:gd name="connsiteX12" fmla="*/ 7144392 w 12325350"/>
              <a:gd name="connsiteY12" fmla="*/ 261 h 6478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325350" h="6478847">
                <a:moveTo>
                  <a:pt x="7144392" y="261"/>
                </a:moveTo>
                <a:cubicBezTo>
                  <a:pt x="7479248" y="-3556"/>
                  <a:pt x="7835119" y="34487"/>
                  <a:pt x="8214533" y="121934"/>
                </a:cubicBezTo>
                <a:cubicBezTo>
                  <a:pt x="9475264" y="412769"/>
                  <a:pt x="10281892" y="1000335"/>
                  <a:pt x="10903294" y="1454273"/>
                </a:cubicBezTo>
                <a:cubicBezTo>
                  <a:pt x="11940956" y="2211820"/>
                  <a:pt x="12295475" y="2846549"/>
                  <a:pt x="12325350" y="2857357"/>
                </a:cubicBezTo>
                <a:cubicBezTo>
                  <a:pt x="12325350" y="5321595"/>
                  <a:pt x="12325350" y="5321595"/>
                  <a:pt x="12325350" y="5321595"/>
                </a:cubicBezTo>
                <a:cubicBezTo>
                  <a:pt x="12325350" y="5321595"/>
                  <a:pt x="9373688" y="1135927"/>
                  <a:pt x="6864178" y="1555476"/>
                </a:cubicBezTo>
                <a:cubicBezTo>
                  <a:pt x="5941038" y="1709737"/>
                  <a:pt x="5250922" y="2295337"/>
                  <a:pt x="3518165" y="4703571"/>
                </a:cubicBezTo>
                <a:cubicBezTo>
                  <a:pt x="1785408" y="7110821"/>
                  <a:pt x="4850" y="6371943"/>
                  <a:pt x="4850" y="6371943"/>
                </a:cubicBezTo>
                <a:lnTo>
                  <a:pt x="0" y="6083424"/>
                </a:lnTo>
                <a:lnTo>
                  <a:pt x="0" y="4957873"/>
                </a:lnTo>
                <a:lnTo>
                  <a:pt x="27210" y="4967674"/>
                </a:lnTo>
                <a:cubicBezTo>
                  <a:pt x="239930" y="5036640"/>
                  <a:pt x="1164005" y="5214497"/>
                  <a:pt x="2335110" y="3646345"/>
                </a:cubicBezTo>
                <a:cubicBezTo>
                  <a:pt x="3486174" y="2104845"/>
                  <a:pt x="4800399" y="26979"/>
                  <a:pt x="7144392" y="261"/>
                </a:cubicBezTo>
                <a:close/>
              </a:path>
            </a:pathLst>
          </a:custGeom>
          <a:gradFill flip="none" rotWithShape="1">
            <a:gsLst>
              <a:gs pos="14000">
                <a:schemeClr val="accent2"/>
              </a:gs>
              <a:gs pos="84000">
                <a:srgbClr val="FFFF00"/>
              </a:gs>
            </a:gsLst>
            <a:lin ang="4800000" scaled="0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>
              <a:gradFill>
                <a:gsLst>
                  <a:gs pos="100000">
                    <a:schemeClr val="accent3"/>
                  </a:gs>
                  <a:gs pos="0">
                    <a:schemeClr val="accent4"/>
                  </a:gs>
                </a:gsLst>
                <a:lin ang="13500000" scaled="1"/>
              </a:gradFill>
            </a:endParaRPr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44475" y="261476"/>
            <a:ext cx="527050" cy="527050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69418" y="1700488"/>
            <a:ext cx="527050" cy="527050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69418" y="2285628"/>
            <a:ext cx="527050" cy="527050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  <p:pic>
        <p:nvPicPr>
          <p:cNvPr id="40" name="图片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69418" y="2941097"/>
            <a:ext cx="527050" cy="527050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  <p:pic>
        <p:nvPicPr>
          <p:cNvPr id="41" name="图片 4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69418" y="3559570"/>
            <a:ext cx="527050" cy="527050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  <p:pic>
        <p:nvPicPr>
          <p:cNvPr id="42" name="图片 4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69418" y="4185650"/>
            <a:ext cx="527050" cy="527050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  <p:pic>
        <p:nvPicPr>
          <p:cNvPr id="43" name="图片 4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69418" y="4823363"/>
            <a:ext cx="527050" cy="527050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  <p:pic>
        <p:nvPicPr>
          <p:cNvPr id="44" name="图片 4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69418" y="5424080"/>
            <a:ext cx="527050" cy="527050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占位符 13"/>
          <p:cNvSpPr txBox="1"/>
          <p:nvPr/>
        </p:nvSpPr>
        <p:spPr>
          <a:xfrm>
            <a:off x="669925" y="3864215"/>
            <a:ext cx="10850563" cy="296271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5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Signature</a:t>
            </a:r>
          </a:p>
        </p:txBody>
      </p:sp>
      <p:sp>
        <p:nvSpPr>
          <p:cNvPr id="20" name="矩形 19"/>
          <p:cNvSpPr/>
          <p:nvPr/>
        </p:nvSpPr>
        <p:spPr>
          <a:xfrm>
            <a:off x="669925" y="78668"/>
            <a:ext cx="70262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</a:rPr>
              <a:t>程序的装入和链接</a:t>
            </a:r>
          </a:p>
        </p:txBody>
      </p:sp>
      <p:sp>
        <p:nvSpPr>
          <p:cNvPr id="27" name="i$1îḑe"/>
          <p:cNvSpPr/>
          <p:nvPr/>
        </p:nvSpPr>
        <p:spPr>
          <a:xfrm>
            <a:off x="669925" y="3515841"/>
            <a:ext cx="624349" cy="624349"/>
          </a:xfrm>
          <a:prstGeom prst="diamond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Autofit/>
          </a:bodyPr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latin typeface="+mj-lt"/>
              </a:rPr>
              <a:t>3</a:t>
            </a:r>
          </a:p>
        </p:txBody>
      </p:sp>
      <p:sp>
        <p:nvSpPr>
          <p:cNvPr id="28" name="í$1îḍe"/>
          <p:cNvSpPr txBox="1"/>
          <p:nvPr/>
        </p:nvSpPr>
        <p:spPr>
          <a:xfrm>
            <a:off x="1623687" y="3541426"/>
            <a:ext cx="8627896" cy="487739"/>
          </a:xfrm>
          <a:prstGeom prst="rect">
            <a:avLst/>
          </a:prstGeom>
          <a:noFill/>
        </p:spPr>
        <p:txBody>
          <a:bodyPr wrap="square" lIns="91440" tIns="45720" rIns="91440" bIns="45720" anchor="b" anchorCtr="0">
            <a:no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dirty="0">
                <a:solidFill>
                  <a:srgbClr val="0000FF"/>
                </a:solidFill>
              </a:rPr>
              <a:t>装入：</a:t>
            </a:r>
            <a:r>
              <a:rPr lang="zh-CN" altLang="en-US" sz="2400" dirty="0"/>
              <a:t>由装入程序</a:t>
            </a:r>
            <a:r>
              <a:rPr lang="en-US" altLang="zh-CN" sz="2400" dirty="0"/>
              <a:t>(Loader)</a:t>
            </a:r>
            <a:r>
              <a:rPr lang="zh-CN" altLang="en-US" sz="2400" dirty="0"/>
              <a:t>将装入模块装入内存</a:t>
            </a:r>
          </a:p>
        </p:txBody>
      </p:sp>
      <p:sp>
        <p:nvSpPr>
          <p:cNvPr id="30" name="ïSļïḓè"/>
          <p:cNvSpPr/>
          <p:nvPr/>
        </p:nvSpPr>
        <p:spPr>
          <a:xfrm>
            <a:off x="669925" y="2547121"/>
            <a:ext cx="624349" cy="624349"/>
          </a:xfrm>
          <a:prstGeom prst="diamond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Autofit/>
          </a:bodyPr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latin typeface="+mj-lt"/>
              </a:rPr>
              <a:t>2</a:t>
            </a:r>
          </a:p>
        </p:txBody>
      </p:sp>
      <p:sp>
        <p:nvSpPr>
          <p:cNvPr id="31" name="iŝļíďè"/>
          <p:cNvSpPr txBox="1"/>
          <p:nvPr/>
        </p:nvSpPr>
        <p:spPr>
          <a:xfrm>
            <a:off x="1623687" y="2344895"/>
            <a:ext cx="9619569" cy="1032638"/>
          </a:xfrm>
          <a:prstGeom prst="rect">
            <a:avLst/>
          </a:prstGeom>
          <a:noFill/>
        </p:spPr>
        <p:txBody>
          <a:bodyPr wrap="square" lIns="91440" tIns="45720" rIns="91440" bIns="45720" anchor="b" anchorCtr="0">
            <a:no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dirty="0">
                <a:solidFill>
                  <a:srgbClr val="0000FF"/>
                </a:solidFill>
              </a:rPr>
              <a:t>链接：</a:t>
            </a:r>
            <a:r>
              <a:rPr lang="zh-CN" altLang="en-US" sz="2400" dirty="0"/>
              <a:t>由链接程序</a:t>
            </a:r>
            <a:r>
              <a:rPr lang="en-US" altLang="zh-CN" sz="2400" dirty="0"/>
              <a:t>(Linker)</a:t>
            </a:r>
            <a:r>
              <a:rPr lang="zh-CN" altLang="en-US" sz="2400" dirty="0"/>
              <a:t>将目标模块和它们所需要的库函数链接在一起，形成一个完整的装入模块</a:t>
            </a:r>
          </a:p>
        </p:txBody>
      </p:sp>
      <p:sp>
        <p:nvSpPr>
          <p:cNvPr id="33" name="ïśľiďe"/>
          <p:cNvSpPr/>
          <p:nvPr/>
        </p:nvSpPr>
        <p:spPr>
          <a:xfrm>
            <a:off x="669927" y="1681416"/>
            <a:ext cx="624349" cy="624349"/>
          </a:xfrm>
          <a:prstGeom prst="diamond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Autofit/>
          </a:bodyPr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latin typeface="+mj-lt"/>
              </a:rPr>
              <a:t>1</a:t>
            </a:r>
          </a:p>
        </p:txBody>
      </p:sp>
      <p:sp>
        <p:nvSpPr>
          <p:cNvPr id="34" name="îṡ1ide"/>
          <p:cNvSpPr txBox="1"/>
          <p:nvPr/>
        </p:nvSpPr>
        <p:spPr>
          <a:xfrm>
            <a:off x="1623687" y="1687590"/>
            <a:ext cx="9896801" cy="556258"/>
          </a:xfrm>
          <a:prstGeom prst="rect">
            <a:avLst/>
          </a:prstGeom>
          <a:noFill/>
        </p:spPr>
        <p:txBody>
          <a:bodyPr wrap="square" lIns="91440" tIns="45720" rIns="91440" bIns="45720" anchor="b" anchorCtr="0">
            <a:no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dirty="0">
                <a:solidFill>
                  <a:srgbClr val="0000FF"/>
                </a:solidFill>
              </a:rPr>
              <a:t>编译：</a:t>
            </a:r>
            <a:r>
              <a:rPr lang="zh-CN" altLang="en-US" sz="2400" dirty="0"/>
              <a:t>由编译程序</a:t>
            </a:r>
            <a:r>
              <a:rPr lang="en-US" altLang="zh-CN" sz="2400" dirty="0"/>
              <a:t>(Compiler)</a:t>
            </a:r>
            <a:r>
              <a:rPr lang="zh-CN" altLang="en-US" sz="2400" dirty="0"/>
              <a:t>对源程序进行编译，形成若干个目标模块</a:t>
            </a:r>
          </a:p>
        </p:txBody>
      </p:sp>
      <p:cxnSp>
        <p:nvCxnSpPr>
          <p:cNvPr id="36" name="直接连接符 35"/>
          <p:cNvCxnSpPr/>
          <p:nvPr/>
        </p:nvCxnSpPr>
        <p:spPr>
          <a:xfrm>
            <a:off x="1752475" y="3407964"/>
            <a:ext cx="9490781" cy="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/>
        </p:nvCxnSpPr>
        <p:spPr>
          <a:xfrm>
            <a:off x="1752475" y="2331523"/>
            <a:ext cx="9490781" cy="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/>
          <p:cNvCxnSpPr/>
          <p:nvPr/>
        </p:nvCxnSpPr>
        <p:spPr>
          <a:xfrm>
            <a:off x="1688082" y="4058686"/>
            <a:ext cx="6645560" cy="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38"/>
          <p:cNvGrpSpPr/>
          <p:nvPr/>
        </p:nvGrpSpPr>
        <p:grpSpPr bwMode="auto">
          <a:xfrm>
            <a:off x="883983" y="3611052"/>
            <a:ext cx="10107303" cy="3201300"/>
            <a:chOff x="-336" y="252"/>
            <a:chExt cx="5664" cy="2991"/>
          </a:xfrm>
        </p:grpSpPr>
        <p:sp>
          <p:nvSpPr>
            <p:cNvPr id="29" name="Text Box 3"/>
            <p:cNvSpPr txBox="1">
              <a:spLocks noChangeArrowheads="1"/>
            </p:cNvSpPr>
            <p:nvPr/>
          </p:nvSpPr>
          <p:spPr bwMode="auto">
            <a:xfrm>
              <a:off x="-336" y="1380"/>
              <a:ext cx="1483" cy="936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2075" tIns="46038" rIns="92075" bIns="46038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23000"/>
                </a:lnSpc>
                <a:spcBef>
                  <a:spcPct val="10000"/>
                </a:spcBef>
                <a:buFont typeface="Monotype Sorts" pitchFamily="2" charset="2"/>
                <a:buNone/>
              </a:pPr>
              <a:r>
                <a:rPr lang="zh-CN" altLang="en-US" sz="2400" dirty="0">
                  <a:latin typeface="+mn-ea"/>
                  <a:ea typeface="+mn-ea"/>
                </a:rPr>
                <a:t>汇编程序或编译程序产生的目标模块</a:t>
              </a:r>
            </a:p>
          </p:txBody>
        </p:sp>
        <p:sp>
          <p:nvSpPr>
            <p:cNvPr id="32" name="AutoShape 4"/>
            <p:cNvSpPr/>
            <p:nvPr/>
          </p:nvSpPr>
          <p:spPr bwMode="auto">
            <a:xfrm>
              <a:off x="1200" y="1440"/>
              <a:ext cx="96" cy="1104"/>
            </a:xfrm>
            <a:prstGeom prst="leftBrace">
              <a:avLst>
                <a:gd name="adj1" fmla="val 95833"/>
                <a:gd name="adj2" fmla="val 50000"/>
              </a:avLst>
            </a:prstGeom>
            <a:noFill/>
            <a:ln w="2857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35" name="Rectangle 5"/>
            <p:cNvSpPr>
              <a:spLocks noChangeArrowheads="1"/>
            </p:cNvSpPr>
            <p:nvPr/>
          </p:nvSpPr>
          <p:spPr bwMode="auto">
            <a:xfrm>
              <a:off x="1344" y="1440"/>
              <a:ext cx="720" cy="240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0" name="Rectangle 6"/>
            <p:cNvSpPr>
              <a:spLocks noChangeArrowheads="1"/>
            </p:cNvSpPr>
            <p:nvPr/>
          </p:nvSpPr>
          <p:spPr bwMode="auto">
            <a:xfrm>
              <a:off x="1344" y="1824"/>
              <a:ext cx="720" cy="240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1" name="Text Box 7"/>
            <p:cNvSpPr txBox="1">
              <a:spLocks noChangeArrowheads="1"/>
            </p:cNvSpPr>
            <p:nvPr/>
          </p:nvSpPr>
          <p:spPr bwMode="auto">
            <a:xfrm>
              <a:off x="1532" y="2160"/>
              <a:ext cx="292" cy="2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lIns="92075" tIns="46038" rIns="92075" bIns="46038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 typeface="Monotype Sorts" pitchFamily="2" charset="2"/>
                <a:buNone/>
              </a:pPr>
              <a:r>
                <a:rPr lang="en-US" altLang="zh-CN">
                  <a:solidFill>
                    <a:schemeClr val="accent2"/>
                  </a:solidFill>
                </a:rPr>
                <a:t>…</a:t>
              </a:r>
            </a:p>
          </p:txBody>
        </p:sp>
        <p:sp>
          <p:nvSpPr>
            <p:cNvPr id="42" name="AutoShape 8"/>
            <p:cNvSpPr/>
            <p:nvPr/>
          </p:nvSpPr>
          <p:spPr bwMode="auto">
            <a:xfrm rot="-5400000">
              <a:off x="1296" y="1776"/>
              <a:ext cx="144" cy="1872"/>
            </a:xfrm>
            <a:prstGeom prst="leftBrace">
              <a:avLst>
                <a:gd name="adj1" fmla="val 108333"/>
                <a:gd name="adj2" fmla="val 50000"/>
              </a:avLst>
            </a:prstGeom>
            <a:noFill/>
            <a:ln w="2857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3" name="Text Box 10"/>
            <p:cNvSpPr txBox="1">
              <a:spLocks noChangeArrowheads="1"/>
            </p:cNvSpPr>
            <p:nvPr/>
          </p:nvSpPr>
          <p:spPr bwMode="auto">
            <a:xfrm>
              <a:off x="1056" y="2842"/>
              <a:ext cx="624" cy="3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8" rIns="92075" bIns="46038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80000"/>
                </a:lnSpc>
                <a:spcBef>
                  <a:spcPct val="10000"/>
                </a:spcBef>
                <a:buFont typeface="Monotype Sorts" pitchFamily="2" charset="2"/>
                <a:buNone/>
              </a:pPr>
              <a:r>
                <a:rPr lang="zh-CN" altLang="en-US" sz="2400" dirty="0">
                  <a:latin typeface="+mn-ea"/>
                  <a:ea typeface="+mn-ea"/>
                </a:rPr>
                <a:t>第一步</a:t>
              </a:r>
            </a:p>
          </p:txBody>
        </p:sp>
        <p:sp>
          <p:nvSpPr>
            <p:cNvPr id="44" name="AutoShape 11"/>
            <p:cNvSpPr>
              <a:spLocks noChangeArrowheads="1"/>
            </p:cNvSpPr>
            <p:nvPr/>
          </p:nvSpPr>
          <p:spPr bwMode="auto">
            <a:xfrm>
              <a:off x="1296" y="768"/>
              <a:ext cx="448" cy="473"/>
            </a:xfrm>
            <a:prstGeom prst="flowChartOnlineStorage">
              <a:avLst/>
            </a:prstGeom>
            <a:noFill/>
            <a:ln w="2857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Monotype Sorts" pitchFamily="2" charset="2"/>
                <a:buNone/>
              </a:pPr>
              <a:r>
                <a:rPr lang="zh-CN" altLang="en-US" sz="2400" dirty="0">
                  <a:latin typeface="+mn-ea"/>
                  <a:ea typeface="+mn-ea"/>
                </a:rPr>
                <a:t>库</a:t>
              </a:r>
            </a:p>
          </p:txBody>
        </p:sp>
        <p:cxnSp>
          <p:nvCxnSpPr>
            <p:cNvPr id="45" name="AutoShape 12"/>
            <p:cNvCxnSpPr>
              <a:cxnSpLocks noChangeShapeType="1"/>
              <a:stCxn id="44" idx="3"/>
            </p:cNvCxnSpPr>
            <p:nvPr/>
          </p:nvCxnSpPr>
          <p:spPr bwMode="auto">
            <a:xfrm>
              <a:off x="1669" y="1005"/>
              <a:ext cx="635" cy="1443"/>
            </a:xfrm>
            <a:prstGeom prst="bentConnector2">
              <a:avLst/>
            </a:prstGeom>
            <a:noFill/>
            <a:ln w="952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46" name="Line 14"/>
            <p:cNvSpPr>
              <a:spLocks noChangeShapeType="1"/>
            </p:cNvSpPr>
            <p:nvPr/>
          </p:nvSpPr>
          <p:spPr bwMode="auto">
            <a:xfrm>
              <a:off x="2064" y="1584"/>
              <a:ext cx="24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8" rIns="92075" bIns="46038"/>
            <a:lstStyle/>
            <a:p>
              <a:endParaRPr lang="zh-CN" altLang="en-US"/>
            </a:p>
          </p:txBody>
        </p:sp>
        <p:sp>
          <p:nvSpPr>
            <p:cNvPr id="47" name="Line 15"/>
            <p:cNvSpPr>
              <a:spLocks noChangeShapeType="1"/>
            </p:cNvSpPr>
            <p:nvPr/>
          </p:nvSpPr>
          <p:spPr bwMode="auto">
            <a:xfrm>
              <a:off x="2064" y="1920"/>
              <a:ext cx="24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8" rIns="92075" bIns="46038"/>
            <a:lstStyle/>
            <a:p>
              <a:endParaRPr lang="zh-CN" altLang="en-US"/>
            </a:p>
          </p:txBody>
        </p:sp>
        <p:sp>
          <p:nvSpPr>
            <p:cNvPr id="48" name="Line 16"/>
            <p:cNvSpPr>
              <a:spLocks noChangeShapeType="1"/>
            </p:cNvSpPr>
            <p:nvPr/>
          </p:nvSpPr>
          <p:spPr bwMode="auto">
            <a:xfrm>
              <a:off x="2304" y="1728"/>
              <a:ext cx="33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8" rIns="92075" bIns="46038"/>
            <a:lstStyle/>
            <a:p>
              <a:endParaRPr lang="zh-CN" altLang="en-US"/>
            </a:p>
          </p:txBody>
        </p:sp>
        <p:sp>
          <p:nvSpPr>
            <p:cNvPr id="49" name="Text Box 17"/>
            <p:cNvSpPr txBox="1">
              <a:spLocks noChangeArrowheads="1"/>
            </p:cNvSpPr>
            <p:nvPr/>
          </p:nvSpPr>
          <p:spPr bwMode="auto">
            <a:xfrm>
              <a:off x="2640" y="1416"/>
              <a:ext cx="528" cy="673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2075" tIns="46038" rIns="92075" bIns="46038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80000"/>
                </a:lnSpc>
                <a:spcBef>
                  <a:spcPct val="10000"/>
                </a:spcBef>
                <a:buFont typeface="Monotype Sorts" pitchFamily="2" charset="2"/>
                <a:buNone/>
              </a:pPr>
              <a:r>
                <a:rPr lang="zh-CN" altLang="en-US" sz="2400" u="sng">
                  <a:latin typeface="+mn-ea"/>
                  <a:ea typeface="+mn-ea"/>
                </a:rPr>
                <a:t>链接</a:t>
              </a:r>
            </a:p>
            <a:p>
              <a:pPr algn="ctr" eaLnBrk="1" hangingPunct="1">
                <a:lnSpc>
                  <a:spcPct val="80000"/>
                </a:lnSpc>
                <a:spcBef>
                  <a:spcPct val="10000"/>
                </a:spcBef>
                <a:buFont typeface="Monotype Sorts" pitchFamily="2" charset="2"/>
                <a:buNone/>
              </a:pPr>
              <a:r>
                <a:rPr lang="zh-CN" altLang="en-US" sz="2400" u="sng">
                  <a:latin typeface="+mn-ea"/>
                  <a:ea typeface="+mn-ea"/>
                </a:rPr>
                <a:t>程序</a:t>
              </a:r>
            </a:p>
          </p:txBody>
        </p:sp>
        <p:sp>
          <p:nvSpPr>
            <p:cNvPr id="50" name="Text Box 18"/>
            <p:cNvSpPr txBox="1">
              <a:spLocks noChangeArrowheads="1"/>
            </p:cNvSpPr>
            <p:nvPr/>
          </p:nvSpPr>
          <p:spPr bwMode="auto">
            <a:xfrm>
              <a:off x="3360" y="1416"/>
              <a:ext cx="528" cy="673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8" rIns="92075" bIns="46038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80000"/>
                </a:lnSpc>
                <a:spcBef>
                  <a:spcPct val="10000"/>
                </a:spcBef>
                <a:buFont typeface="Monotype Sorts" pitchFamily="2" charset="2"/>
                <a:buNone/>
              </a:pPr>
              <a:r>
                <a:rPr lang="zh-CN" altLang="en-US" sz="2400" dirty="0">
                  <a:latin typeface="+mn-ea"/>
                  <a:ea typeface="+mn-ea"/>
                </a:rPr>
                <a:t>装入</a:t>
              </a:r>
            </a:p>
            <a:p>
              <a:pPr algn="ctr" eaLnBrk="1" hangingPunct="1">
                <a:lnSpc>
                  <a:spcPct val="80000"/>
                </a:lnSpc>
                <a:spcBef>
                  <a:spcPct val="10000"/>
                </a:spcBef>
                <a:buFont typeface="Monotype Sorts" pitchFamily="2" charset="2"/>
                <a:buNone/>
              </a:pPr>
              <a:r>
                <a:rPr lang="zh-CN" altLang="en-US" sz="2400" dirty="0">
                  <a:latin typeface="+mn-ea"/>
                  <a:ea typeface="+mn-ea"/>
                </a:rPr>
                <a:t>模块</a:t>
              </a:r>
            </a:p>
          </p:txBody>
        </p:sp>
        <p:sp>
          <p:nvSpPr>
            <p:cNvPr id="51" name="Text Box 19"/>
            <p:cNvSpPr txBox="1">
              <a:spLocks noChangeArrowheads="1"/>
            </p:cNvSpPr>
            <p:nvPr/>
          </p:nvSpPr>
          <p:spPr bwMode="auto">
            <a:xfrm>
              <a:off x="4080" y="1416"/>
              <a:ext cx="528" cy="673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8" rIns="92075" bIns="46038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80000"/>
                </a:lnSpc>
                <a:spcBef>
                  <a:spcPct val="10000"/>
                </a:spcBef>
                <a:buFont typeface="Monotype Sorts" pitchFamily="2" charset="2"/>
                <a:buNone/>
              </a:pPr>
              <a:r>
                <a:rPr lang="zh-CN" altLang="en-US" sz="2400" u="sng">
                  <a:latin typeface="+mn-ea"/>
                  <a:ea typeface="+mn-ea"/>
                </a:rPr>
                <a:t>装入</a:t>
              </a:r>
            </a:p>
            <a:p>
              <a:pPr algn="ctr" eaLnBrk="1" hangingPunct="1">
                <a:lnSpc>
                  <a:spcPct val="80000"/>
                </a:lnSpc>
                <a:spcBef>
                  <a:spcPct val="10000"/>
                </a:spcBef>
                <a:buFont typeface="Monotype Sorts" pitchFamily="2" charset="2"/>
                <a:buNone/>
              </a:pPr>
              <a:r>
                <a:rPr lang="zh-CN" altLang="en-US" sz="2400" u="sng">
                  <a:latin typeface="+mn-ea"/>
                  <a:ea typeface="+mn-ea"/>
                </a:rPr>
                <a:t>程序</a:t>
              </a:r>
            </a:p>
          </p:txBody>
        </p:sp>
        <p:sp>
          <p:nvSpPr>
            <p:cNvPr id="52" name="AutoShape 20"/>
            <p:cNvSpPr>
              <a:spLocks noChangeArrowheads="1"/>
            </p:cNvSpPr>
            <p:nvPr/>
          </p:nvSpPr>
          <p:spPr bwMode="auto">
            <a:xfrm>
              <a:off x="4896" y="672"/>
              <a:ext cx="432" cy="1968"/>
            </a:xfrm>
            <a:prstGeom prst="flowChartPunchedTape">
              <a:avLst/>
            </a:prstGeom>
            <a:noFill/>
            <a:ln w="19050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53" name="Line 21"/>
            <p:cNvSpPr>
              <a:spLocks noChangeShapeType="1"/>
            </p:cNvSpPr>
            <p:nvPr/>
          </p:nvSpPr>
          <p:spPr bwMode="auto">
            <a:xfrm>
              <a:off x="4896" y="1392"/>
              <a:ext cx="432" cy="0"/>
            </a:xfrm>
            <a:prstGeom prst="line">
              <a:avLst/>
            </a:prstGeom>
            <a:noFill/>
            <a:ln w="9525">
              <a:solidFill>
                <a:srgbClr val="27FFB7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8" rIns="92075" bIns="46038"/>
            <a:lstStyle/>
            <a:p>
              <a:endParaRPr lang="zh-CN" altLang="en-US"/>
            </a:p>
          </p:txBody>
        </p:sp>
        <p:sp>
          <p:nvSpPr>
            <p:cNvPr id="54" name="Line 22"/>
            <p:cNvSpPr>
              <a:spLocks noChangeShapeType="1"/>
            </p:cNvSpPr>
            <p:nvPr/>
          </p:nvSpPr>
          <p:spPr bwMode="auto">
            <a:xfrm>
              <a:off x="4896" y="1968"/>
              <a:ext cx="432" cy="0"/>
            </a:xfrm>
            <a:prstGeom prst="line">
              <a:avLst/>
            </a:prstGeom>
            <a:noFill/>
            <a:ln w="9525">
              <a:solidFill>
                <a:srgbClr val="27FFB7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8" rIns="92075" bIns="46038"/>
            <a:lstStyle/>
            <a:p>
              <a:endParaRPr lang="zh-CN" altLang="en-US"/>
            </a:p>
          </p:txBody>
        </p:sp>
        <p:sp>
          <p:nvSpPr>
            <p:cNvPr id="55" name="Rectangle 23" descr="浅色上对角线"/>
            <p:cNvSpPr>
              <a:spLocks noChangeArrowheads="1"/>
            </p:cNvSpPr>
            <p:nvPr/>
          </p:nvSpPr>
          <p:spPr bwMode="auto">
            <a:xfrm>
              <a:off x="4896" y="1392"/>
              <a:ext cx="432" cy="57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56" name="AutoShape 24"/>
            <p:cNvSpPr/>
            <p:nvPr/>
          </p:nvSpPr>
          <p:spPr bwMode="auto">
            <a:xfrm>
              <a:off x="4800" y="1392"/>
              <a:ext cx="48" cy="576"/>
            </a:xfrm>
            <a:prstGeom prst="leftBrace">
              <a:avLst>
                <a:gd name="adj1" fmla="val 100000"/>
                <a:gd name="adj2" fmla="val 50000"/>
              </a:avLst>
            </a:prstGeom>
            <a:noFill/>
            <a:ln w="2857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57" name="Line 25"/>
            <p:cNvSpPr>
              <a:spLocks noChangeShapeType="1"/>
            </p:cNvSpPr>
            <p:nvPr/>
          </p:nvSpPr>
          <p:spPr bwMode="auto">
            <a:xfrm>
              <a:off x="4608" y="1716"/>
              <a:ext cx="19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8" rIns="92075" bIns="46038"/>
            <a:lstStyle/>
            <a:p>
              <a:endParaRPr lang="zh-CN" altLang="en-US"/>
            </a:p>
          </p:txBody>
        </p:sp>
        <p:sp>
          <p:nvSpPr>
            <p:cNvPr id="58" name="Line 26"/>
            <p:cNvSpPr>
              <a:spLocks noChangeShapeType="1"/>
            </p:cNvSpPr>
            <p:nvPr/>
          </p:nvSpPr>
          <p:spPr bwMode="auto">
            <a:xfrm>
              <a:off x="3168" y="1728"/>
              <a:ext cx="19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8" rIns="92075" bIns="46038"/>
            <a:lstStyle/>
            <a:p>
              <a:endParaRPr lang="zh-CN" altLang="en-US"/>
            </a:p>
          </p:txBody>
        </p:sp>
        <p:sp>
          <p:nvSpPr>
            <p:cNvPr id="59" name="Line 27"/>
            <p:cNvSpPr>
              <a:spLocks noChangeShapeType="1"/>
            </p:cNvSpPr>
            <p:nvPr/>
          </p:nvSpPr>
          <p:spPr bwMode="auto">
            <a:xfrm>
              <a:off x="3888" y="1728"/>
              <a:ext cx="19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8" rIns="92075" bIns="46038"/>
            <a:lstStyle/>
            <a:p>
              <a:endParaRPr lang="zh-CN" altLang="en-US"/>
            </a:p>
          </p:txBody>
        </p:sp>
        <p:sp>
          <p:nvSpPr>
            <p:cNvPr id="60" name="Text Box 28"/>
            <p:cNvSpPr txBox="1">
              <a:spLocks noChangeArrowheads="1"/>
            </p:cNvSpPr>
            <p:nvPr/>
          </p:nvSpPr>
          <p:spPr bwMode="auto">
            <a:xfrm>
              <a:off x="4848" y="252"/>
              <a:ext cx="480" cy="363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8" rIns="92075" bIns="46038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80000"/>
                </a:lnSpc>
                <a:spcBef>
                  <a:spcPct val="10000"/>
                </a:spcBef>
                <a:buFont typeface="Monotype Sorts" pitchFamily="2" charset="2"/>
                <a:buNone/>
              </a:pPr>
              <a:r>
                <a:rPr lang="zh-CN" altLang="en-US" sz="2400" dirty="0">
                  <a:latin typeface="+mn-ea"/>
                  <a:ea typeface="+mn-ea"/>
                </a:rPr>
                <a:t>内存</a:t>
              </a:r>
            </a:p>
          </p:txBody>
        </p:sp>
        <p:sp>
          <p:nvSpPr>
            <p:cNvPr id="61" name="AutoShape 29"/>
            <p:cNvSpPr/>
            <p:nvPr/>
          </p:nvSpPr>
          <p:spPr bwMode="auto">
            <a:xfrm rot="-5400000">
              <a:off x="3144" y="1944"/>
              <a:ext cx="144" cy="1536"/>
            </a:xfrm>
            <a:prstGeom prst="leftBrace">
              <a:avLst>
                <a:gd name="adj1" fmla="val 88889"/>
                <a:gd name="adj2" fmla="val 50000"/>
              </a:avLst>
            </a:prstGeom>
            <a:noFill/>
            <a:ln w="2857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62" name="Text Box 30"/>
            <p:cNvSpPr txBox="1">
              <a:spLocks noChangeArrowheads="1"/>
            </p:cNvSpPr>
            <p:nvPr/>
          </p:nvSpPr>
          <p:spPr bwMode="auto">
            <a:xfrm>
              <a:off x="2928" y="2880"/>
              <a:ext cx="624" cy="363"/>
            </a:xfrm>
            <a:prstGeom prst="rect">
              <a:avLst/>
            </a:prstGeom>
            <a:solidFill>
              <a:srgbClr val="00005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8" rIns="92075" bIns="46038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80000"/>
                </a:lnSpc>
                <a:spcBef>
                  <a:spcPct val="10000"/>
                </a:spcBef>
                <a:buFont typeface="Monotype Sorts" pitchFamily="2" charset="2"/>
                <a:buNone/>
              </a:pPr>
              <a:r>
                <a:rPr lang="zh-CN" altLang="en-US" sz="2400" dirty="0">
                  <a:solidFill>
                    <a:schemeClr val="bg1"/>
                  </a:solidFill>
                  <a:latin typeface="+mn-ea"/>
                  <a:ea typeface="+mn-ea"/>
                </a:rPr>
                <a:t>第二步</a:t>
              </a:r>
            </a:p>
          </p:txBody>
        </p:sp>
        <p:sp>
          <p:nvSpPr>
            <p:cNvPr id="63" name="AutoShape 31"/>
            <p:cNvSpPr/>
            <p:nvPr/>
          </p:nvSpPr>
          <p:spPr bwMode="auto">
            <a:xfrm rot="-5400000">
              <a:off x="4368" y="2256"/>
              <a:ext cx="144" cy="912"/>
            </a:xfrm>
            <a:prstGeom prst="leftBrace">
              <a:avLst>
                <a:gd name="adj1" fmla="val 52778"/>
                <a:gd name="adj2" fmla="val 50000"/>
              </a:avLst>
            </a:prstGeom>
            <a:noFill/>
            <a:ln w="2857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64" name="Text Box 32"/>
            <p:cNvSpPr txBox="1">
              <a:spLocks noChangeArrowheads="1"/>
            </p:cNvSpPr>
            <p:nvPr/>
          </p:nvSpPr>
          <p:spPr bwMode="auto">
            <a:xfrm>
              <a:off x="4224" y="2880"/>
              <a:ext cx="624" cy="363"/>
            </a:xfrm>
            <a:prstGeom prst="rect">
              <a:avLst/>
            </a:prstGeom>
            <a:solidFill>
              <a:srgbClr val="00005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8" rIns="92075" bIns="46038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80000"/>
                </a:lnSpc>
                <a:spcBef>
                  <a:spcPct val="10000"/>
                </a:spcBef>
                <a:buFont typeface="Monotype Sorts" pitchFamily="2" charset="2"/>
                <a:buNone/>
              </a:pPr>
              <a:r>
                <a:rPr lang="zh-CN" altLang="en-US" sz="2400" dirty="0">
                  <a:solidFill>
                    <a:schemeClr val="bg1"/>
                  </a:solidFill>
                  <a:latin typeface="+mn-ea"/>
                  <a:ea typeface="+mn-ea"/>
                </a:rPr>
                <a:t>第三步</a:t>
              </a:r>
            </a:p>
          </p:txBody>
        </p:sp>
        <p:sp>
          <p:nvSpPr>
            <p:cNvPr id="65" name="Line 34"/>
            <p:cNvSpPr>
              <a:spLocks noChangeShapeType="1"/>
            </p:cNvSpPr>
            <p:nvPr/>
          </p:nvSpPr>
          <p:spPr bwMode="auto">
            <a:xfrm>
              <a:off x="392" y="2304"/>
              <a:ext cx="0" cy="384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prstDash val="sysDot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8" rIns="92075" bIns="46038"/>
            <a:lstStyle/>
            <a:p>
              <a:endParaRPr lang="zh-CN" altLang="en-US"/>
            </a:p>
          </p:txBody>
        </p:sp>
        <p:sp>
          <p:nvSpPr>
            <p:cNvPr id="66" name="Line 35"/>
            <p:cNvSpPr>
              <a:spLocks noChangeShapeType="1"/>
            </p:cNvSpPr>
            <p:nvPr/>
          </p:nvSpPr>
          <p:spPr bwMode="auto">
            <a:xfrm>
              <a:off x="2304" y="2352"/>
              <a:ext cx="0" cy="384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prstDash val="sysDot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8" rIns="92075" bIns="46038"/>
            <a:lstStyle/>
            <a:p>
              <a:endParaRPr lang="zh-CN" altLang="en-US"/>
            </a:p>
          </p:txBody>
        </p:sp>
        <p:sp>
          <p:nvSpPr>
            <p:cNvPr id="67" name="Line 36"/>
            <p:cNvSpPr>
              <a:spLocks noChangeShapeType="1"/>
            </p:cNvSpPr>
            <p:nvPr/>
          </p:nvSpPr>
          <p:spPr bwMode="auto">
            <a:xfrm>
              <a:off x="2448" y="1824"/>
              <a:ext cx="0" cy="864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prstDash val="sysDot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8" rIns="92075" bIns="46038"/>
            <a:lstStyle/>
            <a:p>
              <a:endParaRPr lang="zh-CN" altLang="en-US"/>
            </a:p>
          </p:txBody>
        </p:sp>
        <p:sp>
          <p:nvSpPr>
            <p:cNvPr id="68" name="Line 37"/>
            <p:cNvSpPr>
              <a:spLocks noChangeShapeType="1"/>
            </p:cNvSpPr>
            <p:nvPr/>
          </p:nvSpPr>
          <p:spPr bwMode="auto">
            <a:xfrm>
              <a:off x="3984" y="1776"/>
              <a:ext cx="0" cy="912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prstDash val="sysDot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8" rIns="92075" bIns="46038"/>
            <a:lstStyle/>
            <a:p>
              <a:endParaRPr lang="zh-CN" altLang="en-US"/>
            </a:p>
          </p:txBody>
        </p:sp>
      </p:grpSp>
      <p:sp>
        <p:nvSpPr>
          <p:cNvPr id="69" name="矩形 68"/>
          <p:cNvSpPr/>
          <p:nvPr/>
        </p:nvSpPr>
        <p:spPr>
          <a:xfrm>
            <a:off x="224305" y="1074766"/>
            <a:ext cx="10850563" cy="493646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indent="457200">
              <a:lnSpc>
                <a:spcPct val="132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2400" dirty="0">
                <a:latin typeface="+mn-ea"/>
              </a:rPr>
              <a:t>程序的运行步骤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69925" y="78668"/>
            <a:ext cx="70262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</a:rPr>
              <a:t>物理地址和逻辑地址</a:t>
            </a:r>
          </a:p>
        </p:txBody>
      </p:sp>
      <p:grpSp>
        <p:nvGrpSpPr>
          <p:cNvPr id="6" name="272399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60400" y="1128057"/>
            <a:ext cx="11531600" cy="5232082"/>
            <a:chOff x="660400" y="1128057"/>
            <a:chExt cx="11531600" cy="5232082"/>
          </a:xfrm>
        </p:grpSpPr>
        <p:sp>
          <p:nvSpPr>
            <p:cNvPr id="7" name="iṥlídè"/>
            <p:cNvSpPr/>
            <p:nvPr/>
          </p:nvSpPr>
          <p:spPr>
            <a:xfrm>
              <a:off x="7469746" y="1128057"/>
              <a:ext cx="4722254" cy="5008286"/>
            </a:xfrm>
            <a:prstGeom prst="rect">
              <a:avLst/>
            </a:prstGeom>
            <a:blipFill>
              <a:blip r:embed="rId3"/>
              <a:stretch>
                <a:fillRect t="-27413" b="-27272"/>
              </a:stretch>
            </a:blipFill>
            <a:ln w="28575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 lang="zh-CN" altLang="en-US" dirty="0"/>
            </a:p>
          </p:txBody>
        </p:sp>
        <p:grpSp>
          <p:nvGrpSpPr>
            <p:cNvPr id="10" name="iṡļiḓe"/>
            <p:cNvGrpSpPr/>
            <p:nvPr/>
          </p:nvGrpSpPr>
          <p:grpSpPr>
            <a:xfrm>
              <a:off x="660400" y="1434838"/>
              <a:ext cx="6435859" cy="1978066"/>
              <a:chOff x="660400" y="1434838"/>
              <a:chExt cx="6435859" cy="1978066"/>
            </a:xfrm>
          </p:grpSpPr>
          <p:grpSp>
            <p:nvGrpSpPr>
              <p:cNvPr id="21" name="iSḻíḓè"/>
              <p:cNvGrpSpPr/>
              <p:nvPr/>
            </p:nvGrpSpPr>
            <p:grpSpPr>
              <a:xfrm>
                <a:off x="1530997" y="1434838"/>
                <a:ext cx="5565262" cy="1978066"/>
                <a:chOff x="1592242" y="1434838"/>
                <a:chExt cx="7019189" cy="1978066"/>
              </a:xfrm>
            </p:grpSpPr>
            <p:sp>
              <p:nvSpPr>
                <p:cNvPr id="25" name="îṧľîḋé"/>
                <p:cNvSpPr txBox="1"/>
                <p:nvPr/>
              </p:nvSpPr>
              <p:spPr>
                <a:xfrm>
                  <a:off x="1592242" y="1434838"/>
                  <a:ext cx="6293555" cy="389423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 rtlCol="0" anchor="ctr" anchorCtr="0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r>
                    <a:rPr lang="zh-CN" altLang="en-US" sz="2800" dirty="0">
                      <a:solidFill>
                        <a:srgbClr val="0000FF"/>
                      </a:solidFill>
                    </a:rPr>
                    <a:t>物理地址（绝对地址）</a:t>
                  </a:r>
                </a:p>
              </p:txBody>
            </p:sp>
            <p:sp>
              <p:nvSpPr>
                <p:cNvPr id="26" name="íşļîḓé"/>
                <p:cNvSpPr/>
                <p:nvPr/>
              </p:nvSpPr>
              <p:spPr bwMode="auto">
                <a:xfrm>
                  <a:off x="1592242" y="1878561"/>
                  <a:ext cx="7019189" cy="153434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91440" tIns="45720" rIns="91440" bIns="45720" anchor="t" anchorCtr="0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marL="342900" lvl="1" indent="-342900">
                    <a:lnSpc>
                      <a:spcPct val="120000"/>
                    </a:lnSpc>
                    <a:buClr>
                      <a:schemeClr val="accent4">
                        <a:lumMod val="40000"/>
                        <a:lumOff val="60000"/>
                      </a:schemeClr>
                    </a:buClr>
                    <a:buFont typeface="Wingdings" panose="05000000000000000000" pitchFamily="2" charset="2"/>
                    <a:buChar char="Ø"/>
                  </a:pPr>
                  <a:r>
                    <a:rPr lang="zh-CN" altLang="en-US" sz="2400" dirty="0"/>
                    <a:t>物理内存的地址，内存以字节为单位编址</a:t>
                  </a:r>
                </a:p>
                <a:p>
                  <a:pPr marL="342900" lvl="1" indent="-342900">
                    <a:lnSpc>
                      <a:spcPct val="120000"/>
                    </a:lnSpc>
                    <a:buClr>
                      <a:schemeClr val="accent4">
                        <a:lumMod val="40000"/>
                        <a:lumOff val="60000"/>
                      </a:schemeClr>
                    </a:buClr>
                    <a:buFont typeface="Wingdings" panose="05000000000000000000" pitchFamily="2" charset="2"/>
                    <a:buChar char="Ø"/>
                  </a:pPr>
                  <a:r>
                    <a:rPr lang="zh-CN" altLang="en-US" sz="2400" dirty="0"/>
                    <a:t>物理地址空间：所有物理地址的集合</a:t>
                  </a:r>
                </a:p>
              </p:txBody>
            </p:sp>
          </p:grpSp>
          <p:grpSp>
            <p:nvGrpSpPr>
              <p:cNvPr id="22" name="ïS1íḋé"/>
              <p:cNvGrpSpPr/>
              <p:nvPr/>
            </p:nvGrpSpPr>
            <p:grpSpPr>
              <a:xfrm>
                <a:off x="660400" y="1461336"/>
                <a:ext cx="733394" cy="733394"/>
                <a:chOff x="660400" y="1461336"/>
                <a:chExt cx="733394" cy="733394"/>
              </a:xfrm>
            </p:grpSpPr>
            <p:sp>
              <p:nvSpPr>
                <p:cNvPr id="23" name="islîḋe"/>
                <p:cNvSpPr/>
                <p:nvPr/>
              </p:nvSpPr>
              <p:spPr>
                <a:xfrm>
                  <a:off x="660400" y="1461336"/>
                  <a:ext cx="733394" cy="733394"/>
                </a:xfrm>
                <a:prstGeom prst="ellipse">
                  <a:avLst/>
                </a:prstGeom>
                <a:solidFill>
                  <a:schemeClr val="accent1"/>
                </a:solidFill>
                <a:ln w="19050">
                  <a:solidFill>
                    <a:schemeClr val="bg1"/>
                  </a:solidFill>
                  <a:prstDash val="solid"/>
                  <a:round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norm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9pPr>
                </a:lstStyle>
                <a:p>
                  <a:pPr algn="ctr" defTabSz="914400"/>
                  <a:endParaRPr lang="zh-CN" altLang="en-US" sz="16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4" name="îŝlîďe"/>
                <p:cNvSpPr/>
                <p:nvPr/>
              </p:nvSpPr>
              <p:spPr>
                <a:xfrm>
                  <a:off x="797603" y="1646207"/>
                  <a:ext cx="381389" cy="346064"/>
                </a:xfrm>
                <a:custGeom>
                  <a:avLst/>
                  <a:gdLst>
                    <a:gd name="connsiteX0" fmla="*/ 116112 w 607919"/>
                    <a:gd name="connsiteY0" fmla="*/ 473652 h 551610"/>
                    <a:gd name="connsiteX1" fmla="*/ 118901 w 607919"/>
                    <a:gd name="connsiteY1" fmla="*/ 480423 h 551610"/>
                    <a:gd name="connsiteX2" fmla="*/ 118901 w 607919"/>
                    <a:gd name="connsiteY2" fmla="*/ 551610 h 551610"/>
                    <a:gd name="connsiteX3" fmla="*/ 55604 w 607919"/>
                    <a:gd name="connsiteY3" fmla="*/ 551610 h 551610"/>
                    <a:gd name="connsiteX4" fmla="*/ 55604 w 607919"/>
                    <a:gd name="connsiteY4" fmla="*/ 540851 h 551610"/>
                    <a:gd name="connsiteX5" fmla="*/ 65255 w 607919"/>
                    <a:gd name="connsiteY5" fmla="*/ 520583 h 551610"/>
                    <a:gd name="connsiteX6" fmla="*/ 83555 w 607919"/>
                    <a:gd name="connsiteY6" fmla="*/ 502317 h 551610"/>
                    <a:gd name="connsiteX7" fmla="*/ 109375 w 607919"/>
                    <a:gd name="connsiteY7" fmla="*/ 476545 h 551610"/>
                    <a:gd name="connsiteX8" fmla="*/ 116112 w 607919"/>
                    <a:gd name="connsiteY8" fmla="*/ 473652 h 551610"/>
                    <a:gd name="connsiteX9" fmla="*/ 199155 w 607919"/>
                    <a:gd name="connsiteY9" fmla="*/ 390799 h 551610"/>
                    <a:gd name="connsiteX10" fmla="*/ 201956 w 607919"/>
                    <a:gd name="connsiteY10" fmla="*/ 397632 h 551610"/>
                    <a:gd name="connsiteX11" fmla="*/ 201956 w 607919"/>
                    <a:gd name="connsiteY11" fmla="*/ 551610 h 551610"/>
                    <a:gd name="connsiteX12" fmla="*/ 145363 w 607919"/>
                    <a:gd name="connsiteY12" fmla="*/ 551610 h 551610"/>
                    <a:gd name="connsiteX13" fmla="*/ 145363 w 607919"/>
                    <a:gd name="connsiteY13" fmla="*/ 454170 h 551610"/>
                    <a:gd name="connsiteX14" fmla="*/ 154879 w 607919"/>
                    <a:gd name="connsiteY14" fmla="*/ 431030 h 551610"/>
                    <a:gd name="connsiteX15" fmla="*/ 192315 w 607919"/>
                    <a:gd name="connsiteY15" fmla="*/ 393630 h 551610"/>
                    <a:gd name="connsiteX16" fmla="*/ 199155 w 607919"/>
                    <a:gd name="connsiteY16" fmla="*/ 390799 h 551610"/>
                    <a:gd name="connsiteX17" fmla="*/ 231082 w 607919"/>
                    <a:gd name="connsiteY17" fmla="*/ 388245 h 551610"/>
                    <a:gd name="connsiteX18" fmla="*/ 237930 w 607919"/>
                    <a:gd name="connsiteY18" fmla="*/ 391091 h 551610"/>
                    <a:gd name="connsiteX19" fmla="*/ 266763 w 607919"/>
                    <a:gd name="connsiteY19" fmla="*/ 419867 h 551610"/>
                    <a:gd name="connsiteX20" fmla="*/ 275915 w 607919"/>
                    <a:gd name="connsiteY20" fmla="*/ 428875 h 551610"/>
                    <a:gd name="connsiteX21" fmla="*/ 284941 w 607919"/>
                    <a:gd name="connsiteY21" fmla="*/ 451520 h 551610"/>
                    <a:gd name="connsiteX22" fmla="*/ 284941 w 607919"/>
                    <a:gd name="connsiteY22" fmla="*/ 551610 h 551610"/>
                    <a:gd name="connsiteX23" fmla="*/ 228277 w 607919"/>
                    <a:gd name="connsiteY23" fmla="*/ 551610 h 551610"/>
                    <a:gd name="connsiteX24" fmla="*/ 228277 w 607919"/>
                    <a:gd name="connsiteY24" fmla="*/ 394969 h 551610"/>
                    <a:gd name="connsiteX25" fmla="*/ 231082 w 607919"/>
                    <a:gd name="connsiteY25" fmla="*/ 388245 h 551610"/>
                    <a:gd name="connsiteX26" fmla="*/ 365148 w 607919"/>
                    <a:gd name="connsiteY26" fmla="*/ 381336 h 551610"/>
                    <a:gd name="connsiteX27" fmla="*/ 367997 w 607919"/>
                    <a:gd name="connsiteY27" fmla="*/ 388122 h 551610"/>
                    <a:gd name="connsiteX28" fmla="*/ 367997 w 607919"/>
                    <a:gd name="connsiteY28" fmla="*/ 551610 h 551610"/>
                    <a:gd name="connsiteX29" fmla="*/ 311262 w 607919"/>
                    <a:gd name="connsiteY29" fmla="*/ 551610 h 551610"/>
                    <a:gd name="connsiteX30" fmla="*/ 311262 w 607919"/>
                    <a:gd name="connsiteY30" fmla="*/ 444661 h 551610"/>
                    <a:gd name="connsiteX31" fmla="*/ 316898 w 607919"/>
                    <a:gd name="connsiteY31" fmla="*/ 425523 h 551610"/>
                    <a:gd name="connsiteX32" fmla="*/ 322534 w 607919"/>
                    <a:gd name="connsiteY32" fmla="*/ 419894 h 551610"/>
                    <a:gd name="connsiteX33" fmla="*/ 358353 w 607919"/>
                    <a:gd name="connsiteY33" fmla="*/ 384120 h 551610"/>
                    <a:gd name="connsiteX34" fmla="*/ 365148 w 607919"/>
                    <a:gd name="connsiteY34" fmla="*/ 381336 h 551610"/>
                    <a:gd name="connsiteX35" fmla="*/ 448177 w 607919"/>
                    <a:gd name="connsiteY35" fmla="*/ 298352 h 551610"/>
                    <a:gd name="connsiteX36" fmla="*/ 450982 w 607919"/>
                    <a:gd name="connsiteY36" fmla="*/ 305139 h 551610"/>
                    <a:gd name="connsiteX37" fmla="*/ 450982 w 607919"/>
                    <a:gd name="connsiteY37" fmla="*/ 551610 h 551610"/>
                    <a:gd name="connsiteX38" fmla="*/ 394318 w 607919"/>
                    <a:gd name="connsiteY38" fmla="*/ 551610 h 551610"/>
                    <a:gd name="connsiteX39" fmla="*/ 394318 w 607919"/>
                    <a:gd name="connsiteY39" fmla="*/ 361815 h 551610"/>
                    <a:gd name="connsiteX40" fmla="*/ 403846 w 607919"/>
                    <a:gd name="connsiteY40" fmla="*/ 338669 h 551610"/>
                    <a:gd name="connsiteX41" fmla="*/ 441329 w 607919"/>
                    <a:gd name="connsiteY41" fmla="*/ 301136 h 551610"/>
                    <a:gd name="connsiteX42" fmla="*/ 448177 w 607919"/>
                    <a:gd name="connsiteY42" fmla="*/ 298352 h 551610"/>
                    <a:gd name="connsiteX43" fmla="*/ 527085 w 607919"/>
                    <a:gd name="connsiteY43" fmla="*/ 219452 h 551610"/>
                    <a:gd name="connsiteX44" fmla="*/ 529874 w 607919"/>
                    <a:gd name="connsiteY44" fmla="*/ 226177 h 551610"/>
                    <a:gd name="connsiteX45" fmla="*/ 529874 w 607919"/>
                    <a:gd name="connsiteY45" fmla="*/ 551610 h 551610"/>
                    <a:gd name="connsiteX46" fmla="*/ 477232 w 607919"/>
                    <a:gd name="connsiteY46" fmla="*/ 551610 h 551610"/>
                    <a:gd name="connsiteX47" fmla="*/ 477232 w 607919"/>
                    <a:gd name="connsiteY47" fmla="*/ 278727 h 551610"/>
                    <a:gd name="connsiteX48" fmla="*/ 486883 w 607919"/>
                    <a:gd name="connsiteY48" fmla="*/ 255580 h 551610"/>
                    <a:gd name="connsiteX49" fmla="*/ 520348 w 607919"/>
                    <a:gd name="connsiteY49" fmla="*/ 222298 h 551610"/>
                    <a:gd name="connsiteX50" fmla="*/ 527085 w 607919"/>
                    <a:gd name="connsiteY50" fmla="*/ 219452 h 551610"/>
                    <a:gd name="connsiteX51" fmla="*/ 387769 w 607919"/>
                    <a:gd name="connsiteY51" fmla="*/ 0 h 551610"/>
                    <a:gd name="connsiteX52" fmla="*/ 580729 w 607919"/>
                    <a:gd name="connsiteY52" fmla="*/ 0 h 551610"/>
                    <a:gd name="connsiteX53" fmla="*/ 607919 w 607919"/>
                    <a:gd name="connsiteY53" fmla="*/ 26022 h 551610"/>
                    <a:gd name="connsiteX54" fmla="*/ 607919 w 607919"/>
                    <a:gd name="connsiteY54" fmla="*/ 219812 h 551610"/>
                    <a:gd name="connsiteX55" fmla="*/ 598271 w 607919"/>
                    <a:gd name="connsiteY55" fmla="*/ 223815 h 551610"/>
                    <a:gd name="connsiteX56" fmla="*/ 530610 w 607919"/>
                    <a:gd name="connsiteY56" fmla="*/ 156258 h 551610"/>
                    <a:gd name="connsiteX57" fmla="*/ 304320 w 607919"/>
                    <a:gd name="connsiteY57" fmla="*/ 382325 h 551610"/>
                    <a:gd name="connsiteX58" fmla="*/ 285024 w 607919"/>
                    <a:gd name="connsiteY58" fmla="*/ 382325 h 551610"/>
                    <a:gd name="connsiteX59" fmla="*/ 216360 w 607919"/>
                    <a:gd name="connsiteY59" fmla="*/ 313767 h 551610"/>
                    <a:gd name="connsiteX60" fmla="*/ 94068 w 607919"/>
                    <a:gd name="connsiteY60" fmla="*/ 435996 h 551610"/>
                    <a:gd name="connsiteX61" fmla="*/ 17260 w 607919"/>
                    <a:gd name="connsiteY61" fmla="*/ 435996 h 551610"/>
                    <a:gd name="connsiteX62" fmla="*/ 15882 w 607919"/>
                    <a:gd name="connsiteY62" fmla="*/ 434745 h 551610"/>
                    <a:gd name="connsiteX63" fmla="*/ 15882 w 607919"/>
                    <a:gd name="connsiteY63" fmla="*/ 358055 h 551610"/>
                    <a:gd name="connsiteX64" fmla="*/ 206837 w 607919"/>
                    <a:gd name="connsiteY64" fmla="*/ 167267 h 551610"/>
                    <a:gd name="connsiteX65" fmla="*/ 226008 w 607919"/>
                    <a:gd name="connsiteY65" fmla="*/ 167267 h 551610"/>
                    <a:gd name="connsiteX66" fmla="*/ 294672 w 607919"/>
                    <a:gd name="connsiteY66" fmla="*/ 235701 h 551610"/>
                    <a:gd name="connsiteX67" fmla="*/ 424481 w 607919"/>
                    <a:gd name="connsiteY67" fmla="*/ 105965 h 551610"/>
                    <a:gd name="connsiteX68" fmla="*/ 452423 w 607919"/>
                    <a:gd name="connsiteY68" fmla="*/ 78192 h 551610"/>
                    <a:gd name="connsiteX69" fmla="*/ 383885 w 607919"/>
                    <a:gd name="connsiteY69" fmla="*/ 9633 h 551610"/>
                    <a:gd name="connsiteX70" fmla="*/ 387769 w 607919"/>
                    <a:gd name="connsiteY70" fmla="*/ 0 h 5516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</a:cxnLst>
                  <a:rect l="l" t="t" r="r" b="b"/>
                  <a:pathLst>
                    <a:path w="607919" h="551610">
                      <a:moveTo>
                        <a:pt x="116112" y="473652"/>
                      </a:moveTo>
                      <a:cubicBezTo>
                        <a:pt x="117836" y="474356"/>
                        <a:pt x="118901" y="476670"/>
                        <a:pt x="118901" y="480423"/>
                      </a:cubicBezTo>
                      <a:lnTo>
                        <a:pt x="118901" y="551610"/>
                      </a:lnTo>
                      <a:lnTo>
                        <a:pt x="55604" y="551610"/>
                      </a:lnTo>
                      <a:lnTo>
                        <a:pt x="55604" y="540851"/>
                      </a:lnTo>
                      <a:cubicBezTo>
                        <a:pt x="55604" y="534971"/>
                        <a:pt x="59991" y="525838"/>
                        <a:pt x="65255" y="520583"/>
                      </a:cubicBezTo>
                      <a:lnTo>
                        <a:pt x="83555" y="502317"/>
                      </a:lnTo>
                      <a:lnTo>
                        <a:pt x="109375" y="476545"/>
                      </a:lnTo>
                      <a:cubicBezTo>
                        <a:pt x="112007" y="473855"/>
                        <a:pt x="114389" y="472948"/>
                        <a:pt x="116112" y="473652"/>
                      </a:cubicBezTo>
                      <a:close/>
                      <a:moveTo>
                        <a:pt x="199155" y="390799"/>
                      </a:moveTo>
                      <a:cubicBezTo>
                        <a:pt x="200892" y="391534"/>
                        <a:pt x="201956" y="393880"/>
                        <a:pt x="201956" y="397632"/>
                      </a:cubicBezTo>
                      <a:lnTo>
                        <a:pt x="201956" y="551610"/>
                      </a:lnTo>
                      <a:lnTo>
                        <a:pt x="145363" y="551610"/>
                      </a:lnTo>
                      <a:lnTo>
                        <a:pt x="145363" y="454170"/>
                      </a:lnTo>
                      <a:cubicBezTo>
                        <a:pt x="145363" y="446665"/>
                        <a:pt x="149620" y="436283"/>
                        <a:pt x="154879" y="431030"/>
                      </a:cubicBezTo>
                      <a:lnTo>
                        <a:pt x="192315" y="393630"/>
                      </a:lnTo>
                      <a:cubicBezTo>
                        <a:pt x="195007" y="390941"/>
                        <a:pt x="197417" y="390065"/>
                        <a:pt x="199155" y="390799"/>
                      </a:cubicBezTo>
                      <a:close/>
                      <a:moveTo>
                        <a:pt x="231082" y="388245"/>
                      </a:moveTo>
                      <a:cubicBezTo>
                        <a:pt x="232822" y="387525"/>
                        <a:pt x="235235" y="388401"/>
                        <a:pt x="237930" y="391091"/>
                      </a:cubicBezTo>
                      <a:lnTo>
                        <a:pt x="266763" y="419867"/>
                      </a:lnTo>
                      <a:lnTo>
                        <a:pt x="275915" y="428875"/>
                      </a:lnTo>
                      <a:cubicBezTo>
                        <a:pt x="280929" y="433879"/>
                        <a:pt x="284941" y="444013"/>
                        <a:pt x="284941" y="451520"/>
                      </a:cubicBezTo>
                      <a:lnTo>
                        <a:pt x="284941" y="551610"/>
                      </a:lnTo>
                      <a:lnTo>
                        <a:pt x="228277" y="551610"/>
                      </a:lnTo>
                      <a:lnTo>
                        <a:pt x="228277" y="394969"/>
                      </a:lnTo>
                      <a:cubicBezTo>
                        <a:pt x="228277" y="391278"/>
                        <a:pt x="229343" y="388964"/>
                        <a:pt x="231082" y="388245"/>
                      </a:cubicBezTo>
                      <a:close/>
                      <a:moveTo>
                        <a:pt x="365148" y="381336"/>
                      </a:moveTo>
                      <a:cubicBezTo>
                        <a:pt x="366901" y="382055"/>
                        <a:pt x="367997" y="384370"/>
                        <a:pt x="367997" y="388122"/>
                      </a:cubicBezTo>
                      <a:lnTo>
                        <a:pt x="367997" y="551610"/>
                      </a:lnTo>
                      <a:lnTo>
                        <a:pt x="311262" y="551610"/>
                      </a:lnTo>
                      <a:lnTo>
                        <a:pt x="311262" y="444661"/>
                      </a:lnTo>
                      <a:cubicBezTo>
                        <a:pt x="311262" y="437156"/>
                        <a:pt x="313767" y="428650"/>
                        <a:pt x="316898" y="425523"/>
                      </a:cubicBezTo>
                      <a:cubicBezTo>
                        <a:pt x="320029" y="422396"/>
                        <a:pt x="322534" y="419894"/>
                        <a:pt x="322534" y="419894"/>
                      </a:cubicBezTo>
                      <a:lnTo>
                        <a:pt x="358353" y="384120"/>
                      </a:lnTo>
                      <a:cubicBezTo>
                        <a:pt x="360983" y="381493"/>
                        <a:pt x="363394" y="380617"/>
                        <a:pt x="365148" y="381336"/>
                      </a:cubicBezTo>
                      <a:close/>
                      <a:moveTo>
                        <a:pt x="448177" y="298352"/>
                      </a:moveTo>
                      <a:cubicBezTo>
                        <a:pt x="449916" y="299071"/>
                        <a:pt x="450982" y="301386"/>
                        <a:pt x="450982" y="305139"/>
                      </a:cubicBezTo>
                      <a:lnTo>
                        <a:pt x="450982" y="551610"/>
                      </a:lnTo>
                      <a:lnTo>
                        <a:pt x="394318" y="551610"/>
                      </a:lnTo>
                      <a:lnTo>
                        <a:pt x="394318" y="361815"/>
                      </a:lnTo>
                      <a:cubicBezTo>
                        <a:pt x="394318" y="354308"/>
                        <a:pt x="398580" y="343924"/>
                        <a:pt x="403846" y="338669"/>
                      </a:cubicBezTo>
                      <a:lnTo>
                        <a:pt x="441329" y="301136"/>
                      </a:lnTo>
                      <a:cubicBezTo>
                        <a:pt x="444024" y="298508"/>
                        <a:pt x="446438" y="297633"/>
                        <a:pt x="448177" y="298352"/>
                      </a:cubicBezTo>
                      <a:close/>
                      <a:moveTo>
                        <a:pt x="527085" y="219452"/>
                      </a:moveTo>
                      <a:cubicBezTo>
                        <a:pt x="528809" y="220171"/>
                        <a:pt x="529874" y="222486"/>
                        <a:pt x="529874" y="226177"/>
                      </a:cubicBezTo>
                      <a:lnTo>
                        <a:pt x="529874" y="551610"/>
                      </a:lnTo>
                      <a:lnTo>
                        <a:pt x="477232" y="551610"/>
                      </a:lnTo>
                      <a:lnTo>
                        <a:pt x="477232" y="278727"/>
                      </a:lnTo>
                      <a:cubicBezTo>
                        <a:pt x="477232" y="271345"/>
                        <a:pt x="481494" y="260960"/>
                        <a:pt x="486883" y="255580"/>
                      </a:cubicBezTo>
                      <a:lnTo>
                        <a:pt x="520348" y="222298"/>
                      </a:lnTo>
                      <a:cubicBezTo>
                        <a:pt x="522980" y="219608"/>
                        <a:pt x="525362" y="218732"/>
                        <a:pt x="527085" y="219452"/>
                      </a:cubicBezTo>
                      <a:close/>
                      <a:moveTo>
                        <a:pt x="387769" y="0"/>
                      </a:moveTo>
                      <a:lnTo>
                        <a:pt x="580729" y="0"/>
                      </a:lnTo>
                      <a:cubicBezTo>
                        <a:pt x="594512" y="0"/>
                        <a:pt x="607919" y="12135"/>
                        <a:pt x="607919" y="26022"/>
                      </a:cubicBezTo>
                      <a:lnTo>
                        <a:pt x="607919" y="219812"/>
                      </a:lnTo>
                      <a:cubicBezTo>
                        <a:pt x="607919" y="227318"/>
                        <a:pt x="603534" y="229070"/>
                        <a:pt x="598271" y="223815"/>
                      </a:cubicBezTo>
                      <a:lnTo>
                        <a:pt x="530610" y="156258"/>
                      </a:lnTo>
                      <a:lnTo>
                        <a:pt x="304320" y="382325"/>
                      </a:lnTo>
                      <a:cubicBezTo>
                        <a:pt x="298932" y="387580"/>
                        <a:pt x="290412" y="387580"/>
                        <a:pt x="285024" y="382325"/>
                      </a:cubicBezTo>
                      <a:lnTo>
                        <a:pt x="216360" y="313767"/>
                      </a:lnTo>
                      <a:lnTo>
                        <a:pt x="94068" y="435996"/>
                      </a:lnTo>
                      <a:cubicBezTo>
                        <a:pt x="72767" y="457264"/>
                        <a:pt x="38435" y="457264"/>
                        <a:pt x="17260" y="435996"/>
                      </a:cubicBezTo>
                      <a:lnTo>
                        <a:pt x="15882" y="434745"/>
                      </a:lnTo>
                      <a:cubicBezTo>
                        <a:pt x="-5294" y="413477"/>
                        <a:pt x="-5294" y="379198"/>
                        <a:pt x="15882" y="358055"/>
                      </a:cubicBezTo>
                      <a:lnTo>
                        <a:pt x="206837" y="167267"/>
                      </a:lnTo>
                      <a:cubicBezTo>
                        <a:pt x="212100" y="161888"/>
                        <a:pt x="220745" y="161888"/>
                        <a:pt x="226008" y="167267"/>
                      </a:cubicBezTo>
                      <a:lnTo>
                        <a:pt x="294672" y="235701"/>
                      </a:lnTo>
                      <a:lnTo>
                        <a:pt x="424481" y="105965"/>
                      </a:lnTo>
                      <a:lnTo>
                        <a:pt x="452423" y="78192"/>
                      </a:lnTo>
                      <a:lnTo>
                        <a:pt x="383885" y="9633"/>
                      </a:lnTo>
                      <a:cubicBezTo>
                        <a:pt x="378497" y="4379"/>
                        <a:pt x="380376" y="0"/>
                        <a:pt x="387769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2700" cap="rnd">
                  <a:noFill/>
                  <a:prstDash val="solid"/>
                  <a:round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normAutofit fontScale="92500" lnSpcReduction="20000"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9pPr>
                </a:lstStyle>
                <a:p>
                  <a:pPr algn="ctr" defTabSz="914400"/>
                  <a:endParaRPr lang="zh-CN" altLang="en-US" sz="2000" b="1" dirty="0">
                    <a:solidFill>
                      <a:schemeClr val="bg1"/>
                    </a:solidFill>
                  </a:endParaRPr>
                </a:p>
              </p:txBody>
            </p:sp>
          </p:grpSp>
        </p:grpSp>
        <p:grpSp>
          <p:nvGrpSpPr>
            <p:cNvPr id="11" name="iŝļïḓê"/>
            <p:cNvGrpSpPr/>
            <p:nvPr/>
          </p:nvGrpSpPr>
          <p:grpSpPr>
            <a:xfrm>
              <a:off x="660400" y="3826925"/>
              <a:ext cx="6297845" cy="2533214"/>
              <a:chOff x="660400" y="1435581"/>
              <a:chExt cx="6297845" cy="2533214"/>
            </a:xfrm>
          </p:grpSpPr>
          <p:grpSp>
            <p:nvGrpSpPr>
              <p:cNvPr id="13" name="ïṧļïḓe"/>
              <p:cNvGrpSpPr/>
              <p:nvPr/>
            </p:nvGrpSpPr>
            <p:grpSpPr>
              <a:xfrm>
                <a:off x="1539875" y="1464651"/>
                <a:ext cx="5418370" cy="2504144"/>
                <a:chOff x="1603439" y="1464651"/>
                <a:chExt cx="6833922" cy="2504144"/>
              </a:xfrm>
            </p:grpSpPr>
            <p:sp>
              <p:nvSpPr>
                <p:cNvPr id="18" name="ïšļíďè"/>
                <p:cNvSpPr txBox="1"/>
                <p:nvPr/>
              </p:nvSpPr>
              <p:spPr>
                <a:xfrm>
                  <a:off x="1603439" y="1464651"/>
                  <a:ext cx="6833922" cy="389423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 rtlCol="0" anchor="ctr" anchorCtr="0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r>
                    <a:rPr lang="zh-CN" altLang="en-US" sz="2800" dirty="0">
                      <a:solidFill>
                        <a:srgbClr val="FF0000"/>
                      </a:solidFill>
                    </a:rPr>
                    <a:t>逻辑地址（虚拟地址、相对地址）</a:t>
                  </a:r>
                </a:p>
              </p:txBody>
            </p:sp>
            <p:sp>
              <p:nvSpPr>
                <p:cNvPr id="19" name="íşľíḑè"/>
                <p:cNvSpPr/>
                <p:nvPr/>
              </p:nvSpPr>
              <p:spPr bwMode="auto">
                <a:xfrm>
                  <a:off x="1619683" y="1959889"/>
                  <a:ext cx="6293556" cy="200890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91440" tIns="45720" rIns="91440" bIns="45720" anchor="t" anchorCtr="0">
                  <a:norm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marL="342900" lvl="1" indent="-342900">
                    <a:lnSpc>
                      <a:spcPct val="120000"/>
                    </a:lnSpc>
                    <a:buFont typeface="Wingdings" panose="05000000000000000000" pitchFamily="2" charset="2"/>
                    <a:buChar char="Ø"/>
                  </a:pPr>
                  <a:r>
                    <a:rPr lang="zh-CN" altLang="en-US" sz="2400" dirty="0"/>
                    <a:t>由</a:t>
                  </a:r>
                  <a:r>
                    <a:rPr lang="en-US" altLang="zh-CN" sz="2400" dirty="0"/>
                    <a:t>CPU</a:t>
                  </a:r>
                  <a:r>
                    <a:rPr lang="zh-CN" altLang="en-US" sz="2400" dirty="0"/>
                    <a:t>产生的地址，即程序编译后使用的相对于</a:t>
                  </a:r>
                  <a:r>
                    <a:rPr lang="en-US" altLang="zh-CN" sz="2400" dirty="0"/>
                    <a:t>0</a:t>
                  </a:r>
                  <a:r>
                    <a:rPr lang="zh-CN" altLang="en-US" sz="2400" dirty="0"/>
                    <a:t>字节的地址</a:t>
                  </a:r>
                </a:p>
                <a:p>
                  <a:pPr marL="342900" lvl="1" indent="-342900">
                    <a:lnSpc>
                      <a:spcPct val="120000"/>
                    </a:lnSpc>
                    <a:buFont typeface="Wingdings" panose="05000000000000000000" pitchFamily="2" charset="2"/>
                    <a:buChar char="Ø"/>
                  </a:pPr>
                  <a:r>
                    <a:rPr lang="zh-CN" altLang="en-US" sz="2400" dirty="0"/>
                    <a:t>逻辑地址空间：由程序所生成的所有逻辑地址的集合</a:t>
                  </a:r>
                </a:p>
              </p:txBody>
            </p:sp>
          </p:grpSp>
          <p:grpSp>
            <p:nvGrpSpPr>
              <p:cNvPr id="15" name="ïŝľídè"/>
              <p:cNvGrpSpPr/>
              <p:nvPr/>
            </p:nvGrpSpPr>
            <p:grpSpPr>
              <a:xfrm>
                <a:off x="660400" y="1435581"/>
                <a:ext cx="733394" cy="733394"/>
                <a:chOff x="660400" y="1435581"/>
                <a:chExt cx="733394" cy="733394"/>
              </a:xfrm>
            </p:grpSpPr>
            <p:sp>
              <p:nvSpPr>
                <p:cNvPr id="16" name="ïṡľïde"/>
                <p:cNvSpPr/>
                <p:nvPr/>
              </p:nvSpPr>
              <p:spPr>
                <a:xfrm>
                  <a:off x="660400" y="1435581"/>
                  <a:ext cx="733394" cy="733394"/>
                </a:xfrm>
                <a:prstGeom prst="ellips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 w="19050">
                  <a:solidFill>
                    <a:schemeClr val="bg1"/>
                  </a:solidFill>
                  <a:prstDash val="solid"/>
                  <a:round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norm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9pPr>
                </a:lstStyle>
                <a:p>
                  <a:pPr algn="ctr" defTabSz="914400"/>
                  <a:endParaRPr lang="zh-CN" altLang="en-US" sz="16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7" name="ïšliḍe"/>
                <p:cNvSpPr/>
                <p:nvPr/>
              </p:nvSpPr>
              <p:spPr>
                <a:xfrm>
                  <a:off x="806481" y="1647086"/>
                  <a:ext cx="381389" cy="346064"/>
                </a:xfrm>
                <a:custGeom>
                  <a:avLst/>
                  <a:gdLst>
                    <a:gd name="connsiteX0" fmla="*/ 116112 w 607919"/>
                    <a:gd name="connsiteY0" fmla="*/ 473652 h 551610"/>
                    <a:gd name="connsiteX1" fmla="*/ 118901 w 607919"/>
                    <a:gd name="connsiteY1" fmla="*/ 480423 h 551610"/>
                    <a:gd name="connsiteX2" fmla="*/ 118901 w 607919"/>
                    <a:gd name="connsiteY2" fmla="*/ 551610 h 551610"/>
                    <a:gd name="connsiteX3" fmla="*/ 55604 w 607919"/>
                    <a:gd name="connsiteY3" fmla="*/ 551610 h 551610"/>
                    <a:gd name="connsiteX4" fmla="*/ 55604 w 607919"/>
                    <a:gd name="connsiteY4" fmla="*/ 540851 h 551610"/>
                    <a:gd name="connsiteX5" fmla="*/ 65255 w 607919"/>
                    <a:gd name="connsiteY5" fmla="*/ 520583 h 551610"/>
                    <a:gd name="connsiteX6" fmla="*/ 83555 w 607919"/>
                    <a:gd name="connsiteY6" fmla="*/ 502317 h 551610"/>
                    <a:gd name="connsiteX7" fmla="*/ 109375 w 607919"/>
                    <a:gd name="connsiteY7" fmla="*/ 476545 h 551610"/>
                    <a:gd name="connsiteX8" fmla="*/ 116112 w 607919"/>
                    <a:gd name="connsiteY8" fmla="*/ 473652 h 551610"/>
                    <a:gd name="connsiteX9" fmla="*/ 199155 w 607919"/>
                    <a:gd name="connsiteY9" fmla="*/ 390799 h 551610"/>
                    <a:gd name="connsiteX10" fmla="*/ 201956 w 607919"/>
                    <a:gd name="connsiteY10" fmla="*/ 397632 h 551610"/>
                    <a:gd name="connsiteX11" fmla="*/ 201956 w 607919"/>
                    <a:gd name="connsiteY11" fmla="*/ 551610 h 551610"/>
                    <a:gd name="connsiteX12" fmla="*/ 145363 w 607919"/>
                    <a:gd name="connsiteY12" fmla="*/ 551610 h 551610"/>
                    <a:gd name="connsiteX13" fmla="*/ 145363 w 607919"/>
                    <a:gd name="connsiteY13" fmla="*/ 454170 h 551610"/>
                    <a:gd name="connsiteX14" fmla="*/ 154879 w 607919"/>
                    <a:gd name="connsiteY14" fmla="*/ 431030 h 551610"/>
                    <a:gd name="connsiteX15" fmla="*/ 192315 w 607919"/>
                    <a:gd name="connsiteY15" fmla="*/ 393630 h 551610"/>
                    <a:gd name="connsiteX16" fmla="*/ 199155 w 607919"/>
                    <a:gd name="connsiteY16" fmla="*/ 390799 h 551610"/>
                    <a:gd name="connsiteX17" fmla="*/ 231082 w 607919"/>
                    <a:gd name="connsiteY17" fmla="*/ 388245 h 551610"/>
                    <a:gd name="connsiteX18" fmla="*/ 237930 w 607919"/>
                    <a:gd name="connsiteY18" fmla="*/ 391091 h 551610"/>
                    <a:gd name="connsiteX19" fmla="*/ 266763 w 607919"/>
                    <a:gd name="connsiteY19" fmla="*/ 419867 h 551610"/>
                    <a:gd name="connsiteX20" fmla="*/ 275915 w 607919"/>
                    <a:gd name="connsiteY20" fmla="*/ 428875 h 551610"/>
                    <a:gd name="connsiteX21" fmla="*/ 284941 w 607919"/>
                    <a:gd name="connsiteY21" fmla="*/ 451520 h 551610"/>
                    <a:gd name="connsiteX22" fmla="*/ 284941 w 607919"/>
                    <a:gd name="connsiteY22" fmla="*/ 551610 h 551610"/>
                    <a:gd name="connsiteX23" fmla="*/ 228277 w 607919"/>
                    <a:gd name="connsiteY23" fmla="*/ 551610 h 551610"/>
                    <a:gd name="connsiteX24" fmla="*/ 228277 w 607919"/>
                    <a:gd name="connsiteY24" fmla="*/ 394969 h 551610"/>
                    <a:gd name="connsiteX25" fmla="*/ 231082 w 607919"/>
                    <a:gd name="connsiteY25" fmla="*/ 388245 h 551610"/>
                    <a:gd name="connsiteX26" fmla="*/ 365148 w 607919"/>
                    <a:gd name="connsiteY26" fmla="*/ 381336 h 551610"/>
                    <a:gd name="connsiteX27" fmla="*/ 367997 w 607919"/>
                    <a:gd name="connsiteY27" fmla="*/ 388122 h 551610"/>
                    <a:gd name="connsiteX28" fmla="*/ 367997 w 607919"/>
                    <a:gd name="connsiteY28" fmla="*/ 551610 h 551610"/>
                    <a:gd name="connsiteX29" fmla="*/ 311262 w 607919"/>
                    <a:gd name="connsiteY29" fmla="*/ 551610 h 551610"/>
                    <a:gd name="connsiteX30" fmla="*/ 311262 w 607919"/>
                    <a:gd name="connsiteY30" fmla="*/ 444661 h 551610"/>
                    <a:gd name="connsiteX31" fmla="*/ 316898 w 607919"/>
                    <a:gd name="connsiteY31" fmla="*/ 425523 h 551610"/>
                    <a:gd name="connsiteX32" fmla="*/ 322534 w 607919"/>
                    <a:gd name="connsiteY32" fmla="*/ 419894 h 551610"/>
                    <a:gd name="connsiteX33" fmla="*/ 358353 w 607919"/>
                    <a:gd name="connsiteY33" fmla="*/ 384120 h 551610"/>
                    <a:gd name="connsiteX34" fmla="*/ 365148 w 607919"/>
                    <a:gd name="connsiteY34" fmla="*/ 381336 h 551610"/>
                    <a:gd name="connsiteX35" fmla="*/ 448177 w 607919"/>
                    <a:gd name="connsiteY35" fmla="*/ 298352 h 551610"/>
                    <a:gd name="connsiteX36" fmla="*/ 450982 w 607919"/>
                    <a:gd name="connsiteY36" fmla="*/ 305139 h 551610"/>
                    <a:gd name="connsiteX37" fmla="*/ 450982 w 607919"/>
                    <a:gd name="connsiteY37" fmla="*/ 551610 h 551610"/>
                    <a:gd name="connsiteX38" fmla="*/ 394318 w 607919"/>
                    <a:gd name="connsiteY38" fmla="*/ 551610 h 551610"/>
                    <a:gd name="connsiteX39" fmla="*/ 394318 w 607919"/>
                    <a:gd name="connsiteY39" fmla="*/ 361815 h 551610"/>
                    <a:gd name="connsiteX40" fmla="*/ 403846 w 607919"/>
                    <a:gd name="connsiteY40" fmla="*/ 338669 h 551610"/>
                    <a:gd name="connsiteX41" fmla="*/ 441329 w 607919"/>
                    <a:gd name="connsiteY41" fmla="*/ 301136 h 551610"/>
                    <a:gd name="connsiteX42" fmla="*/ 448177 w 607919"/>
                    <a:gd name="connsiteY42" fmla="*/ 298352 h 551610"/>
                    <a:gd name="connsiteX43" fmla="*/ 527085 w 607919"/>
                    <a:gd name="connsiteY43" fmla="*/ 219452 h 551610"/>
                    <a:gd name="connsiteX44" fmla="*/ 529874 w 607919"/>
                    <a:gd name="connsiteY44" fmla="*/ 226177 h 551610"/>
                    <a:gd name="connsiteX45" fmla="*/ 529874 w 607919"/>
                    <a:gd name="connsiteY45" fmla="*/ 551610 h 551610"/>
                    <a:gd name="connsiteX46" fmla="*/ 477232 w 607919"/>
                    <a:gd name="connsiteY46" fmla="*/ 551610 h 551610"/>
                    <a:gd name="connsiteX47" fmla="*/ 477232 w 607919"/>
                    <a:gd name="connsiteY47" fmla="*/ 278727 h 551610"/>
                    <a:gd name="connsiteX48" fmla="*/ 486883 w 607919"/>
                    <a:gd name="connsiteY48" fmla="*/ 255580 h 551610"/>
                    <a:gd name="connsiteX49" fmla="*/ 520348 w 607919"/>
                    <a:gd name="connsiteY49" fmla="*/ 222298 h 551610"/>
                    <a:gd name="connsiteX50" fmla="*/ 527085 w 607919"/>
                    <a:gd name="connsiteY50" fmla="*/ 219452 h 551610"/>
                    <a:gd name="connsiteX51" fmla="*/ 387769 w 607919"/>
                    <a:gd name="connsiteY51" fmla="*/ 0 h 551610"/>
                    <a:gd name="connsiteX52" fmla="*/ 580729 w 607919"/>
                    <a:gd name="connsiteY52" fmla="*/ 0 h 551610"/>
                    <a:gd name="connsiteX53" fmla="*/ 607919 w 607919"/>
                    <a:gd name="connsiteY53" fmla="*/ 26022 h 551610"/>
                    <a:gd name="connsiteX54" fmla="*/ 607919 w 607919"/>
                    <a:gd name="connsiteY54" fmla="*/ 219812 h 551610"/>
                    <a:gd name="connsiteX55" fmla="*/ 598271 w 607919"/>
                    <a:gd name="connsiteY55" fmla="*/ 223815 h 551610"/>
                    <a:gd name="connsiteX56" fmla="*/ 530610 w 607919"/>
                    <a:gd name="connsiteY56" fmla="*/ 156258 h 551610"/>
                    <a:gd name="connsiteX57" fmla="*/ 304320 w 607919"/>
                    <a:gd name="connsiteY57" fmla="*/ 382325 h 551610"/>
                    <a:gd name="connsiteX58" fmla="*/ 285024 w 607919"/>
                    <a:gd name="connsiteY58" fmla="*/ 382325 h 551610"/>
                    <a:gd name="connsiteX59" fmla="*/ 216360 w 607919"/>
                    <a:gd name="connsiteY59" fmla="*/ 313767 h 551610"/>
                    <a:gd name="connsiteX60" fmla="*/ 94068 w 607919"/>
                    <a:gd name="connsiteY60" fmla="*/ 435996 h 551610"/>
                    <a:gd name="connsiteX61" fmla="*/ 17260 w 607919"/>
                    <a:gd name="connsiteY61" fmla="*/ 435996 h 551610"/>
                    <a:gd name="connsiteX62" fmla="*/ 15882 w 607919"/>
                    <a:gd name="connsiteY62" fmla="*/ 434745 h 551610"/>
                    <a:gd name="connsiteX63" fmla="*/ 15882 w 607919"/>
                    <a:gd name="connsiteY63" fmla="*/ 358055 h 551610"/>
                    <a:gd name="connsiteX64" fmla="*/ 206837 w 607919"/>
                    <a:gd name="connsiteY64" fmla="*/ 167267 h 551610"/>
                    <a:gd name="connsiteX65" fmla="*/ 226008 w 607919"/>
                    <a:gd name="connsiteY65" fmla="*/ 167267 h 551610"/>
                    <a:gd name="connsiteX66" fmla="*/ 294672 w 607919"/>
                    <a:gd name="connsiteY66" fmla="*/ 235701 h 551610"/>
                    <a:gd name="connsiteX67" fmla="*/ 424481 w 607919"/>
                    <a:gd name="connsiteY67" fmla="*/ 105965 h 551610"/>
                    <a:gd name="connsiteX68" fmla="*/ 452423 w 607919"/>
                    <a:gd name="connsiteY68" fmla="*/ 78192 h 551610"/>
                    <a:gd name="connsiteX69" fmla="*/ 383885 w 607919"/>
                    <a:gd name="connsiteY69" fmla="*/ 9633 h 551610"/>
                    <a:gd name="connsiteX70" fmla="*/ 387769 w 607919"/>
                    <a:gd name="connsiteY70" fmla="*/ 0 h 5516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</a:cxnLst>
                  <a:rect l="l" t="t" r="r" b="b"/>
                  <a:pathLst>
                    <a:path w="607919" h="551610">
                      <a:moveTo>
                        <a:pt x="116112" y="473652"/>
                      </a:moveTo>
                      <a:cubicBezTo>
                        <a:pt x="117836" y="474356"/>
                        <a:pt x="118901" y="476670"/>
                        <a:pt x="118901" y="480423"/>
                      </a:cubicBezTo>
                      <a:lnTo>
                        <a:pt x="118901" y="551610"/>
                      </a:lnTo>
                      <a:lnTo>
                        <a:pt x="55604" y="551610"/>
                      </a:lnTo>
                      <a:lnTo>
                        <a:pt x="55604" y="540851"/>
                      </a:lnTo>
                      <a:cubicBezTo>
                        <a:pt x="55604" y="534971"/>
                        <a:pt x="59991" y="525838"/>
                        <a:pt x="65255" y="520583"/>
                      </a:cubicBezTo>
                      <a:lnTo>
                        <a:pt x="83555" y="502317"/>
                      </a:lnTo>
                      <a:lnTo>
                        <a:pt x="109375" y="476545"/>
                      </a:lnTo>
                      <a:cubicBezTo>
                        <a:pt x="112007" y="473855"/>
                        <a:pt x="114389" y="472948"/>
                        <a:pt x="116112" y="473652"/>
                      </a:cubicBezTo>
                      <a:close/>
                      <a:moveTo>
                        <a:pt x="199155" y="390799"/>
                      </a:moveTo>
                      <a:cubicBezTo>
                        <a:pt x="200892" y="391534"/>
                        <a:pt x="201956" y="393880"/>
                        <a:pt x="201956" y="397632"/>
                      </a:cubicBezTo>
                      <a:lnTo>
                        <a:pt x="201956" y="551610"/>
                      </a:lnTo>
                      <a:lnTo>
                        <a:pt x="145363" y="551610"/>
                      </a:lnTo>
                      <a:lnTo>
                        <a:pt x="145363" y="454170"/>
                      </a:lnTo>
                      <a:cubicBezTo>
                        <a:pt x="145363" y="446665"/>
                        <a:pt x="149620" y="436283"/>
                        <a:pt x="154879" y="431030"/>
                      </a:cubicBezTo>
                      <a:lnTo>
                        <a:pt x="192315" y="393630"/>
                      </a:lnTo>
                      <a:cubicBezTo>
                        <a:pt x="195007" y="390941"/>
                        <a:pt x="197417" y="390065"/>
                        <a:pt x="199155" y="390799"/>
                      </a:cubicBezTo>
                      <a:close/>
                      <a:moveTo>
                        <a:pt x="231082" y="388245"/>
                      </a:moveTo>
                      <a:cubicBezTo>
                        <a:pt x="232822" y="387525"/>
                        <a:pt x="235235" y="388401"/>
                        <a:pt x="237930" y="391091"/>
                      </a:cubicBezTo>
                      <a:lnTo>
                        <a:pt x="266763" y="419867"/>
                      </a:lnTo>
                      <a:lnTo>
                        <a:pt x="275915" y="428875"/>
                      </a:lnTo>
                      <a:cubicBezTo>
                        <a:pt x="280929" y="433879"/>
                        <a:pt x="284941" y="444013"/>
                        <a:pt x="284941" y="451520"/>
                      </a:cubicBezTo>
                      <a:lnTo>
                        <a:pt x="284941" y="551610"/>
                      </a:lnTo>
                      <a:lnTo>
                        <a:pt x="228277" y="551610"/>
                      </a:lnTo>
                      <a:lnTo>
                        <a:pt x="228277" y="394969"/>
                      </a:lnTo>
                      <a:cubicBezTo>
                        <a:pt x="228277" y="391278"/>
                        <a:pt x="229343" y="388964"/>
                        <a:pt x="231082" y="388245"/>
                      </a:cubicBezTo>
                      <a:close/>
                      <a:moveTo>
                        <a:pt x="365148" y="381336"/>
                      </a:moveTo>
                      <a:cubicBezTo>
                        <a:pt x="366901" y="382055"/>
                        <a:pt x="367997" y="384370"/>
                        <a:pt x="367997" y="388122"/>
                      </a:cubicBezTo>
                      <a:lnTo>
                        <a:pt x="367997" y="551610"/>
                      </a:lnTo>
                      <a:lnTo>
                        <a:pt x="311262" y="551610"/>
                      </a:lnTo>
                      <a:lnTo>
                        <a:pt x="311262" y="444661"/>
                      </a:lnTo>
                      <a:cubicBezTo>
                        <a:pt x="311262" y="437156"/>
                        <a:pt x="313767" y="428650"/>
                        <a:pt x="316898" y="425523"/>
                      </a:cubicBezTo>
                      <a:cubicBezTo>
                        <a:pt x="320029" y="422396"/>
                        <a:pt x="322534" y="419894"/>
                        <a:pt x="322534" y="419894"/>
                      </a:cubicBezTo>
                      <a:lnTo>
                        <a:pt x="358353" y="384120"/>
                      </a:lnTo>
                      <a:cubicBezTo>
                        <a:pt x="360983" y="381493"/>
                        <a:pt x="363394" y="380617"/>
                        <a:pt x="365148" y="381336"/>
                      </a:cubicBezTo>
                      <a:close/>
                      <a:moveTo>
                        <a:pt x="448177" y="298352"/>
                      </a:moveTo>
                      <a:cubicBezTo>
                        <a:pt x="449916" y="299071"/>
                        <a:pt x="450982" y="301386"/>
                        <a:pt x="450982" y="305139"/>
                      </a:cubicBezTo>
                      <a:lnTo>
                        <a:pt x="450982" y="551610"/>
                      </a:lnTo>
                      <a:lnTo>
                        <a:pt x="394318" y="551610"/>
                      </a:lnTo>
                      <a:lnTo>
                        <a:pt x="394318" y="361815"/>
                      </a:lnTo>
                      <a:cubicBezTo>
                        <a:pt x="394318" y="354308"/>
                        <a:pt x="398580" y="343924"/>
                        <a:pt x="403846" y="338669"/>
                      </a:cubicBezTo>
                      <a:lnTo>
                        <a:pt x="441329" y="301136"/>
                      </a:lnTo>
                      <a:cubicBezTo>
                        <a:pt x="444024" y="298508"/>
                        <a:pt x="446438" y="297633"/>
                        <a:pt x="448177" y="298352"/>
                      </a:cubicBezTo>
                      <a:close/>
                      <a:moveTo>
                        <a:pt x="527085" y="219452"/>
                      </a:moveTo>
                      <a:cubicBezTo>
                        <a:pt x="528809" y="220171"/>
                        <a:pt x="529874" y="222486"/>
                        <a:pt x="529874" y="226177"/>
                      </a:cubicBezTo>
                      <a:lnTo>
                        <a:pt x="529874" y="551610"/>
                      </a:lnTo>
                      <a:lnTo>
                        <a:pt x="477232" y="551610"/>
                      </a:lnTo>
                      <a:lnTo>
                        <a:pt x="477232" y="278727"/>
                      </a:lnTo>
                      <a:cubicBezTo>
                        <a:pt x="477232" y="271345"/>
                        <a:pt x="481494" y="260960"/>
                        <a:pt x="486883" y="255580"/>
                      </a:cubicBezTo>
                      <a:lnTo>
                        <a:pt x="520348" y="222298"/>
                      </a:lnTo>
                      <a:cubicBezTo>
                        <a:pt x="522980" y="219608"/>
                        <a:pt x="525362" y="218732"/>
                        <a:pt x="527085" y="219452"/>
                      </a:cubicBezTo>
                      <a:close/>
                      <a:moveTo>
                        <a:pt x="387769" y="0"/>
                      </a:moveTo>
                      <a:lnTo>
                        <a:pt x="580729" y="0"/>
                      </a:lnTo>
                      <a:cubicBezTo>
                        <a:pt x="594512" y="0"/>
                        <a:pt x="607919" y="12135"/>
                        <a:pt x="607919" y="26022"/>
                      </a:cubicBezTo>
                      <a:lnTo>
                        <a:pt x="607919" y="219812"/>
                      </a:lnTo>
                      <a:cubicBezTo>
                        <a:pt x="607919" y="227318"/>
                        <a:pt x="603534" y="229070"/>
                        <a:pt x="598271" y="223815"/>
                      </a:cubicBezTo>
                      <a:lnTo>
                        <a:pt x="530610" y="156258"/>
                      </a:lnTo>
                      <a:lnTo>
                        <a:pt x="304320" y="382325"/>
                      </a:lnTo>
                      <a:cubicBezTo>
                        <a:pt x="298932" y="387580"/>
                        <a:pt x="290412" y="387580"/>
                        <a:pt x="285024" y="382325"/>
                      </a:cubicBezTo>
                      <a:lnTo>
                        <a:pt x="216360" y="313767"/>
                      </a:lnTo>
                      <a:lnTo>
                        <a:pt x="94068" y="435996"/>
                      </a:lnTo>
                      <a:cubicBezTo>
                        <a:pt x="72767" y="457264"/>
                        <a:pt x="38435" y="457264"/>
                        <a:pt x="17260" y="435996"/>
                      </a:cubicBezTo>
                      <a:lnTo>
                        <a:pt x="15882" y="434745"/>
                      </a:lnTo>
                      <a:cubicBezTo>
                        <a:pt x="-5294" y="413477"/>
                        <a:pt x="-5294" y="379198"/>
                        <a:pt x="15882" y="358055"/>
                      </a:cubicBezTo>
                      <a:lnTo>
                        <a:pt x="206837" y="167267"/>
                      </a:lnTo>
                      <a:cubicBezTo>
                        <a:pt x="212100" y="161888"/>
                        <a:pt x="220745" y="161888"/>
                        <a:pt x="226008" y="167267"/>
                      </a:cubicBezTo>
                      <a:lnTo>
                        <a:pt x="294672" y="235701"/>
                      </a:lnTo>
                      <a:lnTo>
                        <a:pt x="424481" y="105965"/>
                      </a:lnTo>
                      <a:lnTo>
                        <a:pt x="452423" y="78192"/>
                      </a:lnTo>
                      <a:lnTo>
                        <a:pt x="383885" y="9633"/>
                      </a:lnTo>
                      <a:cubicBezTo>
                        <a:pt x="378497" y="4379"/>
                        <a:pt x="380376" y="0"/>
                        <a:pt x="387769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2700" cap="rnd">
                  <a:noFill/>
                  <a:prstDash val="solid"/>
                  <a:round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normAutofit fontScale="92500" lnSpcReduction="20000"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9pPr>
                </a:lstStyle>
                <a:p>
                  <a:pPr algn="ctr" defTabSz="914400"/>
                  <a:endParaRPr lang="zh-CN" altLang="en-US" sz="2000" b="1" dirty="0">
                    <a:solidFill>
                      <a:schemeClr val="bg1"/>
                    </a:solidFill>
                  </a:endParaRPr>
                </a:p>
              </p:txBody>
            </p:sp>
          </p:grpSp>
        </p:grpSp>
        <p:cxnSp>
          <p:nvCxnSpPr>
            <p:cNvPr id="12" name="直接连接符 11"/>
            <p:cNvCxnSpPr/>
            <p:nvPr/>
          </p:nvCxnSpPr>
          <p:spPr>
            <a:xfrm>
              <a:off x="660400" y="3632200"/>
              <a:ext cx="5400000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 TOOLS.GUIDESSETTING" val="{&quot;Id&quot;:&quot;2d4375ee-8516-45e0-8956-45702a61a9b6&quot;,&quot;Name&quot;:&quot;iSlide&quot;,&quot;HeaderHeight&quot;:15.0,&quot;FooterHeight&quot;:9.0000000000000036,&quot;SideMargin&quot;:5.4999999999999982,&quot;TopMargin&quot;:0.0,&quot;BottomMargin&quot;:0.0,&quot;IntervalMargin&quot;:1.3999999999999997}"/>
  <p:tag name="ISLIDE.GUIDESSETTING" val="{&quot;Id&quot;:&quot;GuidesStyle_Normal&quot;,&quot;Name&quot;:&quot;正常&quot;,&quot;HeaderHeight&quot;:15.0,&quot;FooterHeight&quot;:9.0,&quot;SideMargin&quot;:5.5,&quot;TopMargin&quot;:0.0,&quot;BottomMargin&quot;:0.0,&quot;IntervalMargin&quot;:1.5}"/>
  <p:tag name="THINKCELLUNDODONOTDELETE" val="0"/>
  <p:tag name="ISLIDE.THEME" val="074baa65-1bcf-453b-aed6-4412331b316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21764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18592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6S0wzOvQ8a50SA42PUNRg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58a06314-7e72-4d48-85a8-7253ed818c17}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272399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21764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21764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9bc1ee3a-0ee8-449a-b4e6-edf678cc9387}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217641"/>
</p:tagLst>
</file>

<file path=ppt/theme/theme1.xml><?xml version="1.0" encoding="utf-8"?>
<a:theme xmlns:a="http://schemas.openxmlformats.org/drawingml/2006/main" name="主题5">
  <a:themeElements>
    <a:clrScheme name="自定义 15">
      <a:dk1>
        <a:srgbClr val="000000"/>
      </a:dk1>
      <a:lt1>
        <a:srgbClr val="FFFFFF"/>
      </a:lt1>
      <a:dk2>
        <a:srgbClr val="768394"/>
      </a:dk2>
      <a:lt2>
        <a:srgbClr val="F0F0F0"/>
      </a:lt2>
      <a:accent1>
        <a:srgbClr val="07416B"/>
      </a:accent1>
      <a:accent2>
        <a:srgbClr val="FFC000"/>
      </a:accent2>
      <a:accent3>
        <a:srgbClr val="00002E"/>
      </a:accent3>
      <a:accent4>
        <a:srgbClr val="031684"/>
      </a:accent4>
      <a:accent5>
        <a:srgbClr val="969696"/>
      </a:accent5>
      <a:accent6>
        <a:srgbClr val="B2B2B2"/>
      </a:accent6>
      <a:hlink>
        <a:srgbClr val="4472C4"/>
      </a:hlink>
      <a:folHlink>
        <a:srgbClr val="BFBFBF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iSlide</Template>
  <TotalTime>3775</TotalTime>
  <Words>2826</Words>
  <Application>Microsoft Office PowerPoint</Application>
  <PresentationFormat>宽屏</PresentationFormat>
  <Paragraphs>512</Paragraphs>
  <Slides>47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47</vt:i4>
      </vt:variant>
    </vt:vector>
  </HeadingPairs>
  <TitlesOfParts>
    <vt:vector size="59" baseType="lpstr">
      <vt:lpstr>Monotype Sorts</vt:lpstr>
      <vt:lpstr>宋体</vt:lpstr>
      <vt:lpstr>微软雅黑 (正文)</vt:lpstr>
      <vt:lpstr>Arial</vt:lpstr>
      <vt:lpstr>Calibri</vt:lpstr>
      <vt:lpstr>Tahoma</vt:lpstr>
      <vt:lpstr>Times New Roman</vt:lpstr>
      <vt:lpstr>Wingdings</vt:lpstr>
      <vt:lpstr>Wingdings 2</vt:lpstr>
      <vt:lpstr>主题5</vt:lpstr>
      <vt:lpstr>think-cell Slide</vt:lpstr>
      <vt:lpstr>VISIO</vt:lpstr>
      <vt:lpstr>第5章 存储器管理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>iSlide</Manager>
  <Company>iSlide</Company>
  <LinksUpToDate>false</LinksUpToDate>
  <SharedDoc>false</SharedDoc>
  <HyperlinkBase>https://www.islide.cc</HyperlinkBase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iSlide</dc:creator>
  <cp:lastModifiedBy>玮 玮 李</cp:lastModifiedBy>
  <cp:revision>180</cp:revision>
  <cp:lastPrinted>2019-04-18T16:00:00Z</cp:lastPrinted>
  <dcterms:created xsi:type="dcterms:W3CDTF">2019-04-18T16:00:00Z</dcterms:created>
  <dcterms:modified xsi:type="dcterms:W3CDTF">2025-03-31T11:39:02Z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Slide.Theme">
    <vt:lpwstr>48706f29-9ca0-418e-876d-de7b156ca083</vt:lpwstr>
  </property>
  <property fmtid="{D5CDD505-2E9C-101B-9397-08002B2CF9AE}" pid="3" name="ICV">
    <vt:lpwstr>9C2B60289A0F4F5F8359767AB78A9D1D</vt:lpwstr>
  </property>
  <property fmtid="{D5CDD505-2E9C-101B-9397-08002B2CF9AE}" pid="4" name="KSOProductBuildVer">
    <vt:lpwstr>2052-11.1.0.10356</vt:lpwstr>
  </property>
</Properties>
</file>